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5"/>
  </p:notesMasterIdLst>
  <p:sldIdLst>
    <p:sldId id="276" r:id="rId4"/>
    <p:sldId id="4174" r:id="rId6"/>
    <p:sldId id="598" r:id="rId7"/>
    <p:sldId id="275" r:id="rId8"/>
    <p:sldId id="4193" r:id="rId9"/>
    <p:sldId id="4194" r:id="rId10"/>
    <p:sldId id="4198" r:id="rId11"/>
    <p:sldId id="4195" r:id="rId12"/>
    <p:sldId id="4199" r:id="rId13"/>
    <p:sldId id="4196" r:id="rId14"/>
    <p:sldId id="4200" r:id="rId15"/>
    <p:sldId id="4197" r:id="rId16"/>
    <p:sldId id="4201" r:id="rId17"/>
    <p:sldId id="445" r:id="rId18"/>
    <p:sldId id="442" r:id="rId19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51C"/>
    <a:srgbClr val="3771AF"/>
    <a:srgbClr val="F1F1F1"/>
    <a:srgbClr val="E6E6E6"/>
    <a:srgbClr val="1C221E"/>
    <a:srgbClr val="455C4C"/>
    <a:srgbClr val="EFF1F3"/>
    <a:srgbClr val="D3D6DA"/>
    <a:srgbClr val="DDE1E6"/>
    <a:srgbClr val="FDE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196" autoAdjust="0"/>
  </p:normalViewPr>
  <p:slideViewPr>
    <p:cSldViewPr snapToGrid="0">
      <p:cViewPr varScale="1">
        <p:scale>
          <a:sx n="112" d="100"/>
          <a:sy n="11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4315E-AA88-4C4F-BC7F-691CB14FAF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更多素材资源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B-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lue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-D-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ragonfly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更多素材资源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B-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lue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-D-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ragonfly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更多素材资源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B-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lue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-D-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ragonfly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更多素材资源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B-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lue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-D-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ragonfly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更多素材资源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B-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lue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-D-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ragonfly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空白21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空白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更多资源下载：https://www.58pic.com/u/6153676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0800000" scaled="1"/>
          </a:gradFill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8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 hidden="1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 hidden="1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 flipH="1">
            <a:off x="-3903288" y="3654339"/>
            <a:ext cx="10563973" cy="4587786"/>
            <a:chOff x="-5074114" y="-1301494"/>
            <a:chExt cx="10563973" cy="4587786"/>
          </a:xfrm>
        </p:grpSpPr>
        <p:sp>
          <p:nvSpPr>
            <p:cNvPr id="8" name="矩形 4"/>
            <p:cNvSpPr/>
            <p:nvPr/>
          </p:nvSpPr>
          <p:spPr>
            <a:xfrm rot="19100257">
              <a:off x="-5074114" y="2493397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14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15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 4"/>
            <p:cNvSpPr/>
            <p:nvPr/>
          </p:nvSpPr>
          <p:spPr>
            <a:xfrm rot="19100257">
              <a:off x="-822040" y="-1301494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flipH="1">
            <a:off x="7557143" y="630595"/>
            <a:ext cx="8283881" cy="2088338"/>
            <a:chOff x="-2794022" y="-138798"/>
            <a:chExt cx="8283881" cy="2088338"/>
          </a:xfrm>
        </p:grpSpPr>
        <p:sp>
          <p:nvSpPr>
            <p:cNvPr id="13" name="矩形 18"/>
            <p:cNvSpPr/>
            <p:nvPr/>
          </p:nvSpPr>
          <p:spPr>
            <a:xfrm rot="19100257">
              <a:off x="-1925546" y="-138798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9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20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 flipH="1">
            <a:off x="-3776156" y="-376765"/>
            <a:ext cx="19744312" cy="7611530"/>
            <a:chOff x="-3903288" y="630595"/>
            <a:chExt cx="19744312" cy="7611530"/>
          </a:xfrm>
        </p:grpSpPr>
        <p:grpSp>
          <p:nvGrpSpPr>
            <p:cNvPr id="7" name="组合 6"/>
            <p:cNvGrpSpPr/>
            <p:nvPr userDrawn="1"/>
          </p:nvGrpSpPr>
          <p:grpSpPr>
            <a:xfrm flipH="1">
              <a:off x="-3903288" y="3654339"/>
              <a:ext cx="10563973" cy="4587786"/>
              <a:chOff x="-5074114" y="-1301494"/>
              <a:chExt cx="10563973" cy="4587786"/>
            </a:xfrm>
          </p:grpSpPr>
          <p:sp>
            <p:nvSpPr>
              <p:cNvPr id="8" name="矩形 4"/>
              <p:cNvSpPr/>
              <p:nvPr/>
            </p:nvSpPr>
            <p:spPr>
              <a:xfrm rot="19100257">
                <a:off x="-5074114" y="2493397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14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15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4"/>
              <p:cNvSpPr/>
              <p:nvPr/>
            </p:nvSpPr>
            <p:spPr>
              <a:xfrm rot="19100257">
                <a:off x="-822040" y="-1301494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 flipH="1">
              <a:off x="7557143" y="630595"/>
              <a:ext cx="8283881" cy="2088338"/>
              <a:chOff x="-2794022" y="-138798"/>
              <a:chExt cx="8283881" cy="2088338"/>
            </a:xfrm>
          </p:grpSpPr>
          <p:sp>
            <p:nvSpPr>
              <p:cNvPr id="13" name="矩形 18"/>
              <p:cNvSpPr/>
              <p:nvPr/>
            </p:nvSpPr>
            <p:spPr>
              <a:xfrm rot="19100257">
                <a:off x="-1925546" y="-138798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9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20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 flipH="1" flipV="1">
            <a:off x="-3304207" y="-753530"/>
            <a:ext cx="19744312" cy="7611530"/>
            <a:chOff x="-3903288" y="630595"/>
            <a:chExt cx="19744312" cy="7611530"/>
          </a:xfrm>
        </p:grpSpPr>
        <p:grpSp>
          <p:nvGrpSpPr>
            <p:cNvPr id="7" name="组合 6"/>
            <p:cNvGrpSpPr/>
            <p:nvPr userDrawn="1"/>
          </p:nvGrpSpPr>
          <p:grpSpPr>
            <a:xfrm flipH="1">
              <a:off x="-3903288" y="3654339"/>
              <a:ext cx="10563973" cy="4587786"/>
              <a:chOff x="-5074114" y="-1301494"/>
              <a:chExt cx="10563973" cy="4587786"/>
            </a:xfrm>
          </p:grpSpPr>
          <p:sp>
            <p:nvSpPr>
              <p:cNvPr id="8" name="矩形 4"/>
              <p:cNvSpPr/>
              <p:nvPr/>
            </p:nvSpPr>
            <p:spPr>
              <a:xfrm rot="19100257">
                <a:off x="-5074114" y="2493397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14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15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4"/>
              <p:cNvSpPr/>
              <p:nvPr/>
            </p:nvSpPr>
            <p:spPr>
              <a:xfrm rot="19100257">
                <a:off x="-822040" y="-1301494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 flipH="1">
              <a:off x="7557143" y="630595"/>
              <a:ext cx="8283881" cy="2088338"/>
              <a:chOff x="-2794022" y="-138798"/>
              <a:chExt cx="8283881" cy="2088338"/>
            </a:xfrm>
          </p:grpSpPr>
          <p:sp>
            <p:nvSpPr>
              <p:cNvPr id="13" name="矩形 18"/>
              <p:cNvSpPr/>
              <p:nvPr/>
            </p:nvSpPr>
            <p:spPr>
              <a:xfrm rot="19100257">
                <a:off x="-1925546" y="-138798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9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20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" name="文本框 2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" name="文本框 3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矩形 4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CD1D4"/>
                </a:solidFill>
              </a:rPr>
              <a:t>61536760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8_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 hidden="1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 hidden="1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483281" y="-176043"/>
            <a:ext cx="8283881" cy="10713579"/>
            <a:chOff x="-3483281" y="-176043"/>
            <a:chExt cx="8283881" cy="10713579"/>
          </a:xfrm>
        </p:grpSpPr>
        <p:grpSp>
          <p:nvGrpSpPr>
            <p:cNvPr id="9" name="组合 8"/>
            <p:cNvGrpSpPr/>
            <p:nvPr/>
          </p:nvGrpSpPr>
          <p:grpSpPr>
            <a:xfrm>
              <a:off x="-3483281" y="-176043"/>
              <a:ext cx="8283881" cy="1255491"/>
              <a:chOff x="-2794022" y="-138798"/>
              <a:chExt cx="8283881" cy="2088338"/>
            </a:xfrm>
          </p:grpSpPr>
          <p:sp>
            <p:nvSpPr>
              <p:cNvPr id="14" name="矩形 4"/>
              <p:cNvSpPr/>
              <p:nvPr/>
            </p:nvSpPr>
            <p:spPr>
              <a:xfrm rot="19100257">
                <a:off x="-1925546" y="-138798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5910635">
              <a:off x="-3948748" y="5767850"/>
              <a:ext cx="8283881" cy="1255491"/>
              <a:chOff x="-2794022" y="-138798"/>
              <a:chExt cx="8283881" cy="2088338"/>
            </a:xfrm>
          </p:grpSpPr>
          <p:sp>
            <p:nvSpPr>
              <p:cNvPr id="11" name="矩形 4"/>
              <p:cNvSpPr/>
              <p:nvPr/>
            </p:nvSpPr>
            <p:spPr>
              <a:xfrm rot="19100257">
                <a:off x="-1925546" y="-138798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4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5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 userDrawn="1"/>
        </p:nvGrpSpPr>
        <p:grpSpPr>
          <a:xfrm flipH="1">
            <a:off x="7551234" y="-225729"/>
            <a:ext cx="8283881" cy="10713579"/>
            <a:chOff x="-3483281" y="-176043"/>
            <a:chExt cx="8283881" cy="10713579"/>
          </a:xfrm>
        </p:grpSpPr>
        <p:grpSp>
          <p:nvGrpSpPr>
            <p:cNvPr id="18" name="组合 17"/>
            <p:cNvGrpSpPr/>
            <p:nvPr/>
          </p:nvGrpSpPr>
          <p:grpSpPr>
            <a:xfrm>
              <a:off x="-3483281" y="-176043"/>
              <a:ext cx="8283881" cy="1255491"/>
              <a:chOff x="-2794022" y="-138798"/>
              <a:chExt cx="8283881" cy="2088338"/>
            </a:xfrm>
          </p:grpSpPr>
          <p:sp>
            <p:nvSpPr>
              <p:cNvPr id="23" name="矩形 4"/>
              <p:cNvSpPr/>
              <p:nvPr/>
            </p:nvSpPr>
            <p:spPr>
              <a:xfrm rot="19100257">
                <a:off x="-1925546" y="-138798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14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15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15910635">
              <a:off x="-3948748" y="5767850"/>
              <a:ext cx="8283881" cy="1255491"/>
              <a:chOff x="-2794022" y="-138798"/>
              <a:chExt cx="8283881" cy="2088338"/>
            </a:xfrm>
          </p:grpSpPr>
          <p:sp>
            <p:nvSpPr>
              <p:cNvPr id="20" name="矩形 4"/>
              <p:cNvSpPr/>
              <p:nvPr/>
            </p:nvSpPr>
            <p:spPr>
              <a:xfrm rot="19100257">
                <a:off x="-1925546" y="-138798"/>
                <a:ext cx="5810250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14"/>
              <p:cNvSpPr/>
              <p:nvPr/>
            </p:nvSpPr>
            <p:spPr>
              <a:xfrm rot="19100257">
                <a:off x="-2401128" y="1156645"/>
                <a:ext cx="7890987" cy="7928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15"/>
              <p:cNvSpPr/>
              <p:nvPr/>
            </p:nvSpPr>
            <p:spPr>
              <a:xfrm rot="19100257" flipH="1" flipV="1">
                <a:off x="-2794022" y="725186"/>
                <a:ext cx="7890987" cy="618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accent6">
                      <a:lumMod val="97000"/>
                      <a:lumOff val="3000"/>
                      <a:alpha val="0"/>
                    </a:schemeClr>
                  </a:gs>
                </a:gsLst>
                <a:lin ang="18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21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-3903288" y="3654339"/>
            <a:ext cx="10563973" cy="4587786"/>
            <a:chOff x="-5074114" y="-1301494"/>
            <a:chExt cx="10563973" cy="4587786"/>
          </a:xfrm>
        </p:grpSpPr>
        <p:sp>
          <p:nvSpPr>
            <p:cNvPr id="3" name="矩形 4"/>
            <p:cNvSpPr/>
            <p:nvPr/>
          </p:nvSpPr>
          <p:spPr>
            <a:xfrm rot="19100257">
              <a:off x="-5074114" y="2493397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14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15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矩形 4"/>
            <p:cNvSpPr/>
            <p:nvPr/>
          </p:nvSpPr>
          <p:spPr>
            <a:xfrm rot="19100257">
              <a:off x="-822040" y="-1301494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flipH="1">
            <a:off x="7557143" y="630595"/>
            <a:ext cx="8283881" cy="2088338"/>
            <a:chOff x="-2794022" y="-138798"/>
            <a:chExt cx="8283881" cy="2088338"/>
          </a:xfrm>
        </p:grpSpPr>
        <p:sp>
          <p:nvSpPr>
            <p:cNvPr id="8" name="矩形 18"/>
            <p:cNvSpPr/>
            <p:nvPr/>
          </p:nvSpPr>
          <p:spPr>
            <a:xfrm rot="19100257">
              <a:off x="-1925546" y="-138798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19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20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更多资源下载：https://www.58pic.com/u/61536760" hidden="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 hidden="1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H="1">
            <a:off x="-3903288" y="3654339"/>
            <a:ext cx="10563973" cy="4587786"/>
            <a:chOff x="-5074114" y="-1301494"/>
            <a:chExt cx="10563973" cy="4587786"/>
          </a:xfrm>
        </p:grpSpPr>
        <p:sp>
          <p:nvSpPr>
            <p:cNvPr id="9" name="矩形 4"/>
            <p:cNvSpPr/>
            <p:nvPr/>
          </p:nvSpPr>
          <p:spPr>
            <a:xfrm rot="19100257">
              <a:off x="-5074114" y="2493397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14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 15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4"/>
            <p:cNvSpPr/>
            <p:nvPr/>
          </p:nvSpPr>
          <p:spPr>
            <a:xfrm rot="19100257">
              <a:off x="-822040" y="-1301494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flipH="1">
            <a:off x="7557143" y="630595"/>
            <a:ext cx="8283881" cy="2088338"/>
            <a:chOff x="-2794022" y="-138798"/>
            <a:chExt cx="8283881" cy="2088338"/>
          </a:xfrm>
        </p:grpSpPr>
        <p:sp>
          <p:nvSpPr>
            <p:cNvPr id="14" name="矩形 18"/>
            <p:cNvSpPr/>
            <p:nvPr/>
          </p:nvSpPr>
          <p:spPr>
            <a:xfrm rot="19100257">
              <a:off x="-1925546" y="-138798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9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20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更多资源下载：https://www.58pic.com/u/61536760" hidden="1"/>
          <p:cNvSpPr/>
          <p:nvPr userDrawn="1"/>
        </p:nvSpPr>
        <p:spPr>
          <a:xfrm>
            <a:off x="-150980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9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0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1" name="更多资源下载：https://www.58pic.com/u/61536760" hidden="1"/>
          <p:cNvSpPr/>
          <p:nvPr userDrawn="1"/>
        </p:nvSpPr>
        <p:spPr>
          <a:xfrm>
            <a:off x="-401932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2" name="更多资源下载：https://www.58pic.com/u/61536760" hidden="1"/>
          <p:cNvSpPr/>
          <p:nvPr userDrawn="1"/>
        </p:nvSpPr>
        <p:spPr>
          <a:xfrm>
            <a:off x="-414124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3" name="更多资源下载：https://www.58pic.com/u/61536760" hidden="1"/>
          <p:cNvSpPr txBox="1"/>
          <p:nvPr userDrawn="1"/>
        </p:nvSpPr>
        <p:spPr>
          <a:xfrm>
            <a:off x="48555921" y="-205105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:Blue Dragonfly</a:t>
            </a:r>
            <a:endParaRPr lang="en-US" altLang="zh-CN" sz="800" b="0" i="0" u="none" strike="noStrike" kern="1200" dirty="0">
              <a:solidFill>
                <a:srgbClr val="E6E6E6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/>
                </a:solidFill>
              </a:rPr>
            </a:b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4" name="更多资源下载：https://www.58pic.com/u/61536760"/>
          <p:cNvSpPr txBox="1"/>
          <p:nvPr userDrawn="1"/>
        </p:nvSpPr>
        <p:spPr>
          <a:xfrm>
            <a:off x="818448" y="376360"/>
            <a:ext cx="65557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en-US" altLang="zh-CN" sz="3200" b="1" dirty="0">
                <a:solidFill>
                  <a:schemeClr val="accent1"/>
                </a:solidFill>
                <a:latin typeface="+mn-lt"/>
                <a:ea typeface="思源黑体 CN Medium" panose="020B0600000000000000" pitchFamily="34" charset="-122"/>
                <a:cs typeface="+mn-ea"/>
                <a:sym typeface="+mn-lt"/>
              </a:rPr>
              <a:t>Subtitle here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269040" y="5319779"/>
            <a:ext cx="1404344" cy="3076442"/>
            <a:chOff x="10831114" y="-1004010"/>
            <a:chExt cx="1404344" cy="3076442"/>
          </a:xfrm>
        </p:grpSpPr>
        <p:sp>
          <p:nvSpPr>
            <p:cNvPr id="16" name="平行四边形 49"/>
            <p:cNvSpPr/>
            <p:nvPr/>
          </p:nvSpPr>
          <p:spPr>
            <a:xfrm rot="2417587">
              <a:off x="10831114" y="-910129"/>
              <a:ext cx="622399" cy="20238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50"/>
            <p:cNvSpPr/>
            <p:nvPr/>
          </p:nvSpPr>
          <p:spPr>
            <a:xfrm rot="2417587">
              <a:off x="11613059" y="-1004010"/>
              <a:ext cx="622399" cy="20238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bg1">
                    <a:lumMod val="85000"/>
                    <a:alpha val="56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平行四边形 52"/>
            <p:cNvSpPr/>
            <p:nvPr/>
          </p:nvSpPr>
          <p:spPr>
            <a:xfrm rot="2417587">
              <a:off x="11371935" y="48594"/>
              <a:ext cx="622399" cy="20238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1010869" y="-596095"/>
            <a:ext cx="1404344" cy="3076442"/>
            <a:chOff x="10831114" y="-1004010"/>
            <a:chExt cx="1404344" cy="3076442"/>
          </a:xfrm>
        </p:grpSpPr>
        <p:sp>
          <p:nvSpPr>
            <p:cNvPr id="20" name="平行四边形 49"/>
            <p:cNvSpPr/>
            <p:nvPr/>
          </p:nvSpPr>
          <p:spPr>
            <a:xfrm rot="2417587">
              <a:off x="10831114" y="-910129"/>
              <a:ext cx="622399" cy="20238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50"/>
            <p:cNvSpPr/>
            <p:nvPr/>
          </p:nvSpPr>
          <p:spPr>
            <a:xfrm rot="2417587">
              <a:off x="11613059" y="-1004010"/>
              <a:ext cx="622399" cy="20238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平行四边形 52"/>
            <p:cNvSpPr/>
            <p:nvPr/>
          </p:nvSpPr>
          <p:spPr>
            <a:xfrm rot="2417587">
              <a:off x="11371935" y="48594"/>
              <a:ext cx="622399" cy="20238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bg1">
                    <a:lumMod val="8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更多资源下载：https://www.58pic.com/u/61536760" hidden="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9" name="更多资源下载：https://www.58pic.com/u/61536760" hidden="1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0" name="更多资源下载：https://www.58pic.com/u/61536760" hidden="1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1" name="更多资源下载：https://www.58pic.com/u/61536760" hidden="1"/>
          <p:cNvSpPr/>
          <p:nvPr userDrawn="1"/>
        </p:nvSpPr>
        <p:spPr>
          <a:xfrm>
            <a:off x="-401932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2" name="更多资源下载：https://www.58pic.com/u/61536760" hidden="1"/>
          <p:cNvSpPr/>
          <p:nvPr userDrawn="1"/>
        </p:nvSpPr>
        <p:spPr>
          <a:xfrm>
            <a:off x="-41412404" y="648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E6E6E6"/>
                </a:solidFill>
              </a:rPr>
              <a:t>61536760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3" name="更多资源下载：https://www.58pic.com/u/61536760" hidden="1"/>
          <p:cNvSpPr txBox="1"/>
          <p:nvPr userDrawn="1"/>
        </p:nvSpPr>
        <p:spPr>
          <a:xfrm>
            <a:off x="48555921" y="-205105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:Blue Dragonfly</a:t>
            </a:r>
            <a:endParaRPr lang="en-US" altLang="zh-CN" sz="800" b="0" i="0" u="none" strike="noStrike" kern="1200" dirty="0">
              <a:solidFill>
                <a:srgbClr val="E6E6E6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/>
                </a:solidFill>
              </a:rPr>
            </a:b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4" name="更多资源下载：https://www.58pic.com/u/61536760"/>
          <p:cNvSpPr txBox="1"/>
          <p:nvPr userDrawn="1"/>
        </p:nvSpPr>
        <p:spPr>
          <a:xfrm>
            <a:off x="818448" y="376360"/>
            <a:ext cx="65557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en-US" altLang="zh-CN" sz="3200" b="1" dirty="0">
                <a:solidFill>
                  <a:schemeClr val="accent1"/>
                </a:solidFill>
                <a:latin typeface="+mn-lt"/>
                <a:ea typeface="思源黑体 CN Medium" panose="020B0600000000000000" pitchFamily="34" charset="-122"/>
                <a:cs typeface="+mn-ea"/>
                <a:sym typeface="+mn-lt"/>
              </a:rPr>
              <a:t>Subtitle here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10150"/>
            <a:ext cx="6935392" cy="998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商务企业宣传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404488" y="9772650"/>
            <a:ext cx="609600" cy="609600"/>
          </a:xfrm>
          <a:prstGeom prst="rect">
            <a:avLst/>
          </a:prstGeom>
        </p:spPr>
      </p:pic>
      <p:sp>
        <p:nvSpPr>
          <p:cNvPr id="114" name="矩形 113"/>
          <p:cNvSpPr/>
          <p:nvPr/>
        </p:nvSpPr>
        <p:spPr>
          <a:xfrm>
            <a:off x="1717795" y="5065710"/>
            <a:ext cx="3693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dirty="0">
                <a:solidFill>
                  <a:schemeClr val="bg1"/>
                </a:solidFill>
              </a:rPr>
              <a:t>Мухин Олег Владиславович</a:t>
            </a:r>
            <a:endParaRPr lang="ru-RU" altLang="zh-CN" dirty="0">
              <a:solidFill>
                <a:schemeClr val="bg1"/>
              </a:solidFill>
            </a:endParaRPr>
          </a:p>
          <a:p>
            <a:r>
              <a:rPr lang="ru-RU" altLang="zh-CN" dirty="0">
                <a:solidFill>
                  <a:schemeClr val="bg1"/>
                </a:solidFill>
              </a:rPr>
              <a:t>студент группы Пд-41</a:t>
            </a:r>
            <a:endParaRPr lang="ru-RU" altLang="zh-CN" dirty="0">
              <a:solidFill>
                <a:schemeClr val="bg1"/>
              </a:solidFill>
            </a:endParaRPr>
          </a:p>
          <a:p>
            <a:r>
              <a:rPr lang="ru-RU" altLang="zh-CN" dirty="0">
                <a:solidFill>
                  <a:schemeClr val="bg1"/>
                </a:solidFill>
              </a:rPr>
              <a:t>ГБПОУ СО «ТПК»</a:t>
            </a:r>
            <a:endParaRPr lang="ru-RU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717795" y="1847850"/>
            <a:ext cx="6306095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000" dirty="0">
                <a:latin typeface="Lato Black" panose="020F0A02020204030203" pitchFamily="34" charset="0"/>
              </a:rPr>
              <a:t>Ограничение и запреты</a:t>
            </a:r>
            <a:endParaRPr lang="ru-RU" altLang="zh-CN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  <a:p>
            <a:r>
              <a:rPr lang="ru-RU" altLang="zh-CN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связанные с государственной гражданской службой</a:t>
            </a:r>
            <a:endParaRPr lang="en-US" altLang="ru-RU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794022" y="-138798"/>
            <a:ext cx="8283881" cy="2088338"/>
            <a:chOff x="-2794022" y="-138798"/>
            <a:chExt cx="8283881" cy="2088338"/>
          </a:xfrm>
        </p:grpSpPr>
        <p:sp>
          <p:nvSpPr>
            <p:cNvPr id="5" name="矩形 4"/>
            <p:cNvSpPr/>
            <p:nvPr/>
          </p:nvSpPr>
          <p:spPr>
            <a:xfrm rot="19100257">
              <a:off x="-1925546" y="-138798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86731" y="5247632"/>
            <a:ext cx="8283881" cy="2088338"/>
            <a:chOff x="-2794022" y="-138798"/>
            <a:chExt cx="8283881" cy="2088338"/>
          </a:xfrm>
        </p:grpSpPr>
        <p:sp>
          <p:nvSpPr>
            <p:cNvPr id="19" name="矩形 18"/>
            <p:cNvSpPr/>
            <p:nvPr/>
          </p:nvSpPr>
          <p:spPr>
            <a:xfrm rot="19100257">
              <a:off x="-1925546" y="-138798"/>
              <a:ext cx="5810250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9100257">
              <a:off x="-2401128" y="1156645"/>
              <a:ext cx="7890987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9100257" flipH="1" flipV="1">
              <a:off x="-2794022" y="725186"/>
              <a:ext cx="7890987" cy="618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74260" y="-180638"/>
            <a:ext cx="8088168" cy="1189307"/>
            <a:chOff x="-2956285" y="215810"/>
            <a:chExt cx="8088168" cy="1189307"/>
          </a:xfrm>
        </p:grpSpPr>
        <p:sp>
          <p:nvSpPr>
            <p:cNvPr id="24" name="矩形: 圆角 23"/>
            <p:cNvSpPr/>
            <p:nvPr/>
          </p:nvSpPr>
          <p:spPr>
            <a:xfrm rot="19100257">
              <a:off x="71582" y="215810"/>
              <a:ext cx="5060301" cy="7928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9100257" flipH="1" flipV="1">
              <a:off x="-2956285" y="298727"/>
              <a:ext cx="7890987" cy="11063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  <a:alpha val="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星形: 五角 7"/>
          <p:cNvSpPr/>
          <p:nvPr/>
        </p:nvSpPr>
        <p:spPr>
          <a:xfrm>
            <a:off x="1717795" y="1175308"/>
            <a:ext cx="514754" cy="51475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星形: 五角 27"/>
          <p:cNvSpPr/>
          <p:nvPr/>
        </p:nvSpPr>
        <p:spPr>
          <a:xfrm>
            <a:off x="2501239" y="1175308"/>
            <a:ext cx="514754" cy="51475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星形: 五角 28"/>
          <p:cNvSpPr/>
          <p:nvPr/>
        </p:nvSpPr>
        <p:spPr>
          <a:xfrm>
            <a:off x="3284684" y="1175308"/>
            <a:ext cx="514754" cy="51475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星形: 五角 29"/>
          <p:cNvSpPr/>
          <p:nvPr/>
        </p:nvSpPr>
        <p:spPr>
          <a:xfrm>
            <a:off x="4068128" y="1175308"/>
            <a:ext cx="514754" cy="51475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星形: 五角 30"/>
          <p:cNvSpPr/>
          <p:nvPr/>
        </p:nvSpPr>
        <p:spPr>
          <a:xfrm>
            <a:off x="4851572" y="1175308"/>
            <a:ext cx="514754" cy="51475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06" y="1900084"/>
            <a:ext cx="4076700" cy="3787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14" grpId="0"/>
      <p:bldP spid="115" grpId="0"/>
      <p:bldP spid="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4674" y="1917291"/>
            <a:ext cx="1362049" cy="895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更多资源下载：https://www.58pic.com/u/61536760"/>
          <p:cNvSpPr txBox="1"/>
          <p:nvPr/>
        </p:nvSpPr>
        <p:spPr>
          <a:xfrm>
            <a:off x="1407429" y="2052184"/>
            <a:ext cx="896539" cy="62556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0</a:t>
            </a:r>
            <a:r>
              <a:rPr lang="ru-RU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4</a:t>
            </a:r>
            <a:endParaRPr lang="zh-CN" altLang="en-US" spc="100" dirty="0">
              <a:solidFill>
                <a:schemeClr val="bg1"/>
              </a:solidFill>
              <a:latin typeface="Lato Black" panose="020F0A02020204030203" pitchFamily="34" charset="0"/>
              <a:cs typeface="+mn-ea"/>
              <a:sym typeface="+mn-lt"/>
            </a:endParaRPr>
          </a:p>
        </p:txBody>
      </p:sp>
      <p:sp>
        <p:nvSpPr>
          <p:cNvPr id="8" name="更多资源下载：https://www.58pic.com/u/61536760"/>
          <p:cNvSpPr/>
          <p:nvPr/>
        </p:nvSpPr>
        <p:spPr>
          <a:xfrm>
            <a:off x="1069356" y="3833558"/>
            <a:ext cx="3811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chemeClr val="tx2"/>
                </a:solidFill>
                <a:latin typeface="+mj-ea"/>
                <a:cs typeface="+mn-ea"/>
                <a:sym typeface="Lato Regular" panose="020F0502020204030203" pitchFamily="34" charset="0"/>
              </a:rPr>
              <a:t>Внутренний контроль, внешние надзорные органы, обучение и разъяснения.</a:t>
            </a:r>
            <a:endParaRPr lang="zh-CN" altLang="en-US" sz="1400" dirty="0">
              <a:solidFill>
                <a:schemeClr val="tx2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1059157" y="3083654"/>
            <a:ext cx="3811424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2400" b="1" dirty="0">
                <a:solidFill>
                  <a:schemeClr val="accent1"/>
                </a:solidFill>
                <a:latin typeface="+mj-ea"/>
                <a:cs typeface="+mn-ea"/>
                <a:sym typeface="Lato Regular" panose="020F0502020204030203" pitchFamily="34" charset="0"/>
              </a:rPr>
              <a:t>Механизмы контроля и профилактики</a:t>
            </a:r>
            <a:endParaRPr lang="en-US" altLang="zh-CN" sz="2400" b="1" dirty="0">
              <a:solidFill>
                <a:schemeClr val="accent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9478" y="2134174"/>
            <a:ext cx="790677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69479" y="2395783"/>
            <a:ext cx="971466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9479" y="2657392"/>
            <a:ext cx="1307222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星形: 五角 5"/>
          <p:cNvSpPr/>
          <p:nvPr/>
        </p:nvSpPr>
        <p:spPr>
          <a:xfrm>
            <a:off x="1289441" y="1327354"/>
            <a:ext cx="421371" cy="42137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35" y="1987479"/>
            <a:ext cx="6904665" cy="207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5" grpId="0"/>
      <p:bldP spid="4" grpId="0" animBg="1"/>
      <p:bldP spid="10" grpId="0" animBg="1"/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905"/>
            <a:ext cx="12192000" cy="8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更多资源下载：https://www.58pic.com/u/61536760"/>
          <p:cNvSpPr/>
          <p:nvPr/>
        </p:nvSpPr>
        <p:spPr>
          <a:xfrm>
            <a:off x="935970" y="1400199"/>
            <a:ext cx="52511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771AF"/>
                </a:solidFill>
              </a:rPr>
              <a:t>Внутренний контроль:</a:t>
            </a:r>
            <a:endParaRPr lang="ru-RU" sz="2000" dirty="0">
              <a:solidFill>
                <a:srgbClr val="3771AF"/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Комиссии по служебной этике.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Проверка деклараций о доходах.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rgbClr val="3771AF"/>
                </a:solidFill>
              </a:rPr>
              <a:t>Внешний контроль:</a:t>
            </a:r>
            <a:endParaRPr lang="ru-RU" sz="2000" dirty="0">
              <a:solidFill>
                <a:srgbClr val="3771AF"/>
              </a:solidFill>
            </a:endParaRPr>
          </a:p>
          <a:p>
            <a:pPr lvl="0"/>
            <a:r>
              <a:rPr lang="ru-RU" sz="2000" dirty="0">
                <a:solidFill>
                  <a:srgbClr val="3771AF"/>
                </a:solidFill>
              </a:rPr>
              <a:t>	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Прокуратура и другие надзорные органы.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rgbClr val="3771AF"/>
                </a:solidFill>
              </a:rPr>
              <a:t>Профилактика:</a:t>
            </a:r>
            <a:endParaRPr lang="ru-RU" sz="2000" dirty="0">
              <a:solidFill>
                <a:srgbClr val="3771AF"/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Обучение правовым нормам.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Консультации и разъяснительная работа.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sz="2000" dirty="0">
              <a:solidFill>
                <a:srgbClr val="3771AF"/>
              </a:solidFill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414676" y="306271"/>
            <a:ext cx="10951231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dirty="0">
                <a:solidFill>
                  <a:srgbClr val="F1F1F1"/>
                </a:solidFill>
                <a:latin typeface="+mj-ea"/>
                <a:cs typeface="+mn-ea"/>
                <a:sym typeface="Lato Regular" panose="020F0502020204030203" pitchFamily="34" charset="0"/>
              </a:rPr>
              <a:t>Механизмы контроля и профилактики</a:t>
            </a:r>
            <a:endParaRPr lang="ru-RU" altLang="zh-CN" b="1" dirty="0">
              <a:solidFill>
                <a:srgbClr val="F1F1F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84" y="1269987"/>
            <a:ext cx="2480078" cy="5378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4674" y="1917291"/>
            <a:ext cx="1362049" cy="895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更多资源下载：https://www.58pic.com/u/61536760"/>
          <p:cNvSpPr txBox="1"/>
          <p:nvPr/>
        </p:nvSpPr>
        <p:spPr>
          <a:xfrm>
            <a:off x="1407429" y="2052184"/>
            <a:ext cx="896539" cy="62556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Lato Black" panose="020F0A02020204030203" pitchFamily="34" charset="0"/>
              <a:cs typeface="+mn-ea"/>
              <a:sym typeface="+mn-lt"/>
            </a:endParaRPr>
          </a:p>
        </p:txBody>
      </p:sp>
      <p:sp>
        <p:nvSpPr>
          <p:cNvPr id="8" name="更多资源下载：https://www.58pic.com/u/61536760"/>
          <p:cNvSpPr/>
          <p:nvPr/>
        </p:nvSpPr>
        <p:spPr>
          <a:xfrm>
            <a:off x="1069356" y="3833558"/>
            <a:ext cx="3811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chemeClr val="tx2"/>
                </a:solidFill>
                <a:latin typeface="+mj-ea"/>
                <a:cs typeface="+mn-ea"/>
                <a:sym typeface="Lato Regular" panose="020F0502020204030203" pitchFamily="34" charset="0"/>
              </a:rPr>
              <a:t>Дисциплинарные, административные, уголовные санкции, репутационные и карьерные потери.</a:t>
            </a:r>
            <a:endParaRPr lang="zh-CN" altLang="en-US" sz="1400" dirty="0">
              <a:solidFill>
                <a:schemeClr val="tx2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1059157" y="3083654"/>
            <a:ext cx="3811424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2400" b="1" dirty="0">
                <a:solidFill>
                  <a:schemeClr val="accent1"/>
                </a:solidFill>
                <a:latin typeface="+mj-ea"/>
                <a:cs typeface="+mn-ea"/>
                <a:sym typeface="Lato Regular" panose="020F0502020204030203" pitchFamily="34" charset="0"/>
              </a:rPr>
              <a:t>Последствия несоблюдения</a:t>
            </a:r>
            <a:endParaRPr lang="en-US" altLang="zh-CN" sz="2400" b="1" dirty="0">
              <a:solidFill>
                <a:schemeClr val="accent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9478" y="2134174"/>
            <a:ext cx="790677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69479" y="2395783"/>
            <a:ext cx="971466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9479" y="2657392"/>
            <a:ext cx="1307222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星形: 五角 5"/>
          <p:cNvSpPr/>
          <p:nvPr/>
        </p:nvSpPr>
        <p:spPr>
          <a:xfrm>
            <a:off x="1289441" y="1327354"/>
            <a:ext cx="421371" cy="42137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35" y="1987479"/>
            <a:ext cx="6904665" cy="207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5" grpId="0"/>
      <p:bldP spid="4" grpId="0" animBg="1"/>
      <p:bldP spid="10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905"/>
            <a:ext cx="12192000" cy="8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更多资源下载：https://www.58pic.com/u/61536760"/>
          <p:cNvSpPr/>
          <p:nvPr/>
        </p:nvSpPr>
        <p:spPr>
          <a:xfrm>
            <a:off x="4976670" y="1511294"/>
            <a:ext cx="6148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Дисциплинарная ответственность: выговор, увольнение.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Административная ответственность: штрафы.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Уголовная ответственность: лишение свободы, крупные штрафы.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Репутационные потери: снижение доверия к госслужбе.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Карьерные последствия: лишение продвижения по службе.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414676" y="306271"/>
            <a:ext cx="10976868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dirty="0">
                <a:solidFill>
                  <a:srgbClr val="F1F1F1"/>
                </a:solidFill>
                <a:latin typeface="+mj-ea"/>
                <a:cs typeface="+mn-ea"/>
                <a:sym typeface="Lato Regular" panose="020F0502020204030203" pitchFamily="34" charset="0"/>
              </a:rPr>
              <a:t>Последствия несоблюдения</a:t>
            </a:r>
            <a:endParaRPr lang="ru-RU" altLang="zh-CN" b="1" dirty="0">
              <a:solidFill>
                <a:srgbClr val="F1F1F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96" y="1396502"/>
            <a:ext cx="2238889" cy="5155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8"/>
          <p:cNvSpPr txBox="1"/>
          <p:nvPr/>
        </p:nvSpPr>
        <p:spPr>
          <a:xfrm>
            <a:off x="1556257" y="2858368"/>
            <a:ext cx="5015460" cy="171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Lato Regular" panose="020F0502020204030203" pitchFamily="34" charset="0"/>
                <a:ea typeface="Times New Roman" panose="02020603050405020304" pitchFamily="18" charset="0"/>
                <a:cs typeface="Raleway" panose="020B0503030101060003" pitchFamily="34" charset="0"/>
                <a:sym typeface="Lato Regular" panose="020F0502020204030203" pitchFamily="34" charset="0"/>
              </a:rPr>
              <a:t>Соблюдение установленных норм играет ключевую роль в обеспечении прозрачности, объективности и доверия к государственной службе. Для усиления контроля и профилактики нарушений рекомендуется продолжать развивать механизмы внутреннего и внешнего надзора, а также повышать уровень правовой грамотности государственных служащих.</a:t>
            </a:r>
            <a:endParaRPr lang="en-ID" sz="1200" dirty="0">
              <a:latin typeface="Lato Regular" panose="020F0502020204030203" pitchFamily="34" charset="0"/>
              <a:sym typeface="Lato Regular" panose="020F0502020204030203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556256" y="2004283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ЗАКЛЮЧЕНИЕ</a:t>
            </a:r>
            <a:endParaRPr lang="zh-CN" alt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-1120877" y="0"/>
            <a:ext cx="5508251" cy="952356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3" y="1710208"/>
            <a:ext cx="3505200" cy="44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377" b="98831" l="10000" r="90000">
                        <a14:foregroundMark x1="49870" y1="7013" x2="49091" y2="5584"/>
                        <a14:foregroundMark x1="48701" y1="8182" x2="46234" y2="6753"/>
                        <a14:foregroundMark x1="51558" y1="3506" x2="57532" y2="7403"/>
                        <a14:foregroundMark x1="68571" y1="19610" x2="68831" y2="10909"/>
                        <a14:foregroundMark x1="68571" y1="19740" x2="72987" y2="22078"/>
                        <a14:foregroundMark x1="74026" y1="34026" x2="58571" y2="34935"/>
                        <a14:foregroundMark x1="67662" y1="20519" x2="63506" y2="22078"/>
                        <a14:foregroundMark x1="66494" y1="20260" x2="61039" y2="22338"/>
                        <a14:foregroundMark x1="42597" y1="94675" x2="65974" y2="95455"/>
                        <a14:foregroundMark x1="65974" y1="95455" x2="65974" y2="95195"/>
                        <a14:foregroundMark x1="24026" y1="99351" x2="80649" y2="97792"/>
                        <a14:foregroundMark x1="80649" y1="97792" x2="85455" y2="98831"/>
                        <a14:foregroundMark x1="73506" y1="24156" x2="72078" y2="32468"/>
                        <a14:foregroundMark x1="72078" y1="32468" x2="74805" y2="31429"/>
                        <a14:backgroundMark x1="56234" y1="3506" x2="55065" y2="26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10" y="545452"/>
            <a:ext cx="5933169" cy="5933169"/>
          </a:xfrm>
          <a:prstGeom prst="rect">
            <a:avLst/>
          </a:prstGeom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49054" y="379379"/>
            <a:ext cx="4734369" cy="6322978"/>
          </a:xfrm>
          <a:prstGeom prst="roundRect">
            <a:avLst>
              <a:gd name="adj" fmla="val 16291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3626445"/>
            <a:ext cx="12246887" cy="1446550"/>
          </a:xfrm>
          <a:custGeom>
            <a:avLst/>
            <a:gdLst>
              <a:gd name="connsiteX0" fmla="*/ 0 w 12246887"/>
              <a:gd name="connsiteY0" fmla="*/ 0 h 1446550"/>
              <a:gd name="connsiteX1" fmla="*/ 705654 w 12246887"/>
              <a:gd name="connsiteY1" fmla="*/ 0 h 1446550"/>
              <a:gd name="connsiteX2" fmla="*/ 1288839 w 12246887"/>
              <a:gd name="connsiteY2" fmla="*/ 0 h 1446550"/>
              <a:gd name="connsiteX3" fmla="*/ 1749555 w 12246887"/>
              <a:gd name="connsiteY3" fmla="*/ 0 h 1446550"/>
              <a:gd name="connsiteX4" fmla="*/ 1965334 w 12246887"/>
              <a:gd name="connsiteY4" fmla="*/ 0 h 1446550"/>
              <a:gd name="connsiteX5" fmla="*/ 2181112 w 12246887"/>
              <a:gd name="connsiteY5" fmla="*/ 0 h 1446550"/>
              <a:gd name="connsiteX6" fmla="*/ 2641828 w 12246887"/>
              <a:gd name="connsiteY6" fmla="*/ 0 h 1446550"/>
              <a:gd name="connsiteX7" fmla="*/ 3469951 w 12246887"/>
              <a:gd name="connsiteY7" fmla="*/ 0 h 1446550"/>
              <a:gd name="connsiteX8" fmla="*/ 4053136 w 12246887"/>
              <a:gd name="connsiteY8" fmla="*/ 0 h 1446550"/>
              <a:gd name="connsiteX9" fmla="*/ 4636322 w 12246887"/>
              <a:gd name="connsiteY9" fmla="*/ 0 h 1446550"/>
              <a:gd name="connsiteX10" fmla="*/ 5219507 w 12246887"/>
              <a:gd name="connsiteY10" fmla="*/ 0 h 1446550"/>
              <a:gd name="connsiteX11" fmla="*/ 5802692 w 12246887"/>
              <a:gd name="connsiteY11" fmla="*/ 0 h 1446550"/>
              <a:gd name="connsiteX12" fmla="*/ 6508346 w 12246887"/>
              <a:gd name="connsiteY12" fmla="*/ 0 h 1446550"/>
              <a:gd name="connsiteX13" fmla="*/ 7336468 w 12246887"/>
              <a:gd name="connsiteY13" fmla="*/ 0 h 1446550"/>
              <a:gd name="connsiteX14" fmla="*/ 8042122 w 12246887"/>
              <a:gd name="connsiteY14" fmla="*/ 0 h 1446550"/>
              <a:gd name="connsiteX15" fmla="*/ 8380370 w 12246887"/>
              <a:gd name="connsiteY15" fmla="*/ 0 h 1446550"/>
              <a:gd name="connsiteX16" fmla="*/ 9208493 w 12246887"/>
              <a:gd name="connsiteY16" fmla="*/ 0 h 1446550"/>
              <a:gd name="connsiteX17" fmla="*/ 9424271 w 12246887"/>
              <a:gd name="connsiteY17" fmla="*/ 0 h 1446550"/>
              <a:gd name="connsiteX18" fmla="*/ 9640050 w 12246887"/>
              <a:gd name="connsiteY18" fmla="*/ 0 h 1446550"/>
              <a:gd name="connsiteX19" fmla="*/ 10468172 w 12246887"/>
              <a:gd name="connsiteY19" fmla="*/ 0 h 1446550"/>
              <a:gd name="connsiteX20" fmla="*/ 10806420 w 12246887"/>
              <a:gd name="connsiteY20" fmla="*/ 0 h 1446550"/>
              <a:gd name="connsiteX21" fmla="*/ 11634543 w 12246887"/>
              <a:gd name="connsiteY21" fmla="*/ 0 h 1446550"/>
              <a:gd name="connsiteX22" fmla="*/ 12246887 w 12246887"/>
              <a:gd name="connsiteY22" fmla="*/ 0 h 1446550"/>
              <a:gd name="connsiteX23" fmla="*/ 12246887 w 12246887"/>
              <a:gd name="connsiteY23" fmla="*/ 511114 h 1446550"/>
              <a:gd name="connsiteX24" fmla="*/ 12246887 w 12246887"/>
              <a:gd name="connsiteY24" fmla="*/ 1022229 h 1446550"/>
              <a:gd name="connsiteX25" fmla="*/ 12246887 w 12246887"/>
              <a:gd name="connsiteY25" fmla="*/ 1446550 h 1446550"/>
              <a:gd name="connsiteX26" fmla="*/ 11418764 w 12246887"/>
              <a:gd name="connsiteY26" fmla="*/ 1446550 h 1446550"/>
              <a:gd name="connsiteX27" fmla="*/ 10835579 w 12246887"/>
              <a:gd name="connsiteY27" fmla="*/ 1446550 h 1446550"/>
              <a:gd name="connsiteX28" fmla="*/ 10252394 w 12246887"/>
              <a:gd name="connsiteY28" fmla="*/ 1446550 h 1446550"/>
              <a:gd name="connsiteX29" fmla="*/ 9669209 w 12246887"/>
              <a:gd name="connsiteY29" fmla="*/ 1446550 h 1446550"/>
              <a:gd name="connsiteX30" fmla="*/ 8841086 w 12246887"/>
              <a:gd name="connsiteY30" fmla="*/ 1446550 h 1446550"/>
              <a:gd name="connsiteX31" fmla="*/ 8502839 w 12246887"/>
              <a:gd name="connsiteY31" fmla="*/ 1446550 h 1446550"/>
              <a:gd name="connsiteX32" fmla="*/ 8287060 w 12246887"/>
              <a:gd name="connsiteY32" fmla="*/ 1446550 h 1446550"/>
              <a:gd name="connsiteX33" fmla="*/ 7948813 w 12246887"/>
              <a:gd name="connsiteY33" fmla="*/ 1446550 h 1446550"/>
              <a:gd name="connsiteX34" fmla="*/ 7243159 w 12246887"/>
              <a:gd name="connsiteY34" fmla="*/ 1446550 h 1446550"/>
              <a:gd name="connsiteX35" fmla="*/ 6659974 w 12246887"/>
              <a:gd name="connsiteY35" fmla="*/ 1446550 h 1446550"/>
              <a:gd name="connsiteX36" fmla="*/ 6076789 w 12246887"/>
              <a:gd name="connsiteY36" fmla="*/ 1446550 h 1446550"/>
              <a:gd name="connsiteX37" fmla="*/ 5738541 w 12246887"/>
              <a:gd name="connsiteY37" fmla="*/ 1446550 h 1446550"/>
              <a:gd name="connsiteX38" fmla="*/ 4910419 w 12246887"/>
              <a:gd name="connsiteY38" fmla="*/ 1446550 h 1446550"/>
              <a:gd name="connsiteX39" fmla="*/ 4572171 w 12246887"/>
              <a:gd name="connsiteY39" fmla="*/ 1446550 h 1446550"/>
              <a:gd name="connsiteX40" fmla="*/ 3866517 w 12246887"/>
              <a:gd name="connsiteY40" fmla="*/ 1446550 h 1446550"/>
              <a:gd name="connsiteX41" fmla="*/ 3160863 w 12246887"/>
              <a:gd name="connsiteY41" fmla="*/ 1446550 h 1446550"/>
              <a:gd name="connsiteX42" fmla="*/ 2455209 w 12246887"/>
              <a:gd name="connsiteY42" fmla="*/ 1446550 h 1446550"/>
              <a:gd name="connsiteX43" fmla="*/ 2239431 w 12246887"/>
              <a:gd name="connsiteY43" fmla="*/ 1446550 h 1446550"/>
              <a:gd name="connsiteX44" fmla="*/ 1656246 w 12246887"/>
              <a:gd name="connsiteY44" fmla="*/ 1446550 h 1446550"/>
              <a:gd name="connsiteX45" fmla="*/ 1317998 w 12246887"/>
              <a:gd name="connsiteY45" fmla="*/ 1446550 h 1446550"/>
              <a:gd name="connsiteX46" fmla="*/ 979751 w 12246887"/>
              <a:gd name="connsiteY46" fmla="*/ 1446550 h 1446550"/>
              <a:gd name="connsiteX47" fmla="*/ 519035 w 12246887"/>
              <a:gd name="connsiteY47" fmla="*/ 1446550 h 1446550"/>
              <a:gd name="connsiteX48" fmla="*/ 0 w 12246887"/>
              <a:gd name="connsiteY48" fmla="*/ 1446550 h 1446550"/>
              <a:gd name="connsiteX49" fmla="*/ 0 w 12246887"/>
              <a:gd name="connsiteY49" fmla="*/ 949901 h 1446550"/>
              <a:gd name="connsiteX50" fmla="*/ 0 w 12246887"/>
              <a:gd name="connsiteY50" fmla="*/ 453252 h 1446550"/>
              <a:gd name="connsiteX51" fmla="*/ 0 w 12246887"/>
              <a:gd name="connsiteY51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246887" h="1446550" fill="none" extrusionOk="0">
                <a:moveTo>
                  <a:pt x="0" y="0"/>
                </a:moveTo>
                <a:cubicBezTo>
                  <a:pt x="172687" y="-35721"/>
                  <a:pt x="385730" y="49585"/>
                  <a:pt x="705654" y="0"/>
                </a:cubicBezTo>
                <a:cubicBezTo>
                  <a:pt x="1025578" y="-49585"/>
                  <a:pt x="1169731" y="23880"/>
                  <a:pt x="1288839" y="0"/>
                </a:cubicBezTo>
                <a:cubicBezTo>
                  <a:pt x="1407948" y="-23880"/>
                  <a:pt x="1549713" y="42990"/>
                  <a:pt x="1749555" y="0"/>
                </a:cubicBezTo>
                <a:cubicBezTo>
                  <a:pt x="1949397" y="-42990"/>
                  <a:pt x="1915584" y="22737"/>
                  <a:pt x="1965334" y="0"/>
                </a:cubicBezTo>
                <a:cubicBezTo>
                  <a:pt x="2015084" y="-22737"/>
                  <a:pt x="2103883" y="17242"/>
                  <a:pt x="2181112" y="0"/>
                </a:cubicBezTo>
                <a:cubicBezTo>
                  <a:pt x="2258341" y="-17242"/>
                  <a:pt x="2434560" y="43304"/>
                  <a:pt x="2641828" y="0"/>
                </a:cubicBezTo>
                <a:cubicBezTo>
                  <a:pt x="2849096" y="-43304"/>
                  <a:pt x="3240379" y="40593"/>
                  <a:pt x="3469951" y="0"/>
                </a:cubicBezTo>
                <a:cubicBezTo>
                  <a:pt x="3699523" y="-40593"/>
                  <a:pt x="3849543" y="8955"/>
                  <a:pt x="4053136" y="0"/>
                </a:cubicBezTo>
                <a:cubicBezTo>
                  <a:pt x="4256729" y="-8955"/>
                  <a:pt x="4350776" y="59482"/>
                  <a:pt x="4636322" y="0"/>
                </a:cubicBezTo>
                <a:cubicBezTo>
                  <a:pt x="4921868" y="-59482"/>
                  <a:pt x="5005252" y="19120"/>
                  <a:pt x="5219507" y="0"/>
                </a:cubicBezTo>
                <a:cubicBezTo>
                  <a:pt x="5433762" y="-19120"/>
                  <a:pt x="5685584" y="36318"/>
                  <a:pt x="5802692" y="0"/>
                </a:cubicBezTo>
                <a:cubicBezTo>
                  <a:pt x="5919800" y="-36318"/>
                  <a:pt x="6303299" y="17091"/>
                  <a:pt x="6508346" y="0"/>
                </a:cubicBezTo>
                <a:cubicBezTo>
                  <a:pt x="6713393" y="-17091"/>
                  <a:pt x="6928101" y="49724"/>
                  <a:pt x="7336468" y="0"/>
                </a:cubicBezTo>
                <a:cubicBezTo>
                  <a:pt x="7744835" y="-49724"/>
                  <a:pt x="7722236" y="83913"/>
                  <a:pt x="8042122" y="0"/>
                </a:cubicBezTo>
                <a:cubicBezTo>
                  <a:pt x="8362008" y="-83913"/>
                  <a:pt x="8312397" y="27403"/>
                  <a:pt x="8380370" y="0"/>
                </a:cubicBezTo>
                <a:cubicBezTo>
                  <a:pt x="8448343" y="-27403"/>
                  <a:pt x="8939504" y="24233"/>
                  <a:pt x="9208493" y="0"/>
                </a:cubicBezTo>
                <a:cubicBezTo>
                  <a:pt x="9477482" y="-24233"/>
                  <a:pt x="9355124" y="1831"/>
                  <a:pt x="9424271" y="0"/>
                </a:cubicBezTo>
                <a:cubicBezTo>
                  <a:pt x="9493418" y="-1831"/>
                  <a:pt x="9578879" y="6342"/>
                  <a:pt x="9640050" y="0"/>
                </a:cubicBezTo>
                <a:cubicBezTo>
                  <a:pt x="9701221" y="-6342"/>
                  <a:pt x="10218314" y="50321"/>
                  <a:pt x="10468172" y="0"/>
                </a:cubicBezTo>
                <a:cubicBezTo>
                  <a:pt x="10718030" y="-50321"/>
                  <a:pt x="10646375" y="13035"/>
                  <a:pt x="10806420" y="0"/>
                </a:cubicBezTo>
                <a:cubicBezTo>
                  <a:pt x="10966465" y="-13035"/>
                  <a:pt x="11335931" y="36852"/>
                  <a:pt x="11634543" y="0"/>
                </a:cubicBezTo>
                <a:cubicBezTo>
                  <a:pt x="11933155" y="-36852"/>
                  <a:pt x="12068817" y="44895"/>
                  <a:pt x="12246887" y="0"/>
                </a:cubicBezTo>
                <a:cubicBezTo>
                  <a:pt x="12279496" y="119568"/>
                  <a:pt x="12190567" y="311748"/>
                  <a:pt x="12246887" y="511114"/>
                </a:cubicBezTo>
                <a:cubicBezTo>
                  <a:pt x="12303207" y="710480"/>
                  <a:pt x="12192194" y="865108"/>
                  <a:pt x="12246887" y="1022229"/>
                </a:cubicBezTo>
                <a:cubicBezTo>
                  <a:pt x="12301580" y="1179350"/>
                  <a:pt x="12205260" y="1342279"/>
                  <a:pt x="12246887" y="1446550"/>
                </a:cubicBezTo>
                <a:cubicBezTo>
                  <a:pt x="12066939" y="1452629"/>
                  <a:pt x="11699005" y="1439404"/>
                  <a:pt x="11418764" y="1446550"/>
                </a:cubicBezTo>
                <a:cubicBezTo>
                  <a:pt x="11138523" y="1453696"/>
                  <a:pt x="11006062" y="1418000"/>
                  <a:pt x="10835579" y="1446550"/>
                </a:cubicBezTo>
                <a:cubicBezTo>
                  <a:pt x="10665096" y="1475100"/>
                  <a:pt x="10478613" y="1396791"/>
                  <a:pt x="10252394" y="1446550"/>
                </a:cubicBezTo>
                <a:cubicBezTo>
                  <a:pt x="10026175" y="1496309"/>
                  <a:pt x="9823056" y="1416458"/>
                  <a:pt x="9669209" y="1446550"/>
                </a:cubicBezTo>
                <a:cubicBezTo>
                  <a:pt x="9515363" y="1476642"/>
                  <a:pt x="9151878" y="1419699"/>
                  <a:pt x="8841086" y="1446550"/>
                </a:cubicBezTo>
                <a:cubicBezTo>
                  <a:pt x="8530294" y="1473401"/>
                  <a:pt x="8625531" y="1421857"/>
                  <a:pt x="8502839" y="1446550"/>
                </a:cubicBezTo>
                <a:cubicBezTo>
                  <a:pt x="8380147" y="1471243"/>
                  <a:pt x="8347365" y="1422049"/>
                  <a:pt x="8287060" y="1446550"/>
                </a:cubicBezTo>
                <a:cubicBezTo>
                  <a:pt x="8226755" y="1471051"/>
                  <a:pt x="8107998" y="1406896"/>
                  <a:pt x="7948813" y="1446550"/>
                </a:cubicBezTo>
                <a:cubicBezTo>
                  <a:pt x="7789628" y="1486204"/>
                  <a:pt x="7450351" y="1376489"/>
                  <a:pt x="7243159" y="1446550"/>
                </a:cubicBezTo>
                <a:cubicBezTo>
                  <a:pt x="7035967" y="1516611"/>
                  <a:pt x="6789654" y="1431688"/>
                  <a:pt x="6659974" y="1446550"/>
                </a:cubicBezTo>
                <a:cubicBezTo>
                  <a:pt x="6530295" y="1461412"/>
                  <a:pt x="6222669" y="1423767"/>
                  <a:pt x="6076789" y="1446550"/>
                </a:cubicBezTo>
                <a:cubicBezTo>
                  <a:pt x="5930909" y="1469333"/>
                  <a:pt x="5860439" y="1431665"/>
                  <a:pt x="5738541" y="1446550"/>
                </a:cubicBezTo>
                <a:cubicBezTo>
                  <a:pt x="5616643" y="1461435"/>
                  <a:pt x="5249226" y="1373060"/>
                  <a:pt x="4910419" y="1446550"/>
                </a:cubicBezTo>
                <a:cubicBezTo>
                  <a:pt x="4571612" y="1520040"/>
                  <a:pt x="4648718" y="1417311"/>
                  <a:pt x="4572171" y="1446550"/>
                </a:cubicBezTo>
                <a:cubicBezTo>
                  <a:pt x="4495624" y="1475789"/>
                  <a:pt x="4012841" y="1397133"/>
                  <a:pt x="3866517" y="1446550"/>
                </a:cubicBezTo>
                <a:cubicBezTo>
                  <a:pt x="3720193" y="1495967"/>
                  <a:pt x="3325771" y="1396736"/>
                  <a:pt x="3160863" y="1446550"/>
                </a:cubicBezTo>
                <a:cubicBezTo>
                  <a:pt x="2995955" y="1496364"/>
                  <a:pt x="2641444" y="1436480"/>
                  <a:pt x="2455209" y="1446550"/>
                </a:cubicBezTo>
                <a:cubicBezTo>
                  <a:pt x="2268974" y="1456620"/>
                  <a:pt x="2328371" y="1446537"/>
                  <a:pt x="2239431" y="1446550"/>
                </a:cubicBezTo>
                <a:cubicBezTo>
                  <a:pt x="2150491" y="1446563"/>
                  <a:pt x="1919352" y="1389177"/>
                  <a:pt x="1656246" y="1446550"/>
                </a:cubicBezTo>
                <a:cubicBezTo>
                  <a:pt x="1393140" y="1503923"/>
                  <a:pt x="1388371" y="1406997"/>
                  <a:pt x="1317998" y="1446550"/>
                </a:cubicBezTo>
                <a:cubicBezTo>
                  <a:pt x="1247625" y="1486103"/>
                  <a:pt x="1147739" y="1405967"/>
                  <a:pt x="979751" y="1446550"/>
                </a:cubicBezTo>
                <a:cubicBezTo>
                  <a:pt x="811763" y="1487133"/>
                  <a:pt x="624482" y="1412465"/>
                  <a:pt x="519035" y="1446550"/>
                </a:cubicBezTo>
                <a:cubicBezTo>
                  <a:pt x="413588" y="1480635"/>
                  <a:pt x="162551" y="1397950"/>
                  <a:pt x="0" y="1446550"/>
                </a:cubicBezTo>
                <a:cubicBezTo>
                  <a:pt x="-6005" y="1305904"/>
                  <a:pt x="48352" y="1156536"/>
                  <a:pt x="0" y="949901"/>
                </a:cubicBezTo>
                <a:cubicBezTo>
                  <a:pt x="-48352" y="743266"/>
                  <a:pt x="3089" y="675803"/>
                  <a:pt x="0" y="453252"/>
                </a:cubicBezTo>
                <a:cubicBezTo>
                  <a:pt x="-3089" y="230701"/>
                  <a:pt x="19246" y="136296"/>
                  <a:pt x="0" y="0"/>
                </a:cubicBezTo>
                <a:close/>
              </a:path>
              <a:path w="12246887" h="1446550" stroke="0" extrusionOk="0">
                <a:moveTo>
                  <a:pt x="0" y="0"/>
                </a:moveTo>
                <a:cubicBezTo>
                  <a:pt x="233253" y="-36191"/>
                  <a:pt x="432979" y="4451"/>
                  <a:pt x="828123" y="0"/>
                </a:cubicBezTo>
                <a:cubicBezTo>
                  <a:pt x="1223267" y="-4451"/>
                  <a:pt x="972885" y="9740"/>
                  <a:pt x="1043901" y="0"/>
                </a:cubicBezTo>
                <a:cubicBezTo>
                  <a:pt x="1114917" y="-9740"/>
                  <a:pt x="1244707" y="13799"/>
                  <a:pt x="1382149" y="0"/>
                </a:cubicBezTo>
                <a:cubicBezTo>
                  <a:pt x="1519591" y="-13799"/>
                  <a:pt x="1641752" y="19327"/>
                  <a:pt x="1842865" y="0"/>
                </a:cubicBezTo>
                <a:cubicBezTo>
                  <a:pt x="2043978" y="-19327"/>
                  <a:pt x="1971162" y="4716"/>
                  <a:pt x="2058643" y="0"/>
                </a:cubicBezTo>
                <a:cubicBezTo>
                  <a:pt x="2146124" y="-4716"/>
                  <a:pt x="2296980" y="4142"/>
                  <a:pt x="2396891" y="0"/>
                </a:cubicBezTo>
                <a:cubicBezTo>
                  <a:pt x="2496802" y="-4142"/>
                  <a:pt x="3008401" y="22909"/>
                  <a:pt x="3225014" y="0"/>
                </a:cubicBezTo>
                <a:cubicBezTo>
                  <a:pt x="3441627" y="-22909"/>
                  <a:pt x="3413505" y="13874"/>
                  <a:pt x="3563261" y="0"/>
                </a:cubicBezTo>
                <a:cubicBezTo>
                  <a:pt x="3713017" y="-13874"/>
                  <a:pt x="4068758" y="31216"/>
                  <a:pt x="4268915" y="0"/>
                </a:cubicBezTo>
                <a:cubicBezTo>
                  <a:pt x="4469072" y="-31216"/>
                  <a:pt x="4875994" y="20210"/>
                  <a:pt x="5097038" y="0"/>
                </a:cubicBezTo>
                <a:cubicBezTo>
                  <a:pt x="5318082" y="-20210"/>
                  <a:pt x="5513094" y="66044"/>
                  <a:pt x="5680223" y="0"/>
                </a:cubicBezTo>
                <a:cubicBezTo>
                  <a:pt x="5847353" y="-66044"/>
                  <a:pt x="6023167" y="40025"/>
                  <a:pt x="6140939" y="0"/>
                </a:cubicBezTo>
                <a:cubicBezTo>
                  <a:pt x="6258711" y="-40025"/>
                  <a:pt x="6302589" y="4022"/>
                  <a:pt x="6356718" y="0"/>
                </a:cubicBezTo>
                <a:cubicBezTo>
                  <a:pt x="6410847" y="-4022"/>
                  <a:pt x="6756902" y="47563"/>
                  <a:pt x="6939903" y="0"/>
                </a:cubicBezTo>
                <a:cubicBezTo>
                  <a:pt x="7122904" y="-47563"/>
                  <a:pt x="7370492" y="53042"/>
                  <a:pt x="7645557" y="0"/>
                </a:cubicBezTo>
                <a:cubicBezTo>
                  <a:pt x="7920622" y="-53042"/>
                  <a:pt x="7839327" y="3373"/>
                  <a:pt x="7983804" y="0"/>
                </a:cubicBezTo>
                <a:cubicBezTo>
                  <a:pt x="8128281" y="-3373"/>
                  <a:pt x="8427033" y="59587"/>
                  <a:pt x="8689458" y="0"/>
                </a:cubicBezTo>
                <a:cubicBezTo>
                  <a:pt x="8951883" y="-59587"/>
                  <a:pt x="9206166" y="9305"/>
                  <a:pt x="9395112" y="0"/>
                </a:cubicBezTo>
                <a:cubicBezTo>
                  <a:pt x="9584058" y="-9305"/>
                  <a:pt x="9560632" y="11750"/>
                  <a:pt x="9610890" y="0"/>
                </a:cubicBezTo>
                <a:cubicBezTo>
                  <a:pt x="9661148" y="-11750"/>
                  <a:pt x="9825543" y="24199"/>
                  <a:pt x="9949138" y="0"/>
                </a:cubicBezTo>
                <a:cubicBezTo>
                  <a:pt x="10072733" y="-24199"/>
                  <a:pt x="10522891" y="53719"/>
                  <a:pt x="10777261" y="0"/>
                </a:cubicBezTo>
                <a:cubicBezTo>
                  <a:pt x="11031631" y="-53719"/>
                  <a:pt x="11084380" y="23875"/>
                  <a:pt x="11360446" y="0"/>
                </a:cubicBezTo>
                <a:cubicBezTo>
                  <a:pt x="11636512" y="-23875"/>
                  <a:pt x="11997345" y="103544"/>
                  <a:pt x="12246887" y="0"/>
                </a:cubicBezTo>
                <a:cubicBezTo>
                  <a:pt x="12279964" y="218170"/>
                  <a:pt x="12223494" y="344017"/>
                  <a:pt x="12246887" y="511114"/>
                </a:cubicBezTo>
                <a:cubicBezTo>
                  <a:pt x="12270280" y="678211"/>
                  <a:pt x="12243245" y="847421"/>
                  <a:pt x="12246887" y="964367"/>
                </a:cubicBezTo>
                <a:cubicBezTo>
                  <a:pt x="12250529" y="1081313"/>
                  <a:pt x="12191575" y="1214488"/>
                  <a:pt x="12246887" y="1446550"/>
                </a:cubicBezTo>
                <a:cubicBezTo>
                  <a:pt x="12100504" y="1492723"/>
                  <a:pt x="11898697" y="1402450"/>
                  <a:pt x="11786171" y="1446550"/>
                </a:cubicBezTo>
                <a:cubicBezTo>
                  <a:pt x="11673645" y="1490650"/>
                  <a:pt x="11616804" y="1436901"/>
                  <a:pt x="11570392" y="1446550"/>
                </a:cubicBezTo>
                <a:cubicBezTo>
                  <a:pt x="11523980" y="1456199"/>
                  <a:pt x="11450729" y="1432779"/>
                  <a:pt x="11354614" y="1446550"/>
                </a:cubicBezTo>
                <a:cubicBezTo>
                  <a:pt x="11258499" y="1460321"/>
                  <a:pt x="11206433" y="1443142"/>
                  <a:pt x="11138835" y="1446550"/>
                </a:cubicBezTo>
                <a:cubicBezTo>
                  <a:pt x="11071237" y="1449958"/>
                  <a:pt x="10720350" y="1416763"/>
                  <a:pt x="10433181" y="1446550"/>
                </a:cubicBezTo>
                <a:cubicBezTo>
                  <a:pt x="10146012" y="1476337"/>
                  <a:pt x="10198713" y="1415754"/>
                  <a:pt x="9972465" y="1446550"/>
                </a:cubicBezTo>
                <a:cubicBezTo>
                  <a:pt x="9746217" y="1477346"/>
                  <a:pt x="9858566" y="1436037"/>
                  <a:pt x="9756687" y="1446550"/>
                </a:cubicBezTo>
                <a:cubicBezTo>
                  <a:pt x="9654808" y="1457063"/>
                  <a:pt x="9598037" y="1432880"/>
                  <a:pt x="9540908" y="1446550"/>
                </a:cubicBezTo>
                <a:cubicBezTo>
                  <a:pt x="9483779" y="1460220"/>
                  <a:pt x="9232245" y="1398092"/>
                  <a:pt x="9080192" y="1446550"/>
                </a:cubicBezTo>
                <a:cubicBezTo>
                  <a:pt x="8928139" y="1495008"/>
                  <a:pt x="8836858" y="1445662"/>
                  <a:pt x="8619476" y="1446550"/>
                </a:cubicBezTo>
                <a:cubicBezTo>
                  <a:pt x="8402094" y="1447438"/>
                  <a:pt x="8240364" y="1382957"/>
                  <a:pt x="8036291" y="1446550"/>
                </a:cubicBezTo>
                <a:cubicBezTo>
                  <a:pt x="7832218" y="1510143"/>
                  <a:pt x="7732143" y="1402344"/>
                  <a:pt x="7453106" y="1446550"/>
                </a:cubicBezTo>
                <a:cubicBezTo>
                  <a:pt x="7174069" y="1490756"/>
                  <a:pt x="7336012" y="1441293"/>
                  <a:pt x="7237327" y="1446550"/>
                </a:cubicBezTo>
                <a:cubicBezTo>
                  <a:pt x="7138642" y="1451807"/>
                  <a:pt x="6850890" y="1408787"/>
                  <a:pt x="6654142" y="1446550"/>
                </a:cubicBezTo>
                <a:cubicBezTo>
                  <a:pt x="6457395" y="1484313"/>
                  <a:pt x="6455319" y="1431238"/>
                  <a:pt x="6315895" y="1446550"/>
                </a:cubicBezTo>
                <a:cubicBezTo>
                  <a:pt x="6176471" y="1461862"/>
                  <a:pt x="6173311" y="1438857"/>
                  <a:pt x="6100116" y="1446550"/>
                </a:cubicBezTo>
                <a:cubicBezTo>
                  <a:pt x="6026921" y="1454243"/>
                  <a:pt x="5453503" y="1443206"/>
                  <a:pt x="5271993" y="1446550"/>
                </a:cubicBezTo>
                <a:cubicBezTo>
                  <a:pt x="5090483" y="1449894"/>
                  <a:pt x="4977917" y="1433018"/>
                  <a:pt x="4811277" y="1446550"/>
                </a:cubicBezTo>
                <a:cubicBezTo>
                  <a:pt x="4644637" y="1460082"/>
                  <a:pt x="4626853" y="1416360"/>
                  <a:pt x="4473030" y="1446550"/>
                </a:cubicBezTo>
                <a:cubicBezTo>
                  <a:pt x="4319207" y="1476740"/>
                  <a:pt x="4082496" y="1403198"/>
                  <a:pt x="3767376" y="1446550"/>
                </a:cubicBezTo>
                <a:cubicBezTo>
                  <a:pt x="3452256" y="1489902"/>
                  <a:pt x="3329586" y="1427600"/>
                  <a:pt x="2939253" y="1446550"/>
                </a:cubicBezTo>
                <a:cubicBezTo>
                  <a:pt x="2548920" y="1465500"/>
                  <a:pt x="2702107" y="1416813"/>
                  <a:pt x="2478537" y="1446550"/>
                </a:cubicBezTo>
                <a:cubicBezTo>
                  <a:pt x="2254967" y="1476287"/>
                  <a:pt x="2011832" y="1442830"/>
                  <a:pt x="1772883" y="1446550"/>
                </a:cubicBezTo>
                <a:cubicBezTo>
                  <a:pt x="1533934" y="1450270"/>
                  <a:pt x="1476715" y="1436057"/>
                  <a:pt x="1312166" y="1446550"/>
                </a:cubicBezTo>
                <a:cubicBezTo>
                  <a:pt x="1147617" y="1457043"/>
                  <a:pt x="1155571" y="1421616"/>
                  <a:pt x="1096388" y="1446550"/>
                </a:cubicBezTo>
                <a:cubicBezTo>
                  <a:pt x="1037205" y="1471484"/>
                  <a:pt x="515364" y="1439537"/>
                  <a:pt x="0" y="1446550"/>
                </a:cubicBezTo>
                <a:cubicBezTo>
                  <a:pt x="-31152" y="1229132"/>
                  <a:pt x="47236" y="1042924"/>
                  <a:pt x="0" y="935436"/>
                </a:cubicBezTo>
                <a:cubicBezTo>
                  <a:pt x="-47236" y="827948"/>
                  <a:pt x="53546" y="682150"/>
                  <a:pt x="0" y="482183"/>
                </a:cubicBezTo>
                <a:cubicBezTo>
                  <a:pt x="-53546" y="282216"/>
                  <a:pt x="42309" y="2280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矩形 11"/>
          <p:cNvSpPr/>
          <p:nvPr/>
        </p:nvSpPr>
        <p:spPr>
          <a:xfrm>
            <a:off x="2825991" y="2188658"/>
            <a:ext cx="6726521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altLang="zh-CN" sz="4400" dirty="0">
                <a:solidFill>
                  <a:schemeClr val="accent1"/>
                </a:solidFill>
                <a:latin typeface="Lato Black" panose="020F0A02020204030203" pitchFamily="34" charset="0"/>
              </a:rPr>
              <a:t>Благодарю за внимание!</a:t>
            </a:r>
            <a:endParaRPr lang="ru-RU" altLang="zh-CN" sz="4400" dirty="0">
              <a:solidFill>
                <a:schemeClr val="accent1"/>
              </a:solidFill>
              <a:latin typeface="Lato Black" panose="020F0A02020204030203" pitchFamily="34" charset="0"/>
            </a:endParaRPr>
          </a:p>
          <a:p>
            <a:pPr algn="ctr"/>
            <a:r>
              <a:rPr lang="ru-RU" altLang="zh-CN" sz="4400" dirty="0">
                <a:solidFill>
                  <a:schemeClr val="accent1"/>
                </a:solidFill>
                <a:latin typeface="Lato Black" panose="020F0A02020204030203" pitchFamily="34" charset="0"/>
              </a:rPr>
              <a:t>С Уважением!</a:t>
            </a:r>
            <a:endParaRPr lang="ru-RU" altLang="zh-CN" sz="44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02887" y="3694227"/>
            <a:ext cx="60960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altLang="zh-CN" dirty="0">
                <a:solidFill>
                  <a:schemeClr val="bg1"/>
                </a:solidFill>
              </a:rPr>
              <a:t>Студент группы Пд-41</a:t>
            </a:r>
            <a:endParaRPr lang="ru-RU" altLang="zh-CN" dirty="0">
              <a:solidFill>
                <a:schemeClr val="bg1"/>
              </a:solidFill>
            </a:endParaRPr>
          </a:p>
          <a:p>
            <a:pPr algn="ctr"/>
            <a:r>
              <a:rPr lang="ru-RU" altLang="zh-CN" dirty="0">
                <a:solidFill>
                  <a:schemeClr val="bg1"/>
                </a:solidFill>
              </a:rPr>
              <a:t>Мухин Олег Владиславович</a:t>
            </a:r>
            <a:endParaRPr lang="ru-RU" altLang="zh-CN" dirty="0">
              <a:solidFill>
                <a:schemeClr val="bg1"/>
              </a:solidFill>
            </a:endParaRPr>
          </a:p>
          <a:p>
            <a:pPr algn="ctr"/>
            <a:r>
              <a:rPr lang="ru-RU" altLang="zh-CN" dirty="0">
                <a:solidFill>
                  <a:schemeClr val="bg1"/>
                </a:solidFill>
              </a:rPr>
              <a:t>Под руководством преподавателя ГБПОУ СО </a:t>
            </a:r>
            <a:r>
              <a:rPr lang="en-US" altLang="zh-CN" dirty="0">
                <a:solidFill>
                  <a:schemeClr val="bg1"/>
                </a:solidFill>
              </a:rPr>
              <a:t>“</a:t>
            </a:r>
            <a:r>
              <a:rPr lang="ru-RU" altLang="zh-CN" dirty="0">
                <a:solidFill>
                  <a:schemeClr val="bg1"/>
                </a:solidFill>
              </a:rPr>
              <a:t>ТПК</a:t>
            </a:r>
            <a:r>
              <a:rPr lang="en-US" altLang="zh-CN" dirty="0">
                <a:solidFill>
                  <a:schemeClr val="bg1"/>
                </a:solidFill>
              </a:rPr>
              <a:t>”</a:t>
            </a:r>
            <a:r>
              <a:rPr lang="ru-RU" altLang="zh-CN" dirty="0">
                <a:solidFill>
                  <a:schemeClr val="bg1"/>
                </a:solidFill>
              </a:rPr>
              <a:t>: </a:t>
            </a:r>
            <a:r>
              <a:rPr lang="ru-RU" altLang="zh-CN" dirty="0" err="1">
                <a:solidFill>
                  <a:schemeClr val="bg1"/>
                </a:solidFill>
              </a:rPr>
              <a:t>Шумраткин</a:t>
            </a:r>
            <a:r>
              <a:rPr lang="ru-RU" altLang="zh-CN" dirty="0">
                <a:solidFill>
                  <a:schemeClr val="bg1"/>
                </a:solidFill>
              </a:rPr>
              <a:t> Д.В.</a:t>
            </a:r>
            <a:endParaRPr lang="ru-RU" altLang="zh-CN" dirty="0">
              <a:solidFill>
                <a:schemeClr val="bg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17201233">
            <a:off x="-223428" y="117493"/>
            <a:ext cx="3596375" cy="3008206"/>
            <a:chOff x="2070" y="713"/>
            <a:chExt cx="3577" cy="2992"/>
          </a:xfrm>
          <a:solidFill>
            <a:schemeClr val="accent1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2070" y="721"/>
              <a:ext cx="1981" cy="1979"/>
            </a:xfrm>
            <a:custGeom>
              <a:avLst/>
              <a:gdLst>
                <a:gd name="T0" fmla="*/ 293 w 953"/>
                <a:gd name="T1" fmla="*/ 101 h 953"/>
                <a:gd name="T2" fmla="*/ 100 w 953"/>
                <a:gd name="T3" fmla="*/ 659 h 953"/>
                <a:gd name="T4" fmla="*/ 659 w 953"/>
                <a:gd name="T5" fmla="*/ 852 h 953"/>
                <a:gd name="T6" fmla="*/ 852 w 953"/>
                <a:gd name="T7" fmla="*/ 293 h 953"/>
                <a:gd name="T8" fmla="*/ 293 w 953"/>
                <a:gd name="T9" fmla="*/ 101 h 953"/>
                <a:gd name="T10" fmla="*/ 611 w 953"/>
                <a:gd name="T11" fmla="*/ 754 h 953"/>
                <a:gd name="T12" fmla="*/ 198 w 953"/>
                <a:gd name="T13" fmla="*/ 612 h 953"/>
                <a:gd name="T14" fmla="*/ 341 w 953"/>
                <a:gd name="T15" fmla="*/ 198 h 953"/>
                <a:gd name="T16" fmla="*/ 754 w 953"/>
                <a:gd name="T17" fmla="*/ 341 h 953"/>
                <a:gd name="T18" fmla="*/ 611 w 953"/>
                <a:gd name="T19" fmla="*/ 75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3" h="953">
                  <a:moveTo>
                    <a:pt x="293" y="101"/>
                  </a:moveTo>
                  <a:cubicBezTo>
                    <a:pt x="86" y="202"/>
                    <a:pt x="0" y="452"/>
                    <a:pt x="100" y="659"/>
                  </a:cubicBezTo>
                  <a:cubicBezTo>
                    <a:pt x="201" y="866"/>
                    <a:pt x="452" y="953"/>
                    <a:pt x="659" y="852"/>
                  </a:cubicBezTo>
                  <a:cubicBezTo>
                    <a:pt x="866" y="751"/>
                    <a:pt x="953" y="501"/>
                    <a:pt x="852" y="293"/>
                  </a:cubicBezTo>
                  <a:cubicBezTo>
                    <a:pt x="751" y="86"/>
                    <a:pt x="500" y="0"/>
                    <a:pt x="293" y="101"/>
                  </a:cubicBezTo>
                  <a:close/>
                  <a:moveTo>
                    <a:pt x="611" y="754"/>
                  </a:moveTo>
                  <a:cubicBezTo>
                    <a:pt x="458" y="829"/>
                    <a:pt x="273" y="765"/>
                    <a:pt x="198" y="612"/>
                  </a:cubicBezTo>
                  <a:cubicBezTo>
                    <a:pt x="124" y="458"/>
                    <a:pt x="188" y="273"/>
                    <a:pt x="341" y="198"/>
                  </a:cubicBezTo>
                  <a:cubicBezTo>
                    <a:pt x="494" y="124"/>
                    <a:pt x="680" y="188"/>
                    <a:pt x="754" y="341"/>
                  </a:cubicBezTo>
                  <a:cubicBezTo>
                    <a:pt x="829" y="494"/>
                    <a:pt x="765" y="680"/>
                    <a:pt x="611" y="7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3455" y="792"/>
              <a:ext cx="858" cy="1036"/>
            </a:xfrm>
            <a:custGeom>
              <a:avLst/>
              <a:gdLst>
                <a:gd name="T0" fmla="*/ 248 w 413"/>
                <a:gd name="T1" fmla="*/ 36 h 499"/>
                <a:gd name="T2" fmla="*/ 180 w 413"/>
                <a:gd name="T3" fmla="*/ 12 h 499"/>
                <a:gd name="T4" fmla="*/ 36 w 413"/>
                <a:gd name="T5" fmla="*/ 82 h 499"/>
                <a:gd name="T6" fmla="*/ 12 w 413"/>
                <a:gd name="T7" fmla="*/ 151 h 499"/>
                <a:gd name="T8" fmla="*/ 164 w 413"/>
                <a:gd name="T9" fmla="*/ 463 h 499"/>
                <a:gd name="T10" fmla="*/ 233 w 413"/>
                <a:gd name="T11" fmla="*/ 487 h 499"/>
                <a:gd name="T12" fmla="*/ 377 w 413"/>
                <a:gd name="T13" fmla="*/ 417 h 499"/>
                <a:gd name="T14" fmla="*/ 401 w 413"/>
                <a:gd name="T15" fmla="*/ 348 h 499"/>
                <a:gd name="T16" fmla="*/ 248 w 413"/>
                <a:gd name="T17" fmla="*/ 3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499">
                  <a:moveTo>
                    <a:pt x="248" y="36"/>
                  </a:moveTo>
                  <a:cubicBezTo>
                    <a:pt x="236" y="10"/>
                    <a:pt x="205" y="0"/>
                    <a:pt x="180" y="1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10" y="95"/>
                    <a:pt x="0" y="125"/>
                    <a:pt x="12" y="151"/>
                  </a:cubicBezTo>
                  <a:cubicBezTo>
                    <a:pt x="164" y="463"/>
                    <a:pt x="164" y="463"/>
                    <a:pt x="164" y="463"/>
                  </a:cubicBezTo>
                  <a:cubicBezTo>
                    <a:pt x="177" y="489"/>
                    <a:pt x="207" y="499"/>
                    <a:pt x="233" y="487"/>
                  </a:cubicBezTo>
                  <a:cubicBezTo>
                    <a:pt x="377" y="417"/>
                    <a:pt x="377" y="417"/>
                    <a:pt x="377" y="417"/>
                  </a:cubicBezTo>
                  <a:cubicBezTo>
                    <a:pt x="402" y="404"/>
                    <a:pt x="413" y="374"/>
                    <a:pt x="401" y="348"/>
                  </a:cubicBezTo>
                  <a:lnTo>
                    <a:pt x="24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694" y="1753"/>
              <a:ext cx="1953" cy="1952"/>
            </a:xfrm>
            <a:custGeom>
              <a:avLst/>
              <a:gdLst>
                <a:gd name="T0" fmla="*/ 606 w 940"/>
                <a:gd name="T1" fmla="*/ 75 h 940"/>
                <a:gd name="T2" fmla="*/ 75 w 940"/>
                <a:gd name="T3" fmla="*/ 333 h 940"/>
                <a:gd name="T4" fmla="*/ 334 w 940"/>
                <a:gd name="T5" fmla="*/ 865 h 940"/>
                <a:gd name="T6" fmla="*/ 865 w 940"/>
                <a:gd name="T7" fmla="*/ 606 h 940"/>
                <a:gd name="T8" fmla="*/ 606 w 940"/>
                <a:gd name="T9" fmla="*/ 75 h 940"/>
                <a:gd name="T10" fmla="*/ 762 w 940"/>
                <a:gd name="T11" fmla="*/ 571 h 940"/>
                <a:gd name="T12" fmla="*/ 369 w 940"/>
                <a:gd name="T13" fmla="*/ 762 h 940"/>
                <a:gd name="T14" fmla="*/ 178 w 940"/>
                <a:gd name="T15" fmla="*/ 369 h 940"/>
                <a:gd name="T16" fmla="*/ 571 w 940"/>
                <a:gd name="T17" fmla="*/ 177 h 940"/>
                <a:gd name="T18" fmla="*/ 762 w 940"/>
                <a:gd name="T19" fmla="*/ 571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606" y="75"/>
                  </a:moveTo>
                  <a:cubicBezTo>
                    <a:pt x="389" y="0"/>
                    <a:pt x="150" y="116"/>
                    <a:pt x="75" y="333"/>
                  </a:cubicBezTo>
                  <a:cubicBezTo>
                    <a:pt x="0" y="551"/>
                    <a:pt x="116" y="789"/>
                    <a:pt x="334" y="865"/>
                  </a:cubicBezTo>
                  <a:cubicBezTo>
                    <a:pt x="551" y="940"/>
                    <a:pt x="790" y="824"/>
                    <a:pt x="865" y="606"/>
                  </a:cubicBezTo>
                  <a:cubicBezTo>
                    <a:pt x="940" y="388"/>
                    <a:pt x="824" y="150"/>
                    <a:pt x="606" y="75"/>
                  </a:cubicBezTo>
                  <a:close/>
                  <a:moveTo>
                    <a:pt x="762" y="571"/>
                  </a:moveTo>
                  <a:cubicBezTo>
                    <a:pt x="707" y="732"/>
                    <a:pt x="530" y="817"/>
                    <a:pt x="369" y="762"/>
                  </a:cubicBezTo>
                  <a:cubicBezTo>
                    <a:pt x="208" y="706"/>
                    <a:pt x="122" y="530"/>
                    <a:pt x="178" y="369"/>
                  </a:cubicBezTo>
                  <a:cubicBezTo>
                    <a:pt x="233" y="208"/>
                    <a:pt x="410" y="122"/>
                    <a:pt x="571" y="177"/>
                  </a:cubicBezTo>
                  <a:cubicBezTo>
                    <a:pt x="732" y="233"/>
                    <a:pt x="818" y="409"/>
                    <a:pt x="762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4454" y="1469"/>
              <a:ext cx="1031" cy="789"/>
            </a:xfrm>
            <a:custGeom>
              <a:avLst/>
              <a:gdLst>
                <a:gd name="T0" fmla="*/ 455 w 496"/>
                <a:gd name="T1" fmla="*/ 123 h 380"/>
                <a:gd name="T2" fmla="*/ 126 w 496"/>
                <a:gd name="T3" fmla="*/ 9 h 380"/>
                <a:gd name="T4" fmla="*/ 61 w 496"/>
                <a:gd name="T5" fmla="*/ 41 h 380"/>
                <a:gd name="T6" fmla="*/ 9 w 496"/>
                <a:gd name="T7" fmla="*/ 193 h 380"/>
                <a:gd name="T8" fmla="*/ 40 w 496"/>
                <a:gd name="T9" fmla="*/ 258 h 380"/>
                <a:gd name="T10" fmla="*/ 369 w 496"/>
                <a:gd name="T11" fmla="*/ 371 h 380"/>
                <a:gd name="T12" fmla="*/ 434 w 496"/>
                <a:gd name="T13" fmla="*/ 340 h 380"/>
                <a:gd name="T14" fmla="*/ 487 w 496"/>
                <a:gd name="T15" fmla="*/ 188 h 380"/>
                <a:gd name="T16" fmla="*/ 455 w 496"/>
                <a:gd name="T17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380">
                  <a:moveTo>
                    <a:pt x="455" y="123"/>
                  </a:moveTo>
                  <a:cubicBezTo>
                    <a:pt x="126" y="9"/>
                    <a:pt x="126" y="9"/>
                    <a:pt x="126" y="9"/>
                  </a:cubicBezTo>
                  <a:cubicBezTo>
                    <a:pt x="100" y="0"/>
                    <a:pt x="70" y="14"/>
                    <a:pt x="61" y="41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0" y="219"/>
                    <a:pt x="14" y="249"/>
                    <a:pt x="40" y="258"/>
                  </a:cubicBezTo>
                  <a:cubicBezTo>
                    <a:pt x="369" y="371"/>
                    <a:pt x="369" y="371"/>
                    <a:pt x="369" y="371"/>
                  </a:cubicBezTo>
                  <a:cubicBezTo>
                    <a:pt x="396" y="380"/>
                    <a:pt x="425" y="366"/>
                    <a:pt x="434" y="340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96" y="161"/>
                    <a:pt x="482" y="132"/>
                    <a:pt x="45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3985" y="713"/>
              <a:ext cx="895" cy="710"/>
            </a:xfrm>
            <a:custGeom>
              <a:avLst/>
              <a:gdLst>
                <a:gd name="T0" fmla="*/ 324 w 431"/>
                <a:gd name="T1" fmla="*/ 5 h 342"/>
                <a:gd name="T2" fmla="*/ 250 w 431"/>
                <a:gd name="T3" fmla="*/ 27 h 342"/>
                <a:gd name="T4" fmla="*/ 215 w 431"/>
                <a:gd name="T5" fmla="*/ 128 h 342"/>
                <a:gd name="T6" fmla="*/ 76 w 431"/>
                <a:gd name="T7" fmla="*/ 90 h 342"/>
                <a:gd name="T8" fmla="*/ 19 w 431"/>
                <a:gd name="T9" fmla="*/ 143 h 342"/>
                <a:gd name="T10" fmla="*/ 28 w 431"/>
                <a:gd name="T11" fmla="*/ 265 h 342"/>
                <a:gd name="T12" fmla="*/ 116 w 431"/>
                <a:gd name="T13" fmla="*/ 336 h 342"/>
                <a:gd name="T14" fmla="*/ 188 w 431"/>
                <a:gd name="T15" fmla="*/ 321 h 342"/>
                <a:gd name="T16" fmla="*/ 244 w 431"/>
                <a:gd name="T17" fmla="*/ 190 h 342"/>
                <a:gd name="T18" fmla="*/ 320 w 431"/>
                <a:gd name="T19" fmla="*/ 224 h 342"/>
                <a:gd name="T20" fmla="*/ 402 w 431"/>
                <a:gd name="T21" fmla="*/ 199 h 342"/>
                <a:gd name="T22" fmla="*/ 413 w 431"/>
                <a:gd name="T23" fmla="*/ 68 h 342"/>
                <a:gd name="T24" fmla="*/ 324 w 431"/>
                <a:gd name="T25" fmla="*/ 5 h 342"/>
                <a:gd name="T26" fmla="*/ 165 w 431"/>
                <a:gd name="T27" fmla="*/ 293 h 342"/>
                <a:gd name="T28" fmla="*/ 124 w 431"/>
                <a:gd name="T29" fmla="*/ 301 h 342"/>
                <a:gd name="T30" fmla="*/ 60 w 431"/>
                <a:gd name="T31" fmla="*/ 249 h 342"/>
                <a:gd name="T32" fmla="*/ 52 w 431"/>
                <a:gd name="T33" fmla="*/ 157 h 342"/>
                <a:gd name="T34" fmla="*/ 88 w 431"/>
                <a:gd name="T35" fmla="*/ 125 h 342"/>
                <a:gd name="T36" fmla="*/ 210 w 431"/>
                <a:gd name="T37" fmla="*/ 168 h 342"/>
                <a:gd name="T38" fmla="*/ 210 w 431"/>
                <a:gd name="T39" fmla="*/ 168 h 342"/>
                <a:gd name="T40" fmla="*/ 165 w 431"/>
                <a:gd name="T41" fmla="*/ 293 h 342"/>
                <a:gd name="T42" fmla="*/ 374 w 431"/>
                <a:gd name="T43" fmla="*/ 177 h 342"/>
                <a:gd name="T44" fmla="*/ 328 w 431"/>
                <a:gd name="T45" fmla="*/ 189 h 342"/>
                <a:gd name="T46" fmla="*/ 249 w 431"/>
                <a:gd name="T47" fmla="*/ 150 h 342"/>
                <a:gd name="T48" fmla="*/ 276 w 431"/>
                <a:gd name="T49" fmla="*/ 52 h 342"/>
                <a:gd name="T50" fmla="*/ 318 w 431"/>
                <a:gd name="T51" fmla="*/ 40 h 342"/>
                <a:gd name="T52" fmla="*/ 381 w 431"/>
                <a:gd name="T53" fmla="*/ 84 h 342"/>
                <a:gd name="T54" fmla="*/ 374 w 431"/>
                <a:gd name="T55" fmla="*/ 17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342">
                  <a:moveTo>
                    <a:pt x="324" y="5"/>
                  </a:moveTo>
                  <a:cubicBezTo>
                    <a:pt x="296" y="0"/>
                    <a:pt x="269" y="8"/>
                    <a:pt x="250" y="27"/>
                  </a:cubicBezTo>
                  <a:cubicBezTo>
                    <a:pt x="229" y="48"/>
                    <a:pt x="221" y="86"/>
                    <a:pt x="215" y="128"/>
                  </a:cubicBezTo>
                  <a:cubicBezTo>
                    <a:pt x="170" y="99"/>
                    <a:pt x="124" y="74"/>
                    <a:pt x="76" y="90"/>
                  </a:cubicBezTo>
                  <a:cubicBezTo>
                    <a:pt x="49" y="100"/>
                    <a:pt x="29" y="118"/>
                    <a:pt x="19" y="143"/>
                  </a:cubicBezTo>
                  <a:cubicBezTo>
                    <a:pt x="0" y="188"/>
                    <a:pt x="17" y="242"/>
                    <a:pt x="28" y="265"/>
                  </a:cubicBezTo>
                  <a:cubicBezTo>
                    <a:pt x="45" y="300"/>
                    <a:pt x="79" y="328"/>
                    <a:pt x="116" y="336"/>
                  </a:cubicBezTo>
                  <a:cubicBezTo>
                    <a:pt x="143" y="342"/>
                    <a:pt x="169" y="337"/>
                    <a:pt x="188" y="321"/>
                  </a:cubicBezTo>
                  <a:cubicBezTo>
                    <a:pt x="224" y="292"/>
                    <a:pt x="236" y="239"/>
                    <a:pt x="244" y="190"/>
                  </a:cubicBezTo>
                  <a:cubicBezTo>
                    <a:pt x="268" y="204"/>
                    <a:pt x="293" y="217"/>
                    <a:pt x="320" y="224"/>
                  </a:cubicBezTo>
                  <a:cubicBezTo>
                    <a:pt x="354" y="232"/>
                    <a:pt x="383" y="223"/>
                    <a:pt x="402" y="199"/>
                  </a:cubicBezTo>
                  <a:cubicBezTo>
                    <a:pt x="431" y="164"/>
                    <a:pt x="430" y="104"/>
                    <a:pt x="413" y="68"/>
                  </a:cubicBezTo>
                  <a:cubicBezTo>
                    <a:pt x="398" y="37"/>
                    <a:pt x="361" y="11"/>
                    <a:pt x="324" y="5"/>
                  </a:cubicBezTo>
                  <a:close/>
                  <a:moveTo>
                    <a:pt x="165" y="293"/>
                  </a:moveTo>
                  <a:cubicBezTo>
                    <a:pt x="152" y="304"/>
                    <a:pt x="135" y="303"/>
                    <a:pt x="124" y="301"/>
                  </a:cubicBezTo>
                  <a:cubicBezTo>
                    <a:pt x="98" y="295"/>
                    <a:pt x="72" y="274"/>
                    <a:pt x="60" y="249"/>
                  </a:cubicBezTo>
                  <a:cubicBezTo>
                    <a:pt x="50" y="230"/>
                    <a:pt x="40" y="187"/>
                    <a:pt x="52" y="157"/>
                  </a:cubicBezTo>
                  <a:cubicBezTo>
                    <a:pt x="59" y="141"/>
                    <a:pt x="70" y="131"/>
                    <a:pt x="88" y="125"/>
                  </a:cubicBezTo>
                  <a:cubicBezTo>
                    <a:pt x="124" y="112"/>
                    <a:pt x="166" y="139"/>
                    <a:pt x="210" y="168"/>
                  </a:cubicBezTo>
                  <a:cubicBezTo>
                    <a:pt x="210" y="168"/>
                    <a:pt x="210" y="168"/>
                    <a:pt x="210" y="168"/>
                  </a:cubicBezTo>
                  <a:cubicBezTo>
                    <a:pt x="204" y="215"/>
                    <a:pt x="195" y="269"/>
                    <a:pt x="165" y="293"/>
                  </a:cubicBezTo>
                  <a:close/>
                  <a:moveTo>
                    <a:pt x="374" y="177"/>
                  </a:moveTo>
                  <a:cubicBezTo>
                    <a:pt x="364" y="190"/>
                    <a:pt x="349" y="194"/>
                    <a:pt x="328" y="189"/>
                  </a:cubicBezTo>
                  <a:cubicBezTo>
                    <a:pt x="301" y="182"/>
                    <a:pt x="275" y="167"/>
                    <a:pt x="249" y="150"/>
                  </a:cubicBezTo>
                  <a:cubicBezTo>
                    <a:pt x="254" y="109"/>
                    <a:pt x="260" y="68"/>
                    <a:pt x="276" y="52"/>
                  </a:cubicBezTo>
                  <a:cubicBezTo>
                    <a:pt x="289" y="39"/>
                    <a:pt x="306" y="38"/>
                    <a:pt x="318" y="40"/>
                  </a:cubicBezTo>
                  <a:cubicBezTo>
                    <a:pt x="344" y="45"/>
                    <a:pt x="370" y="64"/>
                    <a:pt x="381" y="84"/>
                  </a:cubicBezTo>
                  <a:cubicBezTo>
                    <a:pt x="393" y="109"/>
                    <a:pt x="392" y="154"/>
                    <a:pt x="374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4577" y="858"/>
              <a:ext cx="688" cy="901"/>
            </a:xfrm>
            <a:custGeom>
              <a:avLst/>
              <a:gdLst>
                <a:gd name="T0" fmla="*/ 208 w 331"/>
                <a:gd name="T1" fmla="*/ 218 h 434"/>
                <a:gd name="T2" fmla="*/ 256 w 331"/>
                <a:gd name="T3" fmla="*/ 82 h 434"/>
                <a:gd name="T4" fmla="*/ 207 w 331"/>
                <a:gd name="T5" fmla="*/ 21 h 434"/>
                <a:gd name="T6" fmla="*/ 85 w 331"/>
                <a:gd name="T7" fmla="*/ 21 h 434"/>
                <a:gd name="T8" fmla="*/ 8 w 331"/>
                <a:gd name="T9" fmla="*/ 105 h 434"/>
                <a:gd name="T10" fmla="*/ 18 w 331"/>
                <a:gd name="T11" fmla="*/ 178 h 434"/>
                <a:gd name="T12" fmla="*/ 145 w 331"/>
                <a:gd name="T13" fmla="*/ 242 h 434"/>
                <a:gd name="T14" fmla="*/ 106 w 331"/>
                <a:gd name="T15" fmla="*/ 316 h 434"/>
                <a:gd name="T16" fmla="*/ 125 w 331"/>
                <a:gd name="T17" fmla="*/ 400 h 434"/>
                <a:gd name="T18" fmla="*/ 254 w 331"/>
                <a:gd name="T19" fmla="*/ 420 h 434"/>
                <a:gd name="T20" fmla="*/ 324 w 331"/>
                <a:gd name="T21" fmla="*/ 336 h 434"/>
                <a:gd name="T22" fmla="*/ 307 w 331"/>
                <a:gd name="T23" fmla="*/ 260 h 434"/>
                <a:gd name="T24" fmla="*/ 208 w 331"/>
                <a:gd name="T25" fmla="*/ 218 h 434"/>
                <a:gd name="T26" fmla="*/ 47 w 331"/>
                <a:gd name="T27" fmla="*/ 157 h 434"/>
                <a:gd name="T28" fmla="*/ 43 w 331"/>
                <a:gd name="T29" fmla="*/ 115 h 434"/>
                <a:gd name="T30" fmla="*/ 99 w 331"/>
                <a:gd name="T31" fmla="*/ 55 h 434"/>
                <a:gd name="T32" fmla="*/ 191 w 331"/>
                <a:gd name="T33" fmla="*/ 54 h 434"/>
                <a:gd name="T34" fmla="*/ 221 w 331"/>
                <a:gd name="T35" fmla="*/ 91 h 434"/>
                <a:gd name="T36" fmla="*/ 169 w 331"/>
                <a:gd name="T37" fmla="*/ 210 h 434"/>
                <a:gd name="T38" fmla="*/ 169 w 331"/>
                <a:gd name="T39" fmla="*/ 210 h 434"/>
                <a:gd name="T40" fmla="*/ 47 w 331"/>
                <a:gd name="T41" fmla="*/ 157 h 434"/>
                <a:gd name="T42" fmla="*/ 289 w 331"/>
                <a:gd name="T43" fmla="*/ 327 h 434"/>
                <a:gd name="T44" fmla="*/ 241 w 331"/>
                <a:gd name="T45" fmla="*/ 386 h 434"/>
                <a:gd name="T46" fmla="*/ 149 w 331"/>
                <a:gd name="T47" fmla="*/ 373 h 434"/>
                <a:gd name="T48" fmla="*/ 140 w 331"/>
                <a:gd name="T49" fmla="*/ 327 h 434"/>
                <a:gd name="T50" fmla="*/ 184 w 331"/>
                <a:gd name="T51" fmla="*/ 250 h 434"/>
                <a:gd name="T52" fmla="*/ 280 w 331"/>
                <a:gd name="T53" fmla="*/ 284 h 434"/>
                <a:gd name="T54" fmla="*/ 289 w 331"/>
                <a:gd name="T55" fmla="*/ 32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1" h="434">
                  <a:moveTo>
                    <a:pt x="208" y="218"/>
                  </a:moveTo>
                  <a:cubicBezTo>
                    <a:pt x="240" y="175"/>
                    <a:pt x="269" y="130"/>
                    <a:pt x="256" y="82"/>
                  </a:cubicBezTo>
                  <a:cubicBezTo>
                    <a:pt x="248" y="54"/>
                    <a:pt x="231" y="33"/>
                    <a:pt x="207" y="21"/>
                  </a:cubicBezTo>
                  <a:cubicBezTo>
                    <a:pt x="164" y="0"/>
                    <a:pt x="108" y="12"/>
                    <a:pt x="85" y="21"/>
                  </a:cubicBezTo>
                  <a:cubicBezTo>
                    <a:pt x="49" y="36"/>
                    <a:pt x="19" y="69"/>
                    <a:pt x="8" y="105"/>
                  </a:cubicBezTo>
                  <a:cubicBezTo>
                    <a:pt x="0" y="132"/>
                    <a:pt x="4" y="157"/>
                    <a:pt x="18" y="178"/>
                  </a:cubicBezTo>
                  <a:cubicBezTo>
                    <a:pt x="45" y="216"/>
                    <a:pt x="97" y="231"/>
                    <a:pt x="145" y="242"/>
                  </a:cubicBezTo>
                  <a:cubicBezTo>
                    <a:pt x="129" y="265"/>
                    <a:pt x="114" y="290"/>
                    <a:pt x="106" y="316"/>
                  </a:cubicBezTo>
                  <a:cubicBezTo>
                    <a:pt x="95" y="349"/>
                    <a:pt x="102" y="379"/>
                    <a:pt x="125" y="400"/>
                  </a:cubicBezTo>
                  <a:cubicBezTo>
                    <a:pt x="158" y="431"/>
                    <a:pt x="218" y="434"/>
                    <a:pt x="254" y="420"/>
                  </a:cubicBezTo>
                  <a:cubicBezTo>
                    <a:pt x="287" y="407"/>
                    <a:pt x="315" y="372"/>
                    <a:pt x="324" y="336"/>
                  </a:cubicBezTo>
                  <a:cubicBezTo>
                    <a:pt x="331" y="307"/>
                    <a:pt x="325" y="280"/>
                    <a:pt x="307" y="260"/>
                  </a:cubicBezTo>
                  <a:cubicBezTo>
                    <a:pt x="287" y="237"/>
                    <a:pt x="250" y="227"/>
                    <a:pt x="208" y="218"/>
                  </a:cubicBezTo>
                  <a:close/>
                  <a:moveTo>
                    <a:pt x="47" y="157"/>
                  </a:moveTo>
                  <a:cubicBezTo>
                    <a:pt x="37" y="143"/>
                    <a:pt x="39" y="126"/>
                    <a:pt x="43" y="115"/>
                  </a:cubicBezTo>
                  <a:cubicBezTo>
                    <a:pt x="50" y="90"/>
                    <a:pt x="73" y="65"/>
                    <a:pt x="99" y="55"/>
                  </a:cubicBezTo>
                  <a:cubicBezTo>
                    <a:pt x="119" y="47"/>
                    <a:pt x="162" y="39"/>
                    <a:pt x="191" y="54"/>
                  </a:cubicBezTo>
                  <a:cubicBezTo>
                    <a:pt x="206" y="61"/>
                    <a:pt x="216" y="73"/>
                    <a:pt x="221" y="91"/>
                  </a:cubicBezTo>
                  <a:cubicBezTo>
                    <a:pt x="231" y="128"/>
                    <a:pt x="201" y="168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23" y="201"/>
                    <a:pt x="70" y="188"/>
                    <a:pt x="47" y="157"/>
                  </a:cubicBezTo>
                  <a:close/>
                  <a:moveTo>
                    <a:pt x="289" y="327"/>
                  </a:moveTo>
                  <a:cubicBezTo>
                    <a:pt x="283" y="352"/>
                    <a:pt x="262" y="377"/>
                    <a:pt x="241" y="386"/>
                  </a:cubicBezTo>
                  <a:cubicBezTo>
                    <a:pt x="215" y="396"/>
                    <a:pt x="171" y="393"/>
                    <a:pt x="149" y="373"/>
                  </a:cubicBezTo>
                  <a:cubicBezTo>
                    <a:pt x="137" y="362"/>
                    <a:pt x="134" y="347"/>
                    <a:pt x="140" y="327"/>
                  </a:cubicBezTo>
                  <a:cubicBezTo>
                    <a:pt x="149" y="300"/>
                    <a:pt x="166" y="274"/>
                    <a:pt x="184" y="250"/>
                  </a:cubicBezTo>
                  <a:cubicBezTo>
                    <a:pt x="225" y="258"/>
                    <a:pt x="265" y="267"/>
                    <a:pt x="280" y="284"/>
                  </a:cubicBezTo>
                  <a:cubicBezTo>
                    <a:pt x="292" y="298"/>
                    <a:pt x="292" y="315"/>
                    <a:pt x="289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143" y="1394"/>
              <a:ext cx="322" cy="3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4868" y="3211"/>
              <a:ext cx="322" cy="3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Group 15"/>
          <p:cNvGrpSpPr>
            <a:grpSpLocks noChangeAspect="1"/>
          </p:cNvGrpSpPr>
          <p:nvPr/>
        </p:nvGrpSpPr>
        <p:grpSpPr bwMode="auto">
          <a:xfrm rot="1306217">
            <a:off x="9448996" y="3782930"/>
            <a:ext cx="1250320" cy="2644358"/>
            <a:chOff x="6236" y="2976"/>
            <a:chExt cx="522" cy="1104"/>
          </a:xfrm>
          <a:solidFill>
            <a:schemeClr val="accent1"/>
          </a:solidFill>
        </p:grpSpPr>
        <p:sp>
          <p:nvSpPr>
            <p:cNvPr id="37" name="Freeform 16"/>
            <p:cNvSpPr/>
            <p:nvPr/>
          </p:nvSpPr>
          <p:spPr bwMode="auto">
            <a:xfrm>
              <a:off x="6291" y="2976"/>
              <a:ext cx="109" cy="427"/>
            </a:xfrm>
            <a:custGeom>
              <a:avLst/>
              <a:gdLst>
                <a:gd name="T0" fmla="*/ 28 w 52"/>
                <a:gd name="T1" fmla="*/ 0 h 205"/>
                <a:gd name="T2" fmla="*/ 23 w 52"/>
                <a:gd name="T3" fmla="*/ 0 h 205"/>
                <a:gd name="T4" fmla="*/ 0 w 52"/>
                <a:gd name="T5" fmla="*/ 23 h 205"/>
                <a:gd name="T6" fmla="*/ 0 w 52"/>
                <a:gd name="T7" fmla="*/ 181 h 205"/>
                <a:gd name="T8" fmla="*/ 23 w 52"/>
                <a:gd name="T9" fmla="*/ 205 h 205"/>
                <a:gd name="T10" fmla="*/ 28 w 52"/>
                <a:gd name="T11" fmla="*/ 205 h 205"/>
                <a:gd name="T12" fmla="*/ 52 w 52"/>
                <a:gd name="T13" fmla="*/ 181 h 205"/>
                <a:gd name="T14" fmla="*/ 52 w 52"/>
                <a:gd name="T15" fmla="*/ 23 h 205"/>
                <a:gd name="T16" fmla="*/ 28 w 52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05">
                  <a:moveTo>
                    <a:pt x="28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4"/>
                    <a:pt x="10" y="205"/>
                    <a:pt x="23" y="205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41" y="205"/>
                    <a:pt x="52" y="194"/>
                    <a:pt x="52" y="181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10"/>
                    <a:pt x="4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6236" y="3257"/>
              <a:ext cx="522" cy="823"/>
            </a:xfrm>
            <a:custGeom>
              <a:avLst/>
              <a:gdLst>
                <a:gd name="T0" fmla="*/ 183 w 249"/>
                <a:gd name="T1" fmla="*/ 0 h 395"/>
                <a:gd name="T2" fmla="*/ 66 w 249"/>
                <a:gd name="T3" fmla="*/ 0 h 395"/>
                <a:gd name="T4" fmla="*/ 0 w 249"/>
                <a:gd name="T5" fmla="*/ 66 h 395"/>
                <a:gd name="T6" fmla="*/ 0 w 249"/>
                <a:gd name="T7" fmla="*/ 330 h 395"/>
                <a:gd name="T8" fmla="*/ 66 w 249"/>
                <a:gd name="T9" fmla="*/ 395 h 395"/>
                <a:gd name="T10" fmla="*/ 183 w 249"/>
                <a:gd name="T11" fmla="*/ 395 h 395"/>
                <a:gd name="T12" fmla="*/ 249 w 249"/>
                <a:gd name="T13" fmla="*/ 330 h 395"/>
                <a:gd name="T14" fmla="*/ 249 w 249"/>
                <a:gd name="T15" fmla="*/ 66 h 395"/>
                <a:gd name="T16" fmla="*/ 183 w 249"/>
                <a:gd name="T17" fmla="*/ 0 h 395"/>
                <a:gd name="T18" fmla="*/ 155 w 249"/>
                <a:gd name="T19" fmla="*/ 62 h 395"/>
                <a:gd name="T20" fmla="*/ 173 w 249"/>
                <a:gd name="T21" fmla="*/ 79 h 395"/>
                <a:gd name="T22" fmla="*/ 155 w 249"/>
                <a:gd name="T23" fmla="*/ 97 h 395"/>
                <a:gd name="T24" fmla="*/ 138 w 249"/>
                <a:gd name="T25" fmla="*/ 79 h 395"/>
                <a:gd name="T26" fmla="*/ 155 w 249"/>
                <a:gd name="T27" fmla="*/ 62 h 395"/>
                <a:gd name="T28" fmla="*/ 52 w 249"/>
                <a:gd name="T29" fmla="*/ 143 h 395"/>
                <a:gd name="T30" fmla="*/ 34 w 249"/>
                <a:gd name="T31" fmla="*/ 125 h 395"/>
                <a:gd name="T32" fmla="*/ 52 w 249"/>
                <a:gd name="T33" fmla="*/ 108 h 395"/>
                <a:gd name="T34" fmla="*/ 69 w 249"/>
                <a:gd name="T35" fmla="*/ 125 h 395"/>
                <a:gd name="T36" fmla="*/ 52 w 249"/>
                <a:gd name="T37" fmla="*/ 143 h 395"/>
                <a:gd name="T38" fmla="*/ 90 w 249"/>
                <a:gd name="T39" fmla="*/ 62 h 395"/>
                <a:gd name="T40" fmla="*/ 108 w 249"/>
                <a:gd name="T41" fmla="*/ 79 h 395"/>
                <a:gd name="T42" fmla="*/ 90 w 249"/>
                <a:gd name="T43" fmla="*/ 97 h 395"/>
                <a:gd name="T44" fmla="*/ 73 w 249"/>
                <a:gd name="T45" fmla="*/ 79 h 395"/>
                <a:gd name="T46" fmla="*/ 90 w 249"/>
                <a:gd name="T47" fmla="*/ 62 h 395"/>
                <a:gd name="T48" fmla="*/ 92 w 249"/>
                <a:gd name="T49" fmla="*/ 188 h 395"/>
                <a:gd name="T50" fmla="*/ 75 w 249"/>
                <a:gd name="T51" fmla="*/ 171 h 395"/>
                <a:gd name="T52" fmla="*/ 92 w 249"/>
                <a:gd name="T53" fmla="*/ 154 h 395"/>
                <a:gd name="T54" fmla="*/ 110 w 249"/>
                <a:gd name="T55" fmla="*/ 171 h 395"/>
                <a:gd name="T56" fmla="*/ 92 w 249"/>
                <a:gd name="T57" fmla="*/ 188 h 395"/>
                <a:gd name="T58" fmla="*/ 125 w 249"/>
                <a:gd name="T59" fmla="*/ 139 h 395"/>
                <a:gd name="T60" fmla="*/ 107 w 249"/>
                <a:gd name="T61" fmla="*/ 122 h 395"/>
                <a:gd name="T62" fmla="*/ 125 w 249"/>
                <a:gd name="T63" fmla="*/ 105 h 395"/>
                <a:gd name="T64" fmla="*/ 142 w 249"/>
                <a:gd name="T65" fmla="*/ 122 h 395"/>
                <a:gd name="T66" fmla="*/ 125 w 249"/>
                <a:gd name="T67" fmla="*/ 139 h 395"/>
                <a:gd name="T68" fmla="*/ 157 w 249"/>
                <a:gd name="T69" fmla="*/ 188 h 395"/>
                <a:gd name="T70" fmla="*/ 140 w 249"/>
                <a:gd name="T71" fmla="*/ 171 h 395"/>
                <a:gd name="T72" fmla="*/ 157 w 249"/>
                <a:gd name="T73" fmla="*/ 154 h 395"/>
                <a:gd name="T74" fmla="*/ 175 w 249"/>
                <a:gd name="T75" fmla="*/ 171 h 395"/>
                <a:gd name="T76" fmla="*/ 157 w 249"/>
                <a:gd name="T77" fmla="*/ 188 h 395"/>
                <a:gd name="T78" fmla="*/ 198 w 249"/>
                <a:gd name="T79" fmla="*/ 136 h 395"/>
                <a:gd name="T80" fmla="*/ 180 w 249"/>
                <a:gd name="T81" fmla="*/ 119 h 395"/>
                <a:gd name="T82" fmla="*/ 198 w 249"/>
                <a:gd name="T83" fmla="*/ 102 h 395"/>
                <a:gd name="T84" fmla="*/ 215 w 249"/>
                <a:gd name="T85" fmla="*/ 119 h 395"/>
                <a:gd name="T86" fmla="*/ 198 w 249"/>
                <a:gd name="T87" fmla="*/ 13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395">
                  <a:moveTo>
                    <a:pt x="18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66"/>
                    <a:pt x="30" y="395"/>
                    <a:pt x="66" y="395"/>
                  </a:cubicBezTo>
                  <a:cubicBezTo>
                    <a:pt x="183" y="395"/>
                    <a:pt x="183" y="395"/>
                    <a:pt x="183" y="395"/>
                  </a:cubicBezTo>
                  <a:cubicBezTo>
                    <a:pt x="219" y="395"/>
                    <a:pt x="249" y="366"/>
                    <a:pt x="249" y="330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30"/>
                    <a:pt x="219" y="0"/>
                    <a:pt x="183" y="0"/>
                  </a:cubicBezTo>
                  <a:close/>
                  <a:moveTo>
                    <a:pt x="155" y="62"/>
                  </a:moveTo>
                  <a:cubicBezTo>
                    <a:pt x="165" y="62"/>
                    <a:pt x="173" y="70"/>
                    <a:pt x="173" y="79"/>
                  </a:cubicBezTo>
                  <a:cubicBezTo>
                    <a:pt x="173" y="89"/>
                    <a:pt x="165" y="97"/>
                    <a:pt x="155" y="97"/>
                  </a:cubicBezTo>
                  <a:cubicBezTo>
                    <a:pt x="146" y="97"/>
                    <a:pt x="138" y="89"/>
                    <a:pt x="138" y="79"/>
                  </a:cubicBezTo>
                  <a:cubicBezTo>
                    <a:pt x="138" y="70"/>
                    <a:pt x="146" y="62"/>
                    <a:pt x="155" y="62"/>
                  </a:cubicBezTo>
                  <a:close/>
                  <a:moveTo>
                    <a:pt x="52" y="143"/>
                  </a:moveTo>
                  <a:cubicBezTo>
                    <a:pt x="42" y="143"/>
                    <a:pt x="34" y="135"/>
                    <a:pt x="34" y="125"/>
                  </a:cubicBezTo>
                  <a:cubicBezTo>
                    <a:pt x="34" y="116"/>
                    <a:pt x="42" y="108"/>
                    <a:pt x="52" y="108"/>
                  </a:cubicBezTo>
                  <a:cubicBezTo>
                    <a:pt x="61" y="108"/>
                    <a:pt x="69" y="116"/>
                    <a:pt x="69" y="125"/>
                  </a:cubicBezTo>
                  <a:cubicBezTo>
                    <a:pt x="69" y="135"/>
                    <a:pt x="61" y="143"/>
                    <a:pt x="52" y="143"/>
                  </a:cubicBezTo>
                  <a:close/>
                  <a:moveTo>
                    <a:pt x="90" y="62"/>
                  </a:moveTo>
                  <a:cubicBezTo>
                    <a:pt x="100" y="62"/>
                    <a:pt x="108" y="70"/>
                    <a:pt x="108" y="79"/>
                  </a:cubicBezTo>
                  <a:cubicBezTo>
                    <a:pt x="108" y="89"/>
                    <a:pt x="100" y="97"/>
                    <a:pt x="90" y="97"/>
                  </a:cubicBezTo>
                  <a:cubicBezTo>
                    <a:pt x="81" y="97"/>
                    <a:pt x="73" y="89"/>
                    <a:pt x="73" y="79"/>
                  </a:cubicBezTo>
                  <a:cubicBezTo>
                    <a:pt x="73" y="70"/>
                    <a:pt x="81" y="62"/>
                    <a:pt x="90" y="62"/>
                  </a:cubicBezTo>
                  <a:close/>
                  <a:moveTo>
                    <a:pt x="92" y="188"/>
                  </a:moveTo>
                  <a:cubicBezTo>
                    <a:pt x="83" y="188"/>
                    <a:pt x="75" y="181"/>
                    <a:pt x="75" y="171"/>
                  </a:cubicBezTo>
                  <a:cubicBezTo>
                    <a:pt x="75" y="161"/>
                    <a:pt x="83" y="154"/>
                    <a:pt x="92" y="154"/>
                  </a:cubicBezTo>
                  <a:cubicBezTo>
                    <a:pt x="102" y="154"/>
                    <a:pt x="110" y="161"/>
                    <a:pt x="110" y="171"/>
                  </a:cubicBezTo>
                  <a:cubicBezTo>
                    <a:pt x="110" y="181"/>
                    <a:pt x="102" y="188"/>
                    <a:pt x="92" y="188"/>
                  </a:cubicBezTo>
                  <a:close/>
                  <a:moveTo>
                    <a:pt x="125" y="139"/>
                  </a:moveTo>
                  <a:cubicBezTo>
                    <a:pt x="115" y="139"/>
                    <a:pt x="107" y="132"/>
                    <a:pt x="107" y="122"/>
                  </a:cubicBezTo>
                  <a:cubicBezTo>
                    <a:pt x="107" y="112"/>
                    <a:pt x="115" y="105"/>
                    <a:pt x="125" y="105"/>
                  </a:cubicBezTo>
                  <a:cubicBezTo>
                    <a:pt x="134" y="105"/>
                    <a:pt x="142" y="112"/>
                    <a:pt x="142" y="122"/>
                  </a:cubicBezTo>
                  <a:cubicBezTo>
                    <a:pt x="142" y="132"/>
                    <a:pt x="134" y="139"/>
                    <a:pt x="125" y="139"/>
                  </a:cubicBezTo>
                  <a:close/>
                  <a:moveTo>
                    <a:pt x="157" y="188"/>
                  </a:moveTo>
                  <a:cubicBezTo>
                    <a:pt x="148" y="188"/>
                    <a:pt x="140" y="181"/>
                    <a:pt x="140" y="171"/>
                  </a:cubicBezTo>
                  <a:cubicBezTo>
                    <a:pt x="140" y="161"/>
                    <a:pt x="148" y="154"/>
                    <a:pt x="157" y="154"/>
                  </a:cubicBezTo>
                  <a:cubicBezTo>
                    <a:pt x="167" y="154"/>
                    <a:pt x="175" y="161"/>
                    <a:pt x="175" y="171"/>
                  </a:cubicBezTo>
                  <a:cubicBezTo>
                    <a:pt x="175" y="181"/>
                    <a:pt x="167" y="188"/>
                    <a:pt x="157" y="188"/>
                  </a:cubicBezTo>
                  <a:close/>
                  <a:moveTo>
                    <a:pt x="198" y="136"/>
                  </a:moveTo>
                  <a:cubicBezTo>
                    <a:pt x="188" y="136"/>
                    <a:pt x="180" y="128"/>
                    <a:pt x="180" y="119"/>
                  </a:cubicBezTo>
                  <a:cubicBezTo>
                    <a:pt x="180" y="109"/>
                    <a:pt x="188" y="102"/>
                    <a:pt x="198" y="102"/>
                  </a:cubicBezTo>
                  <a:cubicBezTo>
                    <a:pt x="207" y="102"/>
                    <a:pt x="215" y="109"/>
                    <a:pt x="215" y="119"/>
                  </a:cubicBezTo>
                  <a:cubicBezTo>
                    <a:pt x="215" y="128"/>
                    <a:pt x="207" y="136"/>
                    <a:pt x="198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"/>
            <p:cNvSpPr/>
            <p:nvPr/>
          </p:nvSpPr>
          <p:spPr bwMode="auto">
            <a:xfrm>
              <a:off x="6291" y="2976"/>
              <a:ext cx="109" cy="427"/>
            </a:xfrm>
            <a:custGeom>
              <a:avLst/>
              <a:gdLst>
                <a:gd name="T0" fmla="*/ 28 w 52"/>
                <a:gd name="T1" fmla="*/ 0 h 205"/>
                <a:gd name="T2" fmla="*/ 23 w 52"/>
                <a:gd name="T3" fmla="*/ 0 h 205"/>
                <a:gd name="T4" fmla="*/ 0 w 52"/>
                <a:gd name="T5" fmla="*/ 23 h 205"/>
                <a:gd name="T6" fmla="*/ 0 w 52"/>
                <a:gd name="T7" fmla="*/ 181 h 205"/>
                <a:gd name="T8" fmla="*/ 23 w 52"/>
                <a:gd name="T9" fmla="*/ 205 h 205"/>
                <a:gd name="T10" fmla="*/ 28 w 52"/>
                <a:gd name="T11" fmla="*/ 205 h 205"/>
                <a:gd name="T12" fmla="*/ 52 w 52"/>
                <a:gd name="T13" fmla="*/ 181 h 205"/>
                <a:gd name="T14" fmla="*/ 52 w 52"/>
                <a:gd name="T15" fmla="*/ 23 h 205"/>
                <a:gd name="T16" fmla="*/ 28 w 52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05">
                  <a:moveTo>
                    <a:pt x="28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4"/>
                    <a:pt x="10" y="205"/>
                    <a:pt x="23" y="205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41" y="205"/>
                    <a:pt x="52" y="194"/>
                    <a:pt x="52" y="181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10"/>
                    <a:pt x="4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6236" y="3257"/>
              <a:ext cx="522" cy="823"/>
            </a:xfrm>
            <a:custGeom>
              <a:avLst/>
              <a:gdLst>
                <a:gd name="T0" fmla="*/ 183 w 249"/>
                <a:gd name="T1" fmla="*/ 0 h 395"/>
                <a:gd name="T2" fmla="*/ 66 w 249"/>
                <a:gd name="T3" fmla="*/ 0 h 395"/>
                <a:gd name="T4" fmla="*/ 0 w 249"/>
                <a:gd name="T5" fmla="*/ 66 h 395"/>
                <a:gd name="T6" fmla="*/ 0 w 249"/>
                <a:gd name="T7" fmla="*/ 330 h 395"/>
                <a:gd name="T8" fmla="*/ 66 w 249"/>
                <a:gd name="T9" fmla="*/ 395 h 395"/>
                <a:gd name="T10" fmla="*/ 183 w 249"/>
                <a:gd name="T11" fmla="*/ 395 h 395"/>
                <a:gd name="T12" fmla="*/ 249 w 249"/>
                <a:gd name="T13" fmla="*/ 330 h 395"/>
                <a:gd name="T14" fmla="*/ 249 w 249"/>
                <a:gd name="T15" fmla="*/ 66 h 395"/>
                <a:gd name="T16" fmla="*/ 183 w 249"/>
                <a:gd name="T17" fmla="*/ 0 h 395"/>
                <a:gd name="T18" fmla="*/ 155 w 249"/>
                <a:gd name="T19" fmla="*/ 62 h 395"/>
                <a:gd name="T20" fmla="*/ 173 w 249"/>
                <a:gd name="T21" fmla="*/ 79 h 395"/>
                <a:gd name="T22" fmla="*/ 155 w 249"/>
                <a:gd name="T23" fmla="*/ 97 h 395"/>
                <a:gd name="T24" fmla="*/ 138 w 249"/>
                <a:gd name="T25" fmla="*/ 79 h 395"/>
                <a:gd name="T26" fmla="*/ 155 w 249"/>
                <a:gd name="T27" fmla="*/ 62 h 395"/>
                <a:gd name="T28" fmla="*/ 52 w 249"/>
                <a:gd name="T29" fmla="*/ 143 h 395"/>
                <a:gd name="T30" fmla="*/ 34 w 249"/>
                <a:gd name="T31" fmla="*/ 125 h 395"/>
                <a:gd name="T32" fmla="*/ 52 w 249"/>
                <a:gd name="T33" fmla="*/ 108 h 395"/>
                <a:gd name="T34" fmla="*/ 69 w 249"/>
                <a:gd name="T35" fmla="*/ 125 h 395"/>
                <a:gd name="T36" fmla="*/ 52 w 249"/>
                <a:gd name="T37" fmla="*/ 143 h 395"/>
                <a:gd name="T38" fmla="*/ 90 w 249"/>
                <a:gd name="T39" fmla="*/ 62 h 395"/>
                <a:gd name="T40" fmla="*/ 108 w 249"/>
                <a:gd name="T41" fmla="*/ 79 h 395"/>
                <a:gd name="T42" fmla="*/ 90 w 249"/>
                <a:gd name="T43" fmla="*/ 97 h 395"/>
                <a:gd name="T44" fmla="*/ 73 w 249"/>
                <a:gd name="T45" fmla="*/ 79 h 395"/>
                <a:gd name="T46" fmla="*/ 90 w 249"/>
                <a:gd name="T47" fmla="*/ 62 h 395"/>
                <a:gd name="T48" fmla="*/ 92 w 249"/>
                <a:gd name="T49" fmla="*/ 188 h 395"/>
                <a:gd name="T50" fmla="*/ 75 w 249"/>
                <a:gd name="T51" fmla="*/ 171 h 395"/>
                <a:gd name="T52" fmla="*/ 92 w 249"/>
                <a:gd name="T53" fmla="*/ 154 h 395"/>
                <a:gd name="T54" fmla="*/ 110 w 249"/>
                <a:gd name="T55" fmla="*/ 171 h 395"/>
                <a:gd name="T56" fmla="*/ 92 w 249"/>
                <a:gd name="T57" fmla="*/ 188 h 395"/>
                <a:gd name="T58" fmla="*/ 125 w 249"/>
                <a:gd name="T59" fmla="*/ 139 h 395"/>
                <a:gd name="T60" fmla="*/ 107 w 249"/>
                <a:gd name="T61" fmla="*/ 122 h 395"/>
                <a:gd name="T62" fmla="*/ 125 w 249"/>
                <a:gd name="T63" fmla="*/ 105 h 395"/>
                <a:gd name="T64" fmla="*/ 142 w 249"/>
                <a:gd name="T65" fmla="*/ 122 h 395"/>
                <a:gd name="T66" fmla="*/ 125 w 249"/>
                <a:gd name="T67" fmla="*/ 139 h 395"/>
                <a:gd name="T68" fmla="*/ 157 w 249"/>
                <a:gd name="T69" fmla="*/ 188 h 395"/>
                <a:gd name="T70" fmla="*/ 140 w 249"/>
                <a:gd name="T71" fmla="*/ 171 h 395"/>
                <a:gd name="T72" fmla="*/ 157 w 249"/>
                <a:gd name="T73" fmla="*/ 154 h 395"/>
                <a:gd name="T74" fmla="*/ 175 w 249"/>
                <a:gd name="T75" fmla="*/ 171 h 395"/>
                <a:gd name="T76" fmla="*/ 157 w 249"/>
                <a:gd name="T77" fmla="*/ 188 h 395"/>
                <a:gd name="T78" fmla="*/ 198 w 249"/>
                <a:gd name="T79" fmla="*/ 136 h 395"/>
                <a:gd name="T80" fmla="*/ 180 w 249"/>
                <a:gd name="T81" fmla="*/ 119 h 395"/>
                <a:gd name="T82" fmla="*/ 198 w 249"/>
                <a:gd name="T83" fmla="*/ 102 h 395"/>
                <a:gd name="T84" fmla="*/ 215 w 249"/>
                <a:gd name="T85" fmla="*/ 119 h 395"/>
                <a:gd name="T86" fmla="*/ 198 w 249"/>
                <a:gd name="T87" fmla="*/ 13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395">
                  <a:moveTo>
                    <a:pt x="18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66"/>
                    <a:pt x="30" y="395"/>
                    <a:pt x="66" y="395"/>
                  </a:cubicBezTo>
                  <a:cubicBezTo>
                    <a:pt x="183" y="395"/>
                    <a:pt x="183" y="395"/>
                    <a:pt x="183" y="395"/>
                  </a:cubicBezTo>
                  <a:cubicBezTo>
                    <a:pt x="219" y="395"/>
                    <a:pt x="249" y="366"/>
                    <a:pt x="249" y="330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30"/>
                    <a:pt x="219" y="0"/>
                    <a:pt x="183" y="0"/>
                  </a:cubicBezTo>
                  <a:close/>
                  <a:moveTo>
                    <a:pt x="155" y="62"/>
                  </a:moveTo>
                  <a:cubicBezTo>
                    <a:pt x="165" y="62"/>
                    <a:pt x="173" y="70"/>
                    <a:pt x="173" y="79"/>
                  </a:cubicBezTo>
                  <a:cubicBezTo>
                    <a:pt x="173" y="89"/>
                    <a:pt x="165" y="97"/>
                    <a:pt x="155" y="97"/>
                  </a:cubicBezTo>
                  <a:cubicBezTo>
                    <a:pt x="146" y="97"/>
                    <a:pt x="138" y="89"/>
                    <a:pt x="138" y="79"/>
                  </a:cubicBezTo>
                  <a:cubicBezTo>
                    <a:pt x="138" y="70"/>
                    <a:pt x="146" y="62"/>
                    <a:pt x="155" y="62"/>
                  </a:cubicBezTo>
                  <a:close/>
                  <a:moveTo>
                    <a:pt x="52" y="143"/>
                  </a:moveTo>
                  <a:cubicBezTo>
                    <a:pt x="42" y="143"/>
                    <a:pt x="34" y="135"/>
                    <a:pt x="34" y="125"/>
                  </a:cubicBezTo>
                  <a:cubicBezTo>
                    <a:pt x="34" y="116"/>
                    <a:pt x="42" y="108"/>
                    <a:pt x="52" y="108"/>
                  </a:cubicBezTo>
                  <a:cubicBezTo>
                    <a:pt x="61" y="108"/>
                    <a:pt x="69" y="116"/>
                    <a:pt x="69" y="125"/>
                  </a:cubicBezTo>
                  <a:cubicBezTo>
                    <a:pt x="69" y="135"/>
                    <a:pt x="61" y="143"/>
                    <a:pt x="52" y="143"/>
                  </a:cubicBezTo>
                  <a:close/>
                  <a:moveTo>
                    <a:pt x="90" y="62"/>
                  </a:moveTo>
                  <a:cubicBezTo>
                    <a:pt x="100" y="62"/>
                    <a:pt x="108" y="70"/>
                    <a:pt x="108" y="79"/>
                  </a:cubicBezTo>
                  <a:cubicBezTo>
                    <a:pt x="108" y="89"/>
                    <a:pt x="100" y="97"/>
                    <a:pt x="90" y="97"/>
                  </a:cubicBezTo>
                  <a:cubicBezTo>
                    <a:pt x="81" y="97"/>
                    <a:pt x="73" y="89"/>
                    <a:pt x="73" y="79"/>
                  </a:cubicBezTo>
                  <a:cubicBezTo>
                    <a:pt x="73" y="70"/>
                    <a:pt x="81" y="62"/>
                    <a:pt x="90" y="62"/>
                  </a:cubicBezTo>
                  <a:close/>
                  <a:moveTo>
                    <a:pt x="92" y="188"/>
                  </a:moveTo>
                  <a:cubicBezTo>
                    <a:pt x="83" y="188"/>
                    <a:pt x="75" y="181"/>
                    <a:pt x="75" y="171"/>
                  </a:cubicBezTo>
                  <a:cubicBezTo>
                    <a:pt x="75" y="161"/>
                    <a:pt x="83" y="154"/>
                    <a:pt x="92" y="154"/>
                  </a:cubicBezTo>
                  <a:cubicBezTo>
                    <a:pt x="102" y="154"/>
                    <a:pt x="110" y="161"/>
                    <a:pt x="110" y="171"/>
                  </a:cubicBezTo>
                  <a:cubicBezTo>
                    <a:pt x="110" y="181"/>
                    <a:pt x="102" y="188"/>
                    <a:pt x="92" y="188"/>
                  </a:cubicBezTo>
                  <a:close/>
                  <a:moveTo>
                    <a:pt x="125" y="139"/>
                  </a:moveTo>
                  <a:cubicBezTo>
                    <a:pt x="115" y="139"/>
                    <a:pt x="107" y="132"/>
                    <a:pt x="107" y="122"/>
                  </a:cubicBezTo>
                  <a:cubicBezTo>
                    <a:pt x="107" y="112"/>
                    <a:pt x="115" y="105"/>
                    <a:pt x="125" y="105"/>
                  </a:cubicBezTo>
                  <a:cubicBezTo>
                    <a:pt x="134" y="105"/>
                    <a:pt x="142" y="112"/>
                    <a:pt x="142" y="122"/>
                  </a:cubicBezTo>
                  <a:cubicBezTo>
                    <a:pt x="142" y="132"/>
                    <a:pt x="134" y="139"/>
                    <a:pt x="125" y="139"/>
                  </a:cubicBezTo>
                  <a:close/>
                  <a:moveTo>
                    <a:pt x="157" y="188"/>
                  </a:moveTo>
                  <a:cubicBezTo>
                    <a:pt x="148" y="188"/>
                    <a:pt x="140" y="181"/>
                    <a:pt x="140" y="171"/>
                  </a:cubicBezTo>
                  <a:cubicBezTo>
                    <a:pt x="140" y="161"/>
                    <a:pt x="148" y="154"/>
                    <a:pt x="157" y="154"/>
                  </a:cubicBezTo>
                  <a:cubicBezTo>
                    <a:pt x="167" y="154"/>
                    <a:pt x="175" y="161"/>
                    <a:pt x="175" y="171"/>
                  </a:cubicBezTo>
                  <a:cubicBezTo>
                    <a:pt x="175" y="181"/>
                    <a:pt x="167" y="188"/>
                    <a:pt x="157" y="188"/>
                  </a:cubicBezTo>
                  <a:close/>
                  <a:moveTo>
                    <a:pt x="198" y="136"/>
                  </a:moveTo>
                  <a:cubicBezTo>
                    <a:pt x="188" y="136"/>
                    <a:pt x="180" y="128"/>
                    <a:pt x="180" y="119"/>
                  </a:cubicBezTo>
                  <a:cubicBezTo>
                    <a:pt x="180" y="109"/>
                    <a:pt x="188" y="102"/>
                    <a:pt x="198" y="102"/>
                  </a:cubicBezTo>
                  <a:cubicBezTo>
                    <a:pt x="207" y="102"/>
                    <a:pt x="215" y="109"/>
                    <a:pt x="215" y="119"/>
                  </a:cubicBezTo>
                  <a:cubicBezTo>
                    <a:pt x="215" y="128"/>
                    <a:pt x="207" y="136"/>
                    <a:pt x="198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905"/>
            <a:ext cx="12192000" cy="8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6" y="1400199"/>
            <a:ext cx="3516506" cy="4586750"/>
          </a:xfrm>
          <a:prstGeom prst="rect">
            <a:avLst/>
          </a:prstGeom>
        </p:spPr>
      </p:pic>
      <p:sp>
        <p:nvSpPr>
          <p:cNvPr id="19" name="更多资源下载：https://www.58pic.com/u/61536760"/>
          <p:cNvSpPr/>
          <p:nvPr/>
        </p:nvSpPr>
        <p:spPr>
          <a:xfrm>
            <a:off x="4904762" y="1400199"/>
            <a:ext cx="51194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Изучения ограничений и запретов, связанных с государственной гражданской службой, обусловлена необходимостью повышения эффективности государственного управления и усиления борьбы с коррупционными проявлениями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Цель: Анализ установленных ограничений и запретов для госслужащих, их значение и влияние.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Задачи: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	Изучение нормативно-правовой базы.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	Рассмотрение конкретных ограничений и запретов.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	Анализ механизмов контроля и последствий нарушений.</a:t>
            </a:r>
            <a:endParaRPr lang="ru-RU" dirty="0"/>
          </a:p>
        </p:txBody>
      </p:sp>
      <p:sp>
        <p:nvSpPr>
          <p:cNvPr id="20" name="标题 4"/>
          <p:cNvSpPr txBox="1"/>
          <p:nvPr/>
        </p:nvSpPr>
        <p:spPr>
          <a:xfrm>
            <a:off x="414676" y="306271"/>
            <a:ext cx="7635461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dirty="0">
                <a:solidFill>
                  <a:srgbClr val="F1F1F1"/>
                </a:solidFill>
                <a:latin typeface="+mj-ea"/>
                <a:cs typeface="+mn-ea"/>
                <a:sym typeface="Lato Regular" panose="020F0502020204030203" pitchFamily="34" charset="0"/>
              </a:rPr>
              <a:t>Введение</a:t>
            </a:r>
            <a:endParaRPr lang="en-US" altLang="zh-CN" b="1" dirty="0">
              <a:solidFill>
                <a:srgbClr val="F1F1F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更多资源下载：https://www.58pic.com/u/61536760"/>
          <p:cNvSpPr/>
          <p:nvPr/>
        </p:nvSpPr>
        <p:spPr>
          <a:xfrm>
            <a:off x="4739253" y="524422"/>
            <a:ext cx="2713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4000" b="1" dirty="0">
                <a:solidFill>
                  <a:schemeClr val="accent1">
                    <a:lumMod val="100000"/>
                  </a:schemeClr>
                </a:solidFill>
                <a:latin typeface="+mj-ea"/>
                <a:ea typeface="+mj-ea"/>
                <a:cs typeface="+mn-ea"/>
                <a:sym typeface="Lato Regular" panose="020F0502020204030203" pitchFamily="34" charset="0"/>
              </a:rPr>
              <a:t>Структура</a:t>
            </a:r>
            <a:endParaRPr lang="en-US" altLang="zh-CN" sz="4000" b="1" dirty="0">
              <a:solidFill>
                <a:schemeClr val="accent1">
                  <a:lumMod val="100000"/>
                </a:schemeClr>
              </a:solidFill>
              <a:latin typeface="+mj-ea"/>
              <a:ea typeface="+mj-ea"/>
              <a:cs typeface="+mn-ea"/>
              <a:sym typeface="Lato Regular" panose="020F0502020204030203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43486" y="1751384"/>
            <a:ext cx="2557115" cy="2016170"/>
            <a:chOff x="1348136" y="1751384"/>
            <a:chExt cx="2557115" cy="2016170"/>
          </a:xfrm>
        </p:grpSpPr>
        <p:sp>
          <p:nvSpPr>
            <p:cNvPr id="24" name="矩形 23"/>
            <p:cNvSpPr/>
            <p:nvPr/>
          </p:nvSpPr>
          <p:spPr>
            <a:xfrm>
              <a:off x="1348136" y="1770434"/>
              <a:ext cx="899764" cy="592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48136" y="1751384"/>
              <a:ext cx="2557115" cy="2016170"/>
              <a:chOff x="1164692" y="2425575"/>
              <a:chExt cx="2557115" cy="2016170"/>
            </a:xfrm>
          </p:grpSpPr>
          <p:sp>
            <p:nvSpPr>
              <p:cNvPr id="4" name="更多资源下载：https://www.58pic.com/u/61536760"/>
              <p:cNvSpPr/>
              <p:nvPr/>
            </p:nvSpPr>
            <p:spPr>
              <a:xfrm>
                <a:off x="1240892" y="2425575"/>
                <a:ext cx="7200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Lato Black" panose="020F0A02020204030203" pitchFamily="34" charset="0"/>
                    <a:ea typeface="+mj-ea"/>
                    <a:cs typeface="+mn-ea"/>
                    <a:sym typeface="Lato Regular" panose="020F0502020204030203" pitchFamily="34" charset="0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Lato Black" panose="020F0A02020204030203" pitchFamily="34" charset="0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5" name="更多资源下载：https://www.58pic.com/u/61536760"/>
              <p:cNvSpPr/>
              <p:nvPr/>
            </p:nvSpPr>
            <p:spPr>
              <a:xfrm>
                <a:off x="1164693" y="3110332"/>
                <a:ext cx="25571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b="1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Нормативно-правовая база</a:t>
                </a:r>
                <a:endParaRPr lang="en-US" altLang="zh-CN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164692" y="3672304"/>
                <a:ext cx="25571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sz="1100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Федеральный закон «О государственной гражданской службе РФ», Конституция, Кодекс этики.</a:t>
                </a:r>
                <a:endParaRPr lang="zh-CN" altLang="en-US" sz="1100" dirty="0">
                  <a:solidFill>
                    <a:schemeClr val="tx2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243486" y="3923084"/>
            <a:ext cx="2557115" cy="1846893"/>
            <a:chOff x="1348136" y="1751384"/>
            <a:chExt cx="2557115" cy="1846893"/>
          </a:xfrm>
        </p:grpSpPr>
        <p:sp>
          <p:nvSpPr>
            <p:cNvPr id="27" name="矩形 26"/>
            <p:cNvSpPr/>
            <p:nvPr/>
          </p:nvSpPr>
          <p:spPr>
            <a:xfrm>
              <a:off x="1348136" y="1770434"/>
              <a:ext cx="899764" cy="592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348136" y="1751384"/>
              <a:ext cx="2557115" cy="1846893"/>
              <a:chOff x="1164692" y="2425575"/>
              <a:chExt cx="2557115" cy="1846893"/>
            </a:xfrm>
          </p:grpSpPr>
          <p:sp>
            <p:nvSpPr>
              <p:cNvPr id="29" name="更多资源下载：https://www.58pic.com/u/61536760"/>
              <p:cNvSpPr/>
              <p:nvPr/>
            </p:nvSpPr>
            <p:spPr>
              <a:xfrm>
                <a:off x="1240892" y="2425575"/>
                <a:ext cx="7200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Lato Black" panose="020F0A02020204030203" pitchFamily="34" charset="0"/>
                    <a:ea typeface="+mj-ea"/>
                    <a:cs typeface="+mn-ea"/>
                    <a:sym typeface="Lato Regular" panose="020F0502020204030203" pitchFamily="34" charset="0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latin typeface="Lato Black" panose="020F0A02020204030203" pitchFamily="34" charset="0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30" name="更多资源下载：https://www.58pic.com/u/61536760"/>
              <p:cNvSpPr/>
              <p:nvPr/>
            </p:nvSpPr>
            <p:spPr>
              <a:xfrm>
                <a:off x="1164693" y="3110332"/>
                <a:ext cx="25571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b="1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Механизмы контроля и профилактики</a:t>
                </a:r>
                <a:endParaRPr lang="en-US" altLang="zh-CN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164692" y="3672304"/>
                <a:ext cx="255711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sz="1100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Внутренний контроль, внешние надзорные органы, обучение и разъяснения.</a:t>
                </a:r>
                <a:endParaRPr lang="zh-CN" altLang="en-US" sz="1100" dirty="0">
                  <a:solidFill>
                    <a:schemeClr val="tx2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339111" y="1751384"/>
            <a:ext cx="2557115" cy="2016170"/>
            <a:chOff x="1348136" y="1751384"/>
            <a:chExt cx="2557115" cy="2016170"/>
          </a:xfrm>
        </p:grpSpPr>
        <p:sp>
          <p:nvSpPr>
            <p:cNvPr id="33" name="矩形 32"/>
            <p:cNvSpPr/>
            <p:nvPr/>
          </p:nvSpPr>
          <p:spPr>
            <a:xfrm>
              <a:off x="1348136" y="1770434"/>
              <a:ext cx="899764" cy="592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348136" y="1751384"/>
              <a:ext cx="2557115" cy="2016170"/>
              <a:chOff x="1164692" y="2425575"/>
              <a:chExt cx="2557115" cy="2016170"/>
            </a:xfrm>
          </p:grpSpPr>
          <p:sp>
            <p:nvSpPr>
              <p:cNvPr id="35" name="更多资源下载：https://www.58pic.com/u/61536760"/>
              <p:cNvSpPr/>
              <p:nvPr/>
            </p:nvSpPr>
            <p:spPr>
              <a:xfrm>
                <a:off x="1240892" y="2425575"/>
                <a:ext cx="7200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Lato Black" panose="020F0A02020204030203" pitchFamily="34" charset="0"/>
                    <a:ea typeface="+mj-ea"/>
                    <a:cs typeface="+mn-ea"/>
                    <a:sym typeface="Lato Regular" panose="020F0502020204030203" pitchFamily="34" charset="0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Lato Black" panose="020F0A02020204030203" pitchFamily="34" charset="0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36" name="更多资源下载：https://www.58pic.com/u/61536760"/>
              <p:cNvSpPr/>
              <p:nvPr/>
            </p:nvSpPr>
            <p:spPr>
              <a:xfrm>
                <a:off x="1164693" y="3110332"/>
                <a:ext cx="2557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sz="1600" b="1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Ограничения для госслужащих</a:t>
                </a:r>
                <a:endParaRPr lang="en-US" altLang="zh-CN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164692" y="3672304"/>
                <a:ext cx="25571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sz="1100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Запрещено предпринимательство, управление коммерческими организациями, участие в политике, конфликты интересов.</a:t>
                </a:r>
                <a:endParaRPr lang="zh-CN" altLang="en-US" sz="1100" dirty="0">
                  <a:solidFill>
                    <a:schemeClr val="tx2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339111" y="3923084"/>
            <a:ext cx="2557115" cy="2016170"/>
            <a:chOff x="1348136" y="1751384"/>
            <a:chExt cx="2557115" cy="2016170"/>
          </a:xfrm>
        </p:grpSpPr>
        <p:sp>
          <p:nvSpPr>
            <p:cNvPr id="39" name="矩形 38"/>
            <p:cNvSpPr/>
            <p:nvPr/>
          </p:nvSpPr>
          <p:spPr>
            <a:xfrm>
              <a:off x="1348136" y="1770434"/>
              <a:ext cx="899764" cy="592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348136" y="1751384"/>
              <a:ext cx="2557115" cy="2016170"/>
              <a:chOff x="1164692" y="2425575"/>
              <a:chExt cx="2557115" cy="2016170"/>
            </a:xfrm>
          </p:grpSpPr>
          <p:sp>
            <p:nvSpPr>
              <p:cNvPr id="41" name="更多资源下载：https://www.58pic.com/u/61536760"/>
              <p:cNvSpPr/>
              <p:nvPr/>
            </p:nvSpPr>
            <p:spPr>
              <a:xfrm>
                <a:off x="1240892" y="2425575"/>
                <a:ext cx="7200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Lato Black" panose="020F0A02020204030203" pitchFamily="34" charset="0"/>
                    <a:ea typeface="+mj-ea"/>
                    <a:cs typeface="+mn-ea"/>
                    <a:sym typeface="Lato Regular" panose="020F0502020204030203" pitchFamily="34" charset="0"/>
                  </a:rPr>
                  <a:t>05</a:t>
                </a:r>
                <a:endParaRPr lang="zh-CN" altLang="en-US" sz="3600" dirty="0">
                  <a:solidFill>
                    <a:schemeClr val="bg1"/>
                  </a:solidFill>
                  <a:latin typeface="Lato Black" panose="020F0A02020204030203" pitchFamily="34" charset="0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42" name="更多资源下载：https://www.58pic.com/u/61536760"/>
              <p:cNvSpPr/>
              <p:nvPr/>
            </p:nvSpPr>
            <p:spPr>
              <a:xfrm>
                <a:off x="1164693" y="3110332"/>
                <a:ext cx="25571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b="1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Последствия несоблюдения</a:t>
                </a:r>
                <a:endParaRPr lang="en-US" altLang="zh-CN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164692" y="3672304"/>
                <a:ext cx="25571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sz="1100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Дисциплинарные, административные, уголовные санкции, репутационные и карьерные потери.</a:t>
                </a:r>
                <a:endParaRPr lang="zh-CN" altLang="en-US" sz="1100" dirty="0">
                  <a:solidFill>
                    <a:schemeClr val="tx2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434736" y="1751384"/>
            <a:ext cx="2557115" cy="2185448"/>
            <a:chOff x="1348136" y="1751384"/>
            <a:chExt cx="2557115" cy="2185448"/>
          </a:xfrm>
        </p:grpSpPr>
        <p:sp>
          <p:nvSpPr>
            <p:cNvPr id="45" name="矩形 44"/>
            <p:cNvSpPr/>
            <p:nvPr/>
          </p:nvSpPr>
          <p:spPr>
            <a:xfrm>
              <a:off x="1348136" y="1770434"/>
              <a:ext cx="899764" cy="592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348136" y="1751384"/>
              <a:ext cx="2557115" cy="2185448"/>
              <a:chOff x="1164692" y="2425575"/>
              <a:chExt cx="2557115" cy="2185448"/>
            </a:xfrm>
          </p:grpSpPr>
          <p:sp>
            <p:nvSpPr>
              <p:cNvPr id="47" name="更多资源下载：https://www.58pic.com/u/61536760"/>
              <p:cNvSpPr/>
              <p:nvPr/>
            </p:nvSpPr>
            <p:spPr>
              <a:xfrm>
                <a:off x="1240892" y="2425575"/>
                <a:ext cx="7200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Lato Black" panose="020F0A02020204030203" pitchFamily="34" charset="0"/>
                    <a:ea typeface="+mj-ea"/>
                    <a:cs typeface="+mn-ea"/>
                    <a:sym typeface="Lato Regular" panose="020F0502020204030203" pitchFamily="34" charset="0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Lato Black" panose="020F0A02020204030203" pitchFamily="34" charset="0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48" name="更多资源下载：https://www.58pic.com/u/61536760"/>
              <p:cNvSpPr/>
              <p:nvPr/>
            </p:nvSpPr>
            <p:spPr>
              <a:xfrm>
                <a:off x="1164693" y="3110332"/>
                <a:ext cx="25571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b="1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Запреты для госслужащих</a:t>
                </a:r>
                <a:endParaRPr lang="en-US" altLang="zh-CN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164692" y="3672304"/>
                <a:ext cx="2557114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zh-CN" sz="1100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  <a:sym typeface="Lato Regular" panose="020F0502020204030203" pitchFamily="34" charset="0"/>
                  </a:rPr>
                  <a:t>Нельзя получать подарки, быть иностранным агентом, участвовать в забастовках, разглашать тайну, злоупотреблять служебным положением.</a:t>
                </a:r>
                <a:endParaRPr lang="zh-CN" altLang="en-US" sz="1100" dirty="0">
                  <a:solidFill>
                    <a:schemeClr val="tx2"/>
                  </a:solidFill>
                  <a:latin typeface="+mj-ea"/>
                  <a:ea typeface="+mj-ea"/>
                  <a:cs typeface="+mn-ea"/>
                  <a:sym typeface="Lato Regular" panose="020F0502020204030203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4674" y="1917291"/>
            <a:ext cx="1362049" cy="895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更多资源下载：https://www.58pic.com/u/61536760"/>
          <p:cNvSpPr txBox="1"/>
          <p:nvPr/>
        </p:nvSpPr>
        <p:spPr>
          <a:xfrm>
            <a:off x="1407429" y="2052184"/>
            <a:ext cx="896539" cy="62556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Lato Black" panose="020F0A02020204030203" pitchFamily="34" charset="0"/>
              <a:cs typeface="+mn-ea"/>
              <a:sym typeface="+mn-lt"/>
            </a:endParaRPr>
          </a:p>
        </p:txBody>
      </p:sp>
      <p:sp>
        <p:nvSpPr>
          <p:cNvPr id="8" name="更多资源下载：https://www.58pic.com/u/61536760"/>
          <p:cNvSpPr/>
          <p:nvPr/>
        </p:nvSpPr>
        <p:spPr>
          <a:xfrm>
            <a:off x="1059156" y="4344219"/>
            <a:ext cx="3811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chemeClr val="tx2"/>
                </a:solidFill>
                <a:latin typeface="+mj-ea"/>
                <a:cs typeface="+mn-ea"/>
                <a:sym typeface="Lato Regular" panose="020F0502020204030203" pitchFamily="34" charset="0"/>
              </a:rPr>
              <a:t>Федеральный закон «О государственной гражданской службе РФ», Конституция, Кодекс этики.</a:t>
            </a:r>
            <a:endParaRPr lang="zh-CN" altLang="en-US" sz="1400" dirty="0">
              <a:solidFill>
                <a:schemeClr val="tx2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1059157" y="3083654"/>
            <a:ext cx="3811424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4000" b="1" dirty="0">
                <a:solidFill>
                  <a:schemeClr val="accent1"/>
                </a:solidFill>
                <a:latin typeface="+mj-ea"/>
                <a:cs typeface="+mn-ea"/>
                <a:sym typeface="Lato Regular" panose="020F0502020204030203" pitchFamily="34" charset="0"/>
              </a:rPr>
              <a:t>Нормативно-правовая база</a:t>
            </a:r>
            <a:endParaRPr lang="en-US" altLang="zh-CN" sz="4000" b="1" dirty="0">
              <a:solidFill>
                <a:schemeClr val="accent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9478" y="2134174"/>
            <a:ext cx="790677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69479" y="2395783"/>
            <a:ext cx="971466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9479" y="2657392"/>
            <a:ext cx="1307222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星形: 五角 5"/>
          <p:cNvSpPr/>
          <p:nvPr/>
        </p:nvSpPr>
        <p:spPr>
          <a:xfrm>
            <a:off x="1289441" y="1327354"/>
            <a:ext cx="421371" cy="42137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35" y="1987479"/>
            <a:ext cx="6904665" cy="207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5" grpId="0"/>
      <p:bldP spid="4" grpId="0" animBg="1"/>
      <p:bldP spid="10" grpId="0" animBg="1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905"/>
            <a:ext cx="12192000" cy="8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更多资源下载：https://www.58pic.com/u/61536760"/>
          <p:cNvSpPr/>
          <p:nvPr/>
        </p:nvSpPr>
        <p:spPr>
          <a:xfrm>
            <a:off x="414676" y="1400199"/>
            <a:ext cx="7379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771AF"/>
                </a:solidFill>
              </a:rPr>
              <a:t>Основные акты:</a:t>
            </a:r>
            <a:endParaRPr lang="ru-RU" sz="2000" dirty="0">
              <a:solidFill>
                <a:srgbClr val="3771AF"/>
              </a:solidFill>
            </a:endParaRPr>
          </a:p>
          <a:p>
            <a:pPr lvl="0"/>
            <a:r>
              <a:rPr lang="ru-RU" sz="2000" dirty="0"/>
              <a:t>	Федеральный закон «О государственной гражданской службе РФ».</a:t>
            </a:r>
            <a:endParaRPr lang="ru-RU" sz="2000" dirty="0"/>
          </a:p>
          <a:p>
            <a:pPr lvl="0"/>
            <a:r>
              <a:rPr lang="ru-RU" sz="2000" dirty="0"/>
              <a:t>	Конституция РФ.</a:t>
            </a:r>
            <a:endParaRPr lang="ru-RU" sz="2000" dirty="0"/>
          </a:p>
          <a:p>
            <a:pPr lvl="0"/>
            <a:r>
              <a:rPr lang="ru-RU" sz="2000" dirty="0"/>
              <a:t>	Кодекс этики и служебного поведения.</a:t>
            </a:r>
            <a:endParaRPr lang="ru-RU" sz="2000" dirty="0"/>
          </a:p>
          <a:p>
            <a:pPr lvl="0"/>
            <a:r>
              <a:rPr lang="ru-RU" sz="2000" dirty="0">
                <a:solidFill>
                  <a:srgbClr val="3771AF"/>
                </a:solidFill>
              </a:rPr>
              <a:t>Назначение:</a:t>
            </a:r>
            <a:endParaRPr lang="ru-RU" sz="2000" dirty="0">
              <a:solidFill>
                <a:srgbClr val="3771AF"/>
              </a:solidFill>
            </a:endParaRPr>
          </a:p>
          <a:p>
            <a:pPr lvl="0"/>
            <a:r>
              <a:rPr lang="ru-RU" sz="2000" dirty="0"/>
              <a:t>	Обеспечение прозрачности.</a:t>
            </a:r>
            <a:endParaRPr lang="ru-RU" sz="2000" dirty="0"/>
          </a:p>
          <a:p>
            <a:pPr lvl="0"/>
            <a:r>
              <a:rPr lang="ru-RU" sz="2000" dirty="0"/>
              <a:t>	Предотвращение конфликта интересов и коррупции</a:t>
            </a:r>
            <a:endParaRPr lang="ru-RU" sz="2000" dirty="0"/>
          </a:p>
        </p:txBody>
      </p:sp>
      <p:sp>
        <p:nvSpPr>
          <p:cNvPr id="20" name="标题 4"/>
          <p:cNvSpPr txBox="1"/>
          <p:nvPr/>
        </p:nvSpPr>
        <p:spPr>
          <a:xfrm>
            <a:off x="414676" y="306271"/>
            <a:ext cx="7635461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dirty="0">
                <a:solidFill>
                  <a:srgbClr val="F1F1F1"/>
                </a:solidFill>
                <a:latin typeface="+mj-ea"/>
                <a:cs typeface="+mn-ea"/>
                <a:sym typeface="Lato Regular" panose="020F0502020204030203" pitchFamily="34" charset="0"/>
              </a:rPr>
              <a:t>Нормативно-правовая база</a:t>
            </a:r>
            <a:endParaRPr lang="ru-RU" altLang="zh-CN" b="1" dirty="0">
              <a:solidFill>
                <a:srgbClr val="F1F1F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pic>
        <p:nvPicPr>
          <p:cNvPr id="7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87" y="1298338"/>
            <a:ext cx="2670548" cy="5235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4674" y="1917291"/>
            <a:ext cx="1362049" cy="895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更多资源下载：https://www.58pic.com/u/61536760"/>
          <p:cNvSpPr txBox="1"/>
          <p:nvPr/>
        </p:nvSpPr>
        <p:spPr>
          <a:xfrm>
            <a:off x="1407429" y="2052184"/>
            <a:ext cx="896539" cy="62556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0</a:t>
            </a:r>
            <a:r>
              <a:rPr lang="ru-RU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2</a:t>
            </a:r>
            <a:endParaRPr lang="zh-CN" altLang="en-US" spc="100" dirty="0">
              <a:solidFill>
                <a:schemeClr val="bg1"/>
              </a:solidFill>
              <a:latin typeface="Lato Black" panose="020F0A02020204030203" pitchFamily="34" charset="0"/>
              <a:cs typeface="+mn-ea"/>
              <a:sym typeface="+mn-lt"/>
            </a:endParaRPr>
          </a:p>
        </p:txBody>
      </p:sp>
      <p:sp>
        <p:nvSpPr>
          <p:cNvPr id="8" name="更多资源下载：https://www.58pic.com/u/61536760"/>
          <p:cNvSpPr/>
          <p:nvPr/>
        </p:nvSpPr>
        <p:spPr>
          <a:xfrm>
            <a:off x="1059156" y="3979004"/>
            <a:ext cx="3811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chemeClr val="tx2"/>
                </a:solidFill>
                <a:latin typeface="+mj-ea"/>
                <a:cs typeface="+mn-ea"/>
                <a:sym typeface="Lato Regular" panose="020F0502020204030203" pitchFamily="34" charset="0"/>
              </a:rPr>
              <a:t>Запрещено предпринимательство, управление коммерческими организациями, участие в политике, конфликты интересов.</a:t>
            </a:r>
            <a:endParaRPr lang="zh-CN" altLang="en-US" sz="1400" dirty="0">
              <a:solidFill>
                <a:schemeClr val="tx2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1059157" y="3083654"/>
            <a:ext cx="3811424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200" b="1" dirty="0">
                <a:solidFill>
                  <a:schemeClr val="accent1"/>
                </a:solidFill>
                <a:latin typeface="+mj-ea"/>
                <a:cs typeface="+mn-ea"/>
                <a:sym typeface="Lato Regular" panose="020F0502020204030203" pitchFamily="34" charset="0"/>
              </a:rPr>
              <a:t>Ограничения для госслужащих</a:t>
            </a:r>
            <a:endParaRPr lang="ru-RU" altLang="zh-CN" sz="3200" b="1" dirty="0">
              <a:solidFill>
                <a:schemeClr val="accent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9478" y="2134174"/>
            <a:ext cx="790677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69479" y="2395783"/>
            <a:ext cx="971466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9479" y="2657392"/>
            <a:ext cx="1307222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星形: 五角 5"/>
          <p:cNvSpPr/>
          <p:nvPr/>
        </p:nvSpPr>
        <p:spPr>
          <a:xfrm>
            <a:off x="1289441" y="1327354"/>
            <a:ext cx="421371" cy="42137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35" y="1987479"/>
            <a:ext cx="6904665" cy="207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5" grpId="0"/>
      <p:bldP spid="4" grpId="0" animBg="1"/>
      <p:bldP spid="10" grpId="0" animBg="1"/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905"/>
            <a:ext cx="12192000" cy="8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更多资源下载：https://www.58pic.com/u/61536760"/>
          <p:cNvSpPr/>
          <p:nvPr/>
        </p:nvSpPr>
        <p:spPr>
          <a:xfrm>
            <a:off x="827723" y="1400199"/>
            <a:ext cx="5268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Запрет на предпринимательскую деятельность.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участвовать в управлении коммерческими организациями.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Ограничение на получение подарков.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Запрет на действия, создающие конфликт интересов.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Ограничения в политической деятельности.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414676" y="306271"/>
            <a:ext cx="9148068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dirty="0">
                <a:solidFill>
                  <a:srgbClr val="F1F1F1"/>
                </a:solidFill>
                <a:latin typeface="+mj-ea"/>
                <a:cs typeface="+mn-ea"/>
                <a:sym typeface="Lato Regular" panose="020F0502020204030203" pitchFamily="34" charset="0"/>
              </a:rPr>
              <a:t>Ограничения для госслужащих</a:t>
            </a:r>
            <a:endParaRPr lang="ru-RU" altLang="zh-CN" b="1" dirty="0">
              <a:solidFill>
                <a:srgbClr val="F1F1F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90" y="1196363"/>
            <a:ext cx="1743344" cy="5423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4674" y="1917291"/>
            <a:ext cx="1362049" cy="895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更多资源下载：https://www.58pic.com/u/61536760"/>
          <p:cNvSpPr txBox="1"/>
          <p:nvPr/>
        </p:nvSpPr>
        <p:spPr>
          <a:xfrm>
            <a:off x="1407429" y="2052184"/>
            <a:ext cx="896539" cy="62556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0</a:t>
            </a:r>
            <a:r>
              <a:rPr lang="ru-RU" altLang="zh-CN" spc="100" dirty="0">
                <a:solidFill>
                  <a:schemeClr val="bg1"/>
                </a:solidFill>
                <a:latin typeface="Lato Black" panose="020F0A02020204030203" pitchFamily="34" charset="0"/>
                <a:cs typeface="+mn-ea"/>
                <a:sym typeface="+mn-lt"/>
              </a:rPr>
              <a:t>3</a:t>
            </a:r>
            <a:endParaRPr lang="zh-CN" altLang="en-US" spc="100" dirty="0">
              <a:solidFill>
                <a:schemeClr val="bg1"/>
              </a:solidFill>
              <a:latin typeface="Lato Black" panose="020F0A02020204030203" pitchFamily="34" charset="0"/>
              <a:cs typeface="+mn-ea"/>
              <a:sym typeface="+mn-lt"/>
            </a:endParaRPr>
          </a:p>
        </p:txBody>
      </p:sp>
      <p:sp>
        <p:nvSpPr>
          <p:cNvPr id="8" name="更多资源下载：https://www.58pic.com/u/61536760"/>
          <p:cNvSpPr/>
          <p:nvPr/>
        </p:nvSpPr>
        <p:spPr>
          <a:xfrm>
            <a:off x="1059156" y="3979004"/>
            <a:ext cx="3811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chemeClr val="tx2"/>
                </a:solidFill>
                <a:latin typeface="+mj-ea"/>
                <a:cs typeface="+mn-ea"/>
                <a:sym typeface="Lato Regular" panose="020F0502020204030203" pitchFamily="34" charset="0"/>
              </a:rPr>
              <a:t>Нельзя получать подарки, быть иностранным агентом, участвовать в забастовках, разглашать тайну, злоупотреблять служебным положением.</a:t>
            </a:r>
            <a:endParaRPr lang="zh-CN" altLang="en-US" sz="1400" dirty="0">
              <a:solidFill>
                <a:schemeClr val="tx2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1059157" y="3083654"/>
            <a:ext cx="3811424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200" b="1" dirty="0">
                <a:solidFill>
                  <a:schemeClr val="accent1"/>
                </a:solidFill>
                <a:latin typeface="+mj-ea"/>
                <a:cs typeface="+mn-ea"/>
                <a:sym typeface="Lato Regular" panose="020F0502020204030203" pitchFamily="34" charset="0"/>
              </a:rPr>
              <a:t>Запреты для госслужащих</a:t>
            </a:r>
            <a:endParaRPr lang="en-US" altLang="zh-CN" sz="3200" b="1" dirty="0">
              <a:solidFill>
                <a:schemeClr val="accent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9478" y="2134174"/>
            <a:ext cx="790677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69479" y="2395783"/>
            <a:ext cx="971466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9479" y="2657392"/>
            <a:ext cx="1307222" cy="1408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星形: 五角 5"/>
          <p:cNvSpPr/>
          <p:nvPr/>
        </p:nvSpPr>
        <p:spPr>
          <a:xfrm>
            <a:off x="1289441" y="1327354"/>
            <a:ext cx="421371" cy="42137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35" y="1987479"/>
            <a:ext cx="6904665" cy="207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5" grpId="0"/>
      <p:bldP spid="4" grpId="0" animBg="1"/>
      <p:bldP spid="10" grpId="0" animBg="1"/>
      <p:bldP spid="1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905"/>
            <a:ext cx="12192000" cy="8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更多资源下载：https://www.58pic.com/u/61536760"/>
          <p:cNvSpPr/>
          <p:nvPr/>
        </p:nvSpPr>
        <p:spPr>
          <a:xfrm>
            <a:off x="5542152" y="1587577"/>
            <a:ext cx="5097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Получение вознаграждений и подарков.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 функций иностранного агента.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забастовках.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служебного положения в личных целях.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Разглашение государственной и служебной тайны.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414676" y="306271"/>
            <a:ext cx="9977010" cy="89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dirty="0">
                <a:solidFill>
                  <a:srgbClr val="F1F1F1"/>
                </a:solidFill>
                <a:latin typeface="+mj-ea"/>
                <a:cs typeface="+mn-ea"/>
                <a:sym typeface="Lato Regular" panose="020F0502020204030203" pitchFamily="34" charset="0"/>
              </a:rPr>
              <a:t>Запреты для госслужащих</a:t>
            </a:r>
            <a:endParaRPr lang="ru-RU" altLang="zh-CN" b="1" dirty="0">
              <a:solidFill>
                <a:srgbClr val="F1F1F1"/>
              </a:solidFill>
              <a:latin typeface="+mj-ea"/>
              <a:cs typeface="+mn-ea"/>
              <a:sym typeface="Lato Regular" panose="020F0502020204030203" pitchFamily="34" charset="0"/>
            </a:endParaRP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88" y="1767039"/>
            <a:ext cx="2506216" cy="4591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47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1AF"/>
      </a:accent1>
      <a:accent2>
        <a:srgbClr val="D8151C"/>
      </a:accent2>
      <a:accent3>
        <a:srgbClr val="232323"/>
      </a:accent3>
      <a:accent4>
        <a:srgbClr val="FFFFFF"/>
      </a:accent4>
      <a:accent5>
        <a:srgbClr val="FFFFFF"/>
      </a:accent5>
      <a:accent6>
        <a:srgbClr val="F1F1F1"/>
      </a:accent6>
      <a:hlink>
        <a:srgbClr val="DFDFDF"/>
      </a:hlink>
      <a:folHlink>
        <a:srgbClr val="954F72"/>
      </a:folHlink>
    </a:clrScheme>
    <a:fontScheme name="ijc3r0vk">
      <a:majorFont>
        <a:latin typeface="Lato Regular"/>
        <a:ea typeface="Lato Regular"/>
        <a:cs typeface=""/>
      </a:majorFont>
      <a:minorFont>
        <a:latin typeface="Lato Regular"/>
        <a:ea typeface="Lato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01浅蓝双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3B8E3"/>
      </a:accent1>
      <a:accent2>
        <a:srgbClr val="1F4777"/>
      </a:accent2>
      <a:accent3>
        <a:srgbClr val="93B8E3"/>
      </a:accent3>
      <a:accent4>
        <a:srgbClr val="BCD3EE"/>
      </a:accent4>
      <a:accent5>
        <a:srgbClr val="5B9BD5"/>
      </a:accent5>
      <a:accent6>
        <a:srgbClr val="CCDAE3"/>
      </a:accent6>
      <a:hlink>
        <a:srgbClr val="DFDFDF"/>
      </a:hlink>
      <a:folHlink>
        <a:srgbClr val="954F72"/>
      </a:folHlink>
    </a:clrScheme>
    <a:fontScheme name="ijc3r0vk">
      <a:majorFont>
        <a:latin typeface="Lato Regular"/>
        <a:ea typeface="Lato Regular"/>
        <a:cs typeface=""/>
      </a:majorFont>
      <a:minorFont>
        <a:latin typeface="Lato Regular"/>
        <a:ea typeface="Lato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3541</Words>
  <Application>WPS Presentation</Application>
  <PresentationFormat>Широкоэкранный</PresentationFormat>
  <Paragraphs>138</Paragraphs>
  <Slides>15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思源黑体 CN Medium</vt:lpstr>
      <vt:lpstr>Lato Black</vt:lpstr>
      <vt:lpstr>Segoe Print</vt:lpstr>
      <vt:lpstr>Lato Regular</vt:lpstr>
      <vt:lpstr>Calibri</vt:lpstr>
      <vt:lpstr>Times New Roman</vt:lpstr>
      <vt:lpstr>Raleway</vt:lpstr>
      <vt:lpstr>Microsoft YaHei</vt:lpstr>
      <vt:lpstr>Arial Unicode MS</vt:lpstr>
      <vt:lpstr>等线</vt:lpstr>
      <vt:lpstr>Yu Gothic UI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olegm</cp:lastModifiedBy>
  <cp:revision>314</cp:revision>
  <dcterms:created xsi:type="dcterms:W3CDTF">2019-07-11T04:52:00Z</dcterms:created>
  <dcterms:modified xsi:type="dcterms:W3CDTF">2024-12-10T19:04:55Z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2975D86315B44B6389FCAA8AB5A6CC6F_12</vt:lpwstr>
  </property>
  <property fmtid="{D5CDD505-2E9C-101B-9397-08002B2CF9AE}" pid="3" name="KSOProductBuildVer">
    <vt:lpwstr>1033-12.2.0.19307</vt:lpwstr>
  </property>
</Properties>
</file>