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73" r:id="rId7"/>
    <p:sldId id="259" r:id="rId8"/>
    <p:sldId id="260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5" r:id="rId20"/>
    <p:sldId id="270" r:id="rId21"/>
    <p:sldId id="271" r:id="rId22"/>
    <p:sldId id="272" r:id="rId23"/>
    <p:sldId id="280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165" y="583056"/>
            <a:ext cx="3141141" cy="2264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2766" y="938911"/>
            <a:ext cx="2479446" cy="17538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1095" y="1243711"/>
            <a:ext cx="1560449" cy="13347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563112" y="548640"/>
            <a:ext cx="45720" cy="719455"/>
          </a:xfrm>
          <a:custGeom>
            <a:avLst/>
            <a:gdLst/>
            <a:ahLst/>
            <a:cxnLst/>
            <a:rect l="l" t="t" r="r" b="b"/>
            <a:pathLst>
              <a:path w="45720" h="719455">
                <a:moveTo>
                  <a:pt x="45720" y="0"/>
                </a:moveTo>
                <a:lnTo>
                  <a:pt x="0" y="0"/>
                </a:lnTo>
                <a:lnTo>
                  <a:pt x="0" y="719327"/>
                </a:lnTo>
                <a:lnTo>
                  <a:pt x="45720" y="719327"/>
                </a:lnTo>
                <a:lnTo>
                  <a:pt x="457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63112" y="548640"/>
            <a:ext cx="45720" cy="719455"/>
          </a:xfrm>
          <a:custGeom>
            <a:avLst/>
            <a:gdLst/>
            <a:ahLst/>
            <a:cxnLst/>
            <a:rect l="l" t="t" r="r" b="b"/>
            <a:pathLst>
              <a:path w="45720" h="719455">
                <a:moveTo>
                  <a:pt x="0" y="719327"/>
                </a:moveTo>
                <a:lnTo>
                  <a:pt x="45720" y="719327"/>
                </a:lnTo>
                <a:lnTo>
                  <a:pt x="4572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507" y="786891"/>
            <a:ext cx="5178806" cy="36156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33055" y="782319"/>
            <a:ext cx="1560830" cy="37071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64478" y="859535"/>
            <a:ext cx="1466596" cy="22174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05935" y="793749"/>
            <a:ext cx="2032508" cy="28752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52984" y="1627632"/>
            <a:ext cx="4895215" cy="4709160"/>
          </a:xfrm>
          <a:custGeom>
            <a:avLst/>
            <a:gdLst/>
            <a:ahLst/>
            <a:cxnLst/>
            <a:rect l="l" t="t" r="r" b="b"/>
            <a:pathLst>
              <a:path w="4895215" h="4709160">
                <a:moveTo>
                  <a:pt x="4895088" y="0"/>
                </a:moveTo>
                <a:lnTo>
                  <a:pt x="0" y="0"/>
                </a:lnTo>
                <a:lnTo>
                  <a:pt x="0" y="4709160"/>
                </a:lnTo>
                <a:lnTo>
                  <a:pt x="4895088" y="4709160"/>
                </a:lnTo>
                <a:lnTo>
                  <a:pt x="4895088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1165" y="583056"/>
            <a:ext cx="3141141" cy="2264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766" y="938911"/>
            <a:ext cx="2479446" cy="17538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1095" y="1243711"/>
            <a:ext cx="1560449" cy="13347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563112" y="548640"/>
            <a:ext cx="45720" cy="719455"/>
          </a:xfrm>
          <a:custGeom>
            <a:avLst/>
            <a:gdLst/>
            <a:ahLst/>
            <a:cxnLst/>
            <a:rect l="l" t="t" r="r" b="b"/>
            <a:pathLst>
              <a:path w="45720" h="719455">
                <a:moveTo>
                  <a:pt x="45720" y="0"/>
                </a:moveTo>
                <a:lnTo>
                  <a:pt x="0" y="0"/>
                </a:lnTo>
                <a:lnTo>
                  <a:pt x="0" y="719327"/>
                </a:lnTo>
                <a:lnTo>
                  <a:pt x="45720" y="719327"/>
                </a:lnTo>
                <a:lnTo>
                  <a:pt x="457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63112" y="548640"/>
            <a:ext cx="45720" cy="719455"/>
          </a:xfrm>
          <a:custGeom>
            <a:avLst/>
            <a:gdLst/>
            <a:ahLst/>
            <a:cxnLst/>
            <a:rect l="l" t="t" r="r" b="b"/>
            <a:pathLst>
              <a:path w="45720" h="719455">
                <a:moveTo>
                  <a:pt x="0" y="719327"/>
                </a:moveTo>
                <a:lnTo>
                  <a:pt x="45720" y="719327"/>
                </a:lnTo>
                <a:lnTo>
                  <a:pt x="4572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504" y="1647570"/>
            <a:ext cx="469836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504" y="1647570"/>
            <a:ext cx="469836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Luda\Desktop\&#1052;&#1086;&#1090;&#1080;&#1074;&#1072;&#1094;&#1080;&#1103;\Vselennaya_-_Muzyka_chisla_pi_67674123.mp3" TargetMode="Externa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Luda\Desktop\&#1052;&#1086;&#1090;&#1080;&#1074;&#1072;&#1094;&#1080;&#1103;\peter_bence_-_fibonacci_inkompmusic.ru_.mp3" TargetMode="Externa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12.png"/><Relationship Id="rId3" Type="http://schemas.openxmlformats.org/officeDocument/2006/relationships/image" Target="../media/image104.png"/><Relationship Id="rId7" Type="http://schemas.openxmlformats.org/officeDocument/2006/relationships/hyperlink" Target="https://pochemuolimp.ru/" TargetMode="External"/><Relationship Id="rId12" Type="http://schemas.openxmlformats.org/officeDocument/2006/relationships/image" Target="../media/image1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znak-olimpiada.ru/" TargetMode="External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5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09.png"/><Relationship Id="rId9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676" y="1735963"/>
            <a:ext cx="71780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Эффективные</a:t>
            </a:r>
            <a:r>
              <a:rPr sz="3600" b="1" spc="-5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приемы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мотивации</a:t>
            </a:r>
            <a:r>
              <a:rPr sz="3600" b="1" spc="-5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к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учебной </a:t>
            </a:r>
            <a:r>
              <a:rPr sz="3600" b="1" spc="-10" dirty="0">
                <a:latin typeface="Calibri"/>
                <a:cs typeface="Calibri"/>
              </a:rPr>
              <a:t>деятельности </a:t>
            </a:r>
            <a:r>
              <a:rPr sz="3600" b="1" spc="-5" dirty="0">
                <a:latin typeface="Calibri"/>
                <a:cs typeface="Calibri"/>
              </a:rPr>
              <a:t>на </a:t>
            </a:r>
            <a:r>
              <a:rPr sz="3600" b="1" spc="-15" dirty="0">
                <a:latin typeface="Calibri"/>
                <a:cs typeface="Calibri"/>
              </a:rPr>
              <a:t>уроках </a:t>
            </a:r>
            <a:r>
              <a:rPr sz="3600" b="1" spc="-10" dirty="0">
                <a:latin typeface="Calibri"/>
                <a:cs typeface="Calibri"/>
              </a:rPr>
              <a:t> математики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5617" y="340613"/>
            <a:ext cx="6309360" cy="89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5588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solidFill>
                  <a:srgbClr val="375F92"/>
                </a:solidFill>
                <a:latin typeface="Arial"/>
                <a:cs typeface="Arial"/>
              </a:rPr>
              <a:t>Муниципальное </a:t>
            </a:r>
            <a:r>
              <a:rPr sz="1400" b="1" i="1" spc="-15" dirty="0">
                <a:solidFill>
                  <a:srgbClr val="375F92"/>
                </a:solidFill>
                <a:latin typeface="Arial"/>
                <a:cs typeface="Arial"/>
              </a:rPr>
              <a:t>бюджетное общеобразовательное</a:t>
            </a:r>
            <a:r>
              <a:rPr sz="1400" b="1" i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375F92"/>
                </a:solidFill>
                <a:latin typeface="Arial"/>
                <a:cs typeface="Arial"/>
              </a:rPr>
              <a:t>учреждение </a:t>
            </a:r>
            <a:r>
              <a:rPr sz="1400" b="1" i="1" spc="-10" dirty="0">
                <a:solidFill>
                  <a:srgbClr val="375F92"/>
                </a:solidFill>
                <a:latin typeface="Arial"/>
                <a:cs typeface="Arial"/>
              </a:rPr>
              <a:t> средняя</a:t>
            </a:r>
            <a:r>
              <a:rPr sz="1400" b="1" i="1" spc="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i="1" spc="-15">
                <a:solidFill>
                  <a:srgbClr val="375F92"/>
                </a:solidFill>
                <a:latin typeface="Arial"/>
                <a:cs typeface="Arial"/>
              </a:rPr>
              <a:t>общеобразовательная</a:t>
            </a:r>
            <a:r>
              <a:rPr sz="1400" b="1" i="1" spc="10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i="1" spc="-10" smtClean="0">
                <a:solidFill>
                  <a:srgbClr val="375F92"/>
                </a:solidFill>
                <a:latin typeface="Arial"/>
                <a:cs typeface="Arial"/>
              </a:rPr>
              <a:t>школа</a:t>
            </a:r>
            <a:r>
              <a:rPr lang="ru-RU" sz="1400" b="1" i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lang="ru-RU" sz="1400" b="1" i="1" spc="-10" dirty="0" smtClean="0">
                <a:solidFill>
                  <a:srgbClr val="375F92"/>
                </a:solidFill>
                <a:latin typeface="Arial"/>
                <a:cs typeface="Arial"/>
              </a:rPr>
              <a:t>№ 7  ИМОСК</a:t>
            </a:r>
          </a:p>
          <a:p>
            <a:pPr marL="12700" marR="5080" indent="-55880" algn="ctr">
              <a:lnSpc>
                <a:spcPct val="100000"/>
              </a:lnSpc>
              <a:spcBef>
                <a:spcPts val="90"/>
              </a:spcBef>
            </a:pPr>
            <a:endParaRPr lang="ru-RU" sz="1400" b="1" i="1" spc="-10" dirty="0" smtClean="0">
              <a:solidFill>
                <a:srgbClr val="375F92"/>
              </a:solidFill>
              <a:latin typeface="Arial"/>
              <a:cs typeface="Arial"/>
            </a:endParaRPr>
          </a:p>
          <a:p>
            <a:pPr marL="12700" marR="5080" indent="-55880" algn="ctr">
              <a:lnSpc>
                <a:spcPct val="100000"/>
              </a:lnSpc>
              <a:spcBef>
                <a:spcPts val="90"/>
              </a:spcBef>
            </a:pPr>
            <a:r>
              <a:rPr lang="ru-RU" sz="1400" b="1" i="1" spc="-10" dirty="0" smtClean="0">
                <a:solidFill>
                  <a:srgbClr val="375F92"/>
                </a:solidFill>
                <a:latin typeface="Arial"/>
                <a:cs typeface="Arial"/>
              </a:rPr>
              <a:t>Учитель математики </a:t>
            </a:r>
            <a:r>
              <a:rPr lang="ru-RU" sz="1400" b="1" i="1" spc="-10" dirty="0" err="1" smtClean="0">
                <a:solidFill>
                  <a:srgbClr val="375F92"/>
                </a:solidFill>
                <a:latin typeface="Arial"/>
                <a:cs typeface="Arial"/>
              </a:rPr>
              <a:t>Радько</a:t>
            </a:r>
            <a:r>
              <a:rPr lang="ru-RU" sz="1400" b="1" i="1" spc="-10" dirty="0" smtClean="0">
                <a:solidFill>
                  <a:srgbClr val="375F92"/>
                </a:solidFill>
                <a:latin typeface="Arial"/>
                <a:cs typeface="Arial"/>
              </a:rPr>
              <a:t> Людмила Леонидовна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5639" y="523748"/>
            <a:ext cx="5340985" cy="309245"/>
            <a:chOff x="3715639" y="523748"/>
            <a:chExt cx="5340985" cy="309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0211" y="528320"/>
              <a:ext cx="5331841" cy="299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6598" y="611124"/>
              <a:ext cx="1470025" cy="2217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4317" y="611124"/>
              <a:ext cx="1976247" cy="2217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5639" y="523748"/>
              <a:ext cx="1780540" cy="30911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1447" y="1129283"/>
            <a:ext cx="1993519" cy="29349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1225" y="2265933"/>
            <a:ext cx="7382509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545">
              <a:lnSpc>
                <a:spcPct val="100000"/>
              </a:lnSpc>
              <a:spcBef>
                <a:spcPts val="105"/>
              </a:spcBef>
              <a:tabLst>
                <a:tab pos="1829435" algn="l"/>
                <a:tab pos="4225925" algn="l"/>
                <a:tab pos="5485130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«Точка»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	</a:t>
            </a:r>
            <a:r>
              <a:rPr sz="2800" spc="-130" dirty="0">
                <a:latin typeface="Times New Roman"/>
                <a:cs typeface="Times New Roman"/>
              </a:rPr>
              <a:t>лат.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“пункт”</a:t>
            </a:r>
            <a:r>
              <a:rPr sz="2800" dirty="0">
                <a:latin typeface="Times New Roman"/>
                <a:cs typeface="Times New Roman"/>
              </a:rPr>
              <a:t> –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пунктир;	</a:t>
            </a:r>
            <a:r>
              <a:rPr sz="2800" spc="-25" dirty="0">
                <a:latin typeface="Times New Roman"/>
                <a:cs typeface="Times New Roman"/>
              </a:rPr>
              <a:t>“пунктум”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укол,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медицинский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термин	</a:t>
            </a:r>
            <a:r>
              <a:rPr sz="2800" spc="-5" dirty="0">
                <a:latin typeface="Times New Roman"/>
                <a:cs typeface="Times New Roman"/>
              </a:rPr>
              <a:t>“пункция”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–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прокол)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5039995" algn="l"/>
                <a:tab pos="653415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«</a:t>
            </a:r>
            <a:r>
              <a:rPr sz="2800" b="1" spc="-165" dirty="0">
                <a:latin typeface="Times New Roman"/>
                <a:cs typeface="Times New Roman"/>
              </a:rPr>
              <a:t>К</a:t>
            </a:r>
            <a:r>
              <a:rPr sz="2800" b="1" spc="-10" dirty="0">
                <a:latin typeface="Times New Roman"/>
                <a:cs typeface="Times New Roman"/>
              </a:rPr>
              <a:t>о</a:t>
            </a:r>
            <a:r>
              <a:rPr sz="2800" b="1" spc="-30" dirty="0">
                <a:latin typeface="Times New Roman"/>
                <a:cs typeface="Times New Roman"/>
              </a:rPr>
              <a:t>н</a:t>
            </a:r>
            <a:r>
              <a:rPr sz="2800" b="1" spc="-105" dirty="0">
                <a:latin typeface="Times New Roman"/>
                <a:cs typeface="Times New Roman"/>
              </a:rPr>
              <a:t>у</a:t>
            </a:r>
            <a:r>
              <a:rPr sz="2800" b="1" spc="-50" dirty="0">
                <a:latin typeface="Times New Roman"/>
                <a:cs typeface="Times New Roman"/>
              </a:rPr>
              <a:t>с</a:t>
            </a:r>
            <a:r>
              <a:rPr sz="2800" b="1" spc="5" dirty="0">
                <a:latin typeface="Times New Roman"/>
                <a:cs typeface="Times New Roman"/>
              </a:rPr>
              <a:t>»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э</a:t>
            </a:r>
            <a:r>
              <a:rPr sz="2800" spc="-80" dirty="0">
                <a:latin typeface="Times New Roman"/>
                <a:cs typeface="Times New Roman"/>
              </a:rPr>
              <a:t>т</a:t>
            </a:r>
            <a:r>
              <a:rPr sz="2800" spc="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л</a:t>
            </a:r>
            <a:r>
              <a:rPr sz="2800" spc="-100" dirty="0">
                <a:latin typeface="Times New Roman"/>
                <a:cs typeface="Times New Roman"/>
              </a:rPr>
              <a:t>а</a:t>
            </a:r>
            <a:r>
              <a:rPr sz="2800" spc="-30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ин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-65" dirty="0">
                <a:latin typeface="Times New Roman"/>
                <a:cs typeface="Times New Roman"/>
              </a:rPr>
              <a:t>к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я</a:t>
            </a:r>
            <a:r>
              <a:rPr sz="2800" spc="5" dirty="0">
                <a:latin typeface="Times New Roman"/>
                <a:cs typeface="Times New Roman"/>
              </a:rPr>
              <a:t> ф</a:t>
            </a:r>
            <a:r>
              <a:rPr sz="2800" spc="20" dirty="0">
                <a:latin typeface="Times New Roman"/>
                <a:cs typeface="Times New Roman"/>
              </a:rPr>
              <a:t>о</a:t>
            </a:r>
            <a:r>
              <a:rPr sz="2800" spc="-30" dirty="0">
                <a:latin typeface="Times New Roman"/>
                <a:cs typeface="Times New Roman"/>
              </a:rPr>
              <a:t>р</a:t>
            </a:r>
            <a:r>
              <a:rPr sz="2800" spc="-45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г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100" dirty="0">
                <a:latin typeface="Times New Roman"/>
                <a:cs typeface="Times New Roman"/>
              </a:rPr>
              <a:t>е</a:t>
            </a:r>
            <a:r>
              <a:rPr sz="2800" spc="-20" dirty="0">
                <a:latin typeface="Times New Roman"/>
                <a:cs typeface="Times New Roman"/>
              </a:rPr>
              <a:t>ч</a:t>
            </a:r>
            <a:r>
              <a:rPr sz="2800" spc="45" dirty="0">
                <a:latin typeface="Times New Roman"/>
                <a:cs typeface="Times New Roman"/>
              </a:rPr>
              <a:t>е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-100" dirty="0">
                <a:latin typeface="Times New Roman"/>
                <a:cs typeface="Times New Roman"/>
              </a:rPr>
              <a:t>г</a:t>
            </a:r>
            <a:r>
              <a:rPr sz="2800" spc="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	с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а  </a:t>
            </a:r>
            <a:r>
              <a:rPr sz="2800" spc="-15" dirty="0">
                <a:latin typeface="Times New Roman"/>
                <a:cs typeface="Times New Roman"/>
              </a:rPr>
              <a:t>"конос",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означающего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сосновую	шишку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5192" y="3973144"/>
            <a:ext cx="8547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30" dirty="0">
                <a:latin typeface="Times New Roman"/>
                <a:cs typeface="Times New Roman"/>
              </a:rPr>
              <a:t>л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8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225" y="3973144"/>
            <a:ext cx="6639559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985010" algn="l"/>
                <a:tab pos="2256790" algn="l"/>
                <a:tab pos="3893820" algn="l"/>
                <a:tab pos="5006975" algn="l"/>
                <a:tab pos="553085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«Цилиндр»	</a:t>
            </a:r>
            <a:r>
              <a:rPr sz="2800" dirty="0">
                <a:latin typeface="Times New Roman"/>
                <a:cs typeface="Times New Roman"/>
              </a:rPr>
              <a:t>-	</a:t>
            </a:r>
            <a:r>
              <a:rPr sz="2800" spc="-35" dirty="0">
                <a:latin typeface="Times New Roman"/>
                <a:cs typeface="Times New Roman"/>
              </a:rPr>
              <a:t>латинская	</a:t>
            </a:r>
            <a:r>
              <a:rPr sz="2800" spc="-20" dirty="0">
                <a:latin typeface="Times New Roman"/>
                <a:cs typeface="Times New Roman"/>
              </a:rPr>
              <a:t>форма	</a:t>
            </a:r>
            <a:r>
              <a:rPr sz="2800" spc="-45" dirty="0">
                <a:latin typeface="Times New Roman"/>
                <a:cs typeface="Times New Roman"/>
              </a:rPr>
              <a:t>греческого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"</a:t>
            </a:r>
            <a:r>
              <a:rPr sz="2800" spc="5" dirty="0">
                <a:latin typeface="Times New Roman"/>
                <a:cs typeface="Times New Roman"/>
              </a:rPr>
              <a:t>к</a:t>
            </a:r>
            <a:r>
              <a:rPr sz="2800" spc="-80" dirty="0">
                <a:latin typeface="Times New Roman"/>
                <a:cs typeface="Times New Roman"/>
              </a:rPr>
              <a:t>ю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spc="-15" dirty="0">
                <a:latin typeface="Times New Roman"/>
                <a:cs typeface="Times New Roman"/>
              </a:rPr>
              <a:t>нд</a:t>
            </a:r>
            <a:r>
              <a:rPr sz="2800" spc="-60" dirty="0">
                <a:latin typeface="Times New Roman"/>
                <a:cs typeface="Times New Roman"/>
              </a:rPr>
              <a:t>р</a:t>
            </a:r>
            <a:r>
              <a:rPr sz="2800" spc="-4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2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зн</a:t>
            </a:r>
            <a:r>
              <a:rPr sz="2800" spc="-120" dirty="0">
                <a:latin typeface="Times New Roman"/>
                <a:cs typeface="Times New Roman"/>
              </a:rPr>
              <a:t>а</a:t>
            </a:r>
            <a:r>
              <a:rPr sz="2800" spc="-20" dirty="0">
                <a:latin typeface="Times New Roman"/>
                <a:cs typeface="Times New Roman"/>
              </a:rPr>
              <a:t>ч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ю</a:t>
            </a:r>
            <a:r>
              <a:rPr sz="2800" spc="-25" dirty="0">
                <a:latin typeface="Times New Roman"/>
                <a:cs typeface="Times New Roman"/>
              </a:rPr>
              <a:t>щ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"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spc="20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Times New Roman"/>
                <a:cs typeface="Times New Roman"/>
              </a:rPr>
              <a:t>,	</a:t>
            </a:r>
            <a:r>
              <a:rPr sz="2800" spc="-15" dirty="0">
                <a:latin typeface="Times New Roman"/>
                <a:cs typeface="Times New Roman"/>
              </a:rPr>
              <a:t>"</a:t>
            </a:r>
            <a:r>
              <a:rPr sz="2800" spc="-70" dirty="0">
                <a:latin typeface="Times New Roman"/>
                <a:cs typeface="Times New Roman"/>
              </a:rPr>
              <a:t>к</a:t>
            </a:r>
            <a:r>
              <a:rPr sz="2800" spc="-95" dirty="0">
                <a:latin typeface="Times New Roman"/>
                <a:cs typeface="Times New Roman"/>
              </a:rPr>
              <a:t>а</a:t>
            </a:r>
            <a:r>
              <a:rPr sz="2800" spc="-75" dirty="0">
                <a:latin typeface="Times New Roman"/>
                <a:cs typeface="Times New Roman"/>
              </a:rPr>
              <a:t>т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-2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"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30" dirty="0">
                <a:latin typeface="Times New Roman"/>
                <a:cs typeface="Times New Roman"/>
              </a:rPr>
              <a:t>«Радиус»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"спица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колеса"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2590" y="500506"/>
            <a:ext cx="4498975" cy="317500"/>
            <a:chOff x="3712590" y="500506"/>
            <a:chExt cx="4498975" cy="31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7226" y="505078"/>
              <a:ext cx="4489728" cy="3083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1179" y="500506"/>
              <a:ext cx="1310386" cy="317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2590" y="502538"/>
              <a:ext cx="3124200" cy="25628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701160" y="929258"/>
            <a:ext cx="4758690" cy="315595"/>
            <a:chOff x="3701160" y="929258"/>
            <a:chExt cx="4758690" cy="31559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5859" y="933830"/>
              <a:ext cx="4749004" cy="306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1871" y="1001267"/>
              <a:ext cx="2117598" cy="243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1160" y="929258"/>
              <a:ext cx="2550541" cy="3154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58267" y="1935302"/>
            <a:ext cx="853567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193675" algn="l"/>
              </a:tabLst>
            </a:pP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При</a:t>
            </a:r>
            <a:r>
              <a:rPr sz="1800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изучении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«Неравенство</a:t>
            </a:r>
            <a:r>
              <a:rPr sz="1800" spc="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треугольника»,</a:t>
            </a:r>
            <a:r>
              <a:rPr sz="1800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можно</a:t>
            </a:r>
            <a:r>
              <a:rPr sz="18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предложить</a:t>
            </a:r>
            <a:r>
              <a:rPr sz="1800" spc="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учащимся</a:t>
            </a:r>
            <a:endParaRPr sz="18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практическую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работу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группах:</a:t>
            </a:r>
            <a:r>
              <a:rPr sz="1800" spc="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1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группе</a:t>
            </a:r>
            <a:r>
              <a:rPr sz="1800" spc="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построить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треугольник</a:t>
            </a:r>
            <a:r>
              <a:rPr sz="1800" spc="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АВС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со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сторонами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АВ=7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см,</a:t>
            </a:r>
            <a:r>
              <a:rPr sz="1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ВС</a:t>
            </a:r>
            <a:r>
              <a:rPr sz="1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=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3 см, </a:t>
            </a:r>
            <a:r>
              <a:rPr sz="18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АС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=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7 см,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группе</a:t>
            </a:r>
            <a:r>
              <a:rPr sz="1800" spc="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</a:t>
            </a:r>
            <a:r>
              <a:rPr sz="1800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построить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треугольник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АВС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со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сторонами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АВ=4 </a:t>
            </a:r>
            <a:r>
              <a:rPr sz="1800" spc="-3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см,</a:t>
            </a:r>
            <a:r>
              <a:rPr sz="1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ВС =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7 см,</a:t>
            </a:r>
            <a:r>
              <a:rPr sz="1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АС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=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3 см,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3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группе</a:t>
            </a:r>
            <a:r>
              <a:rPr sz="1800" spc="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построить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треугольник</a:t>
            </a:r>
            <a:r>
              <a:rPr sz="1800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АВС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со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сторонами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АВ=3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см, 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ВС = 8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см,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АС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=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см.</a:t>
            </a:r>
            <a:r>
              <a:rPr sz="18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Выполняя</a:t>
            </a:r>
            <a:r>
              <a:rPr sz="1800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задание,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учащиеся</a:t>
            </a:r>
            <a:r>
              <a:rPr sz="1800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убеждаются,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что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такие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треугольники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построить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невозможно. При 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этом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актуализируются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знания об условии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существования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треугольника.</a:t>
            </a:r>
            <a:endParaRPr sz="18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243204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При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знакомстве с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теоремой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о сумме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углов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треугольника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рационально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предложить </a:t>
            </a:r>
            <a:r>
              <a:rPr sz="1800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учащимся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экспериментальное исследование: каждому дать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модель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треугольника,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используя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которую,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нужно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измерить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все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углы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найти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их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сумму.</a:t>
            </a:r>
            <a:endParaRPr sz="1800">
              <a:solidFill>
                <a:srgbClr val="FF0000"/>
              </a:solidFill>
              <a:latin typeface="Calibri"/>
              <a:cs typeface="Calibri"/>
            </a:endParaRPr>
          </a:p>
          <a:p>
            <a:pPr marL="193040" indent="-180975">
              <a:lnSpc>
                <a:spcPct val="100000"/>
              </a:lnSpc>
              <a:buSzPct val="94444"/>
              <a:buFont typeface="Wingdings"/>
              <a:buChar char=""/>
              <a:tabLst>
                <a:tab pos="193675" algn="l"/>
              </a:tabLst>
            </a:pPr>
            <a:r>
              <a:rPr sz="1800" spc="-45" dirty="0">
                <a:solidFill>
                  <a:srgbClr val="002060"/>
                </a:solidFill>
                <a:latin typeface="Calibri"/>
                <a:cs typeface="Calibri"/>
              </a:rPr>
              <a:t>Тему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“Равные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равновеликие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фигуры”</a:t>
            </a:r>
            <a:r>
              <a:rPr sz="18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актуально</a:t>
            </a:r>
            <a:r>
              <a:rPr sz="18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изучить в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виде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практической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работы.</a:t>
            </a:r>
            <a:r>
              <a:rPr sz="18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помощью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ножниц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под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руководством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учителя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обучающиеся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33020">
              <a:lnSpc>
                <a:spcPct val="100000"/>
              </a:lnSpc>
            </a:pP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конструируют</a:t>
            </a:r>
            <a:r>
              <a:rPr sz="1800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трапеции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параллелограммы 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из</a:t>
            </a:r>
            <a:r>
              <a:rPr sz="18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треугольника,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из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четырехугольника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строят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треугольники</a:t>
            </a:r>
            <a:r>
              <a:rPr sz="18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различных</a:t>
            </a:r>
            <a:r>
              <a:rPr sz="18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видов,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каждый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раз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обращают</a:t>
            </a:r>
            <a:r>
              <a:rPr sz="1800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внимание,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что</a:t>
            </a:r>
            <a:r>
              <a:rPr sz="1800" spc="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данные </a:t>
            </a:r>
            <a:r>
              <a:rPr sz="1800" spc="-3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фигуры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равновеликие.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Этот</a:t>
            </a:r>
            <a:r>
              <a:rPr sz="18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прием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позволяет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надолго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запомнить,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что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мы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понимаем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под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сочетанием слов</a:t>
            </a:r>
            <a:r>
              <a:rPr sz="18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“</a:t>
            </a:r>
            <a:r>
              <a:rPr sz="1800" spc="-5">
                <a:solidFill>
                  <a:srgbClr val="002060"/>
                </a:solidFill>
                <a:latin typeface="Calibri"/>
                <a:cs typeface="Calibri"/>
              </a:rPr>
              <a:t>равновеликие</a:t>
            </a:r>
            <a:r>
              <a:rPr sz="18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mtClean="0">
                <a:solidFill>
                  <a:srgbClr val="002060"/>
                </a:solidFill>
                <a:latin typeface="Calibri"/>
                <a:cs typeface="Calibri"/>
              </a:rPr>
              <a:t>фигуры</a:t>
            </a:r>
            <a:r>
              <a:rPr lang="ru-RU" sz="1800" dirty="0" smtClean="0">
                <a:solidFill>
                  <a:srgbClr val="002060"/>
                </a:solidFill>
                <a:latin typeface="Calibri"/>
                <a:cs typeface="Calibri"/>
              </a:rPr>
              <a:t>"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013" y="583056"/>
            <a:ext cx="3141141" cy="226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614" y="938911"/>
            <a:ext cx="2479446" cy="1753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7944" y="1243711"/>
            <a:ext cx="1560449" cy="13347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480815" y="536448"/>
            <a:ext cx="94615" cy="817244"/>
            <a:chOff x="3480815" y="536448"/>
            <a:chExt cx="94615" cy="817244"/>
          </a:xfrm>
        </p:grpSpPr>
        <p:sp>
          <p:nvSpPr>
            <p:cNvPr id="7" name="object 7"/>
            <p:cNvSpPr/>
            <p:nvPr/>
          </p:nvSpPr>
          <p:spPr>
            <a:xfrm>
              <a:off x="3493007" y="548640"/>
              <a:ext cx="70485" cy="792480"/>
            </a:xfrm>
            <a:custGeom>
              <a:avLst/>
              <a:gdLst/>
              <a:ahLst/>
              <a:cxnLst/>
              <a:rect l="l" t="t" r="r" b="b"/>
              <a:pathLst>
                <a:path w="70485" h="792480">
                  <a:moveTo>
                    <a:pt x="70103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70103" y="792479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3007" y="548640"/>
              <a:ext cx="70485" cy="792480"/>
            </a:xfrm>
            <a:custGeom>
              <a:avLst/>
              <a:gdLst/>
              <a:ahLst/>
              <a:cxnLst/>
              <a:rect l="l" t="t" r="r" b="b"/>
              <a:pathLst>
                <a:path w="70485" h="792480">
                  <a:moveTo>
                    <a:pt x="0" y="792479"/>
                  </a:moveTo>
                  <a:lnTo>
                    <a:pt x="70103" y="792479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660647" y="588772"/>
            <a:ext cx="5407025" cy="255270"/>
            <a:chOff x="3660647" y="588772"/>
            <a:chExt cx="5407025" cy="255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5283" y="593344"/>
              <a:ext cx="5397690" cy="246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5958" y="647700"/>
              <a:ext cx="2791587" cy="1963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0647" y="588772"/>
              <a:ext cx="2535682" cy="25527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66997" y="890905"/>
            <a:ext cx="3309620" cy="336550"/>
            <a:chOff x="3666997" y="890905"/>
            <a:chExt cx="3309620" cy="33655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1600" y="895477"/>
              <a:ext cx="3300064" cy="3272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6997" y="970915"/>
              <a:ext cx="187706" cy="1931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6878" y="890905"/>
              <a:ext cx="959358" cy="2731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4492" y="967740"/>
              <a:ext cx="1998853" cy="25958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457446" y="1647570"/>
            <a:ext cx="439991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1435" algn="r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Calibri"/>
                <a:cs typeface="Calibri"/>
              </a:rPr>
              <a:t>Предмет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математики</a:t>
            </a:r>
            <a:r>
              <a:rPr sz="1600" b="1" i="1" spc="-5" dirty="0">
                <a:latin typeface="Calibri"/>
                <a:cs typeface="Calibri"/>
              </a:rPr>
              <a:t> столь </a:t>
            </a:r>
            <a:r>
              <a:rPr sz="1600" b="1" i="1" spc="5" dirty="0">
                <a:latin typeface="Calibri"/>
                <a:cs typeface="Calibri"/>
              </a:rPr>
              <a:t>серьезен,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spc="5" dirty="0">
                <a:latin typeface="Calibri"/>
                <a:cs typeface="Calibri"/>
              </a:rPr>
              <a:t>что</a:t>
            </a:r>
            <a:r>
              <a:rPr sz="1600" b="1" i="1" spc="-5" dirty="0">
                <a:latin typeface="Calibri"/>
                <a:cs typeface="Calibri"/>
              </a:rPr>
              <a:t> не </a:t>
            </a:r>
            <a:r>
              <a:rPr sz="1600" b="1" i="1" spc="-35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следует упускать </a:t>
            </a:r>
            <a:r>
              <a:rPr sz="1600" b="1" i="1" spc="-5" dirty="0">
                <a:latin typeface="Calibri"/>
                <a:cs typeface="Calibri"/>
              </a:rPr>
              <a:t>ни одной </a:t>
            </a:r>
            <a:r>
              <a:rPr sz="1600" b="1" i="1" dirty="0">
                <a:latin typeface="Calibri"/>
                <a:cs typeface="Calibri"/>
              </a:rPr>
              <a:t>возможности 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сделать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его </a:t>
            </a:r>
            <a:r>
              <a:rPr sz="1600" b="1" i="1" spc="-5" dirty="0">
                <a:latin typeface="Calibri"/>
                <a:cs typeface="Calibri"/>
              </a:rPr>
              <a:t>более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занимательным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(Б.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Паскаль)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437" y="2718638"/>
            <a:ext cx="791400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875"/>
              <a:buFont typeface="Wingdings"/>
              <a:buChar char=""/>
              <a:tabLst>
                <a:tab pos="335915" algn="l"/>
              </a:tabLst>
            </a:pPr>
            <a:r>
              <a:rPr sz="3200" spc="-5" dirty="0">
                <a:latin typeface="Calibri"/>
                <a:cs typeface="Calibri"/>
              </a:rPr>
              <a:t>Задания,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процессе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решения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которых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дети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узнают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какие-то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интересные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факты.</a:t>
            </a:r>
            <a:endParaRPr sz="3200">
              <a:latin typeface="Calibri"/>
              <a:cs typeface="Calibri"/>
            </a:endParaRPr>
          </a:p>
          <a:p>
            <a:pPr marL="335280" indent="-323215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"/>
              <a:tabLst>
                <a:tab pos="335915" algn="l"/>
              </a:tabLst>
            </a:pPr>
            <a:r>
              <a:rPr sz="3200" spc="-5" dirty="0">
                <a:latin typeface="Calibri"/>
                <a:cs typeface="Calibri"/>
              </a:rPr>
              <a:t>Нестандартная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запись,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чертеж,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схема.</a:t>
            </a:r>
            <a:endParaRPr sz="3200">
              <a:latin typeface="Calibri"/>
              <a:cs typeface="Calibri"/>
            </a:endParaRPr>
          </a:p>
          <a:p>
            <a:pPr marL="335280" indent="-323215">
              <a:lnSpc>
                <a:spcPct val="100000"/>
              </a:lnSpc>
              <a:buSzPct val="96875"/>
              <a:buFont typeface="Wingdings"/>
              <a:buChar char=""/>
              <a:tabLst>
                <a:tab pos="335915" algn="l"/>
              </a:tabLst>
            </a:pPr>
            <a:r>
              <a:rPr sz="3200" spc="-5" dirty="0">
                <a:latin typeface="Calibri"/>
                <a:cs typeface="Calibri"/>
              </a:rPr>
              <a:t>Задачки на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сообразительность.</a:t>
            </a:r>
            <a:endParaRPr sz="3200"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  <a:buSzPct val="96875"/>
              <a:buFont typeface="Wingdings"/>
              <a:buChar char=""/>
              <a:tabLst>
                <a:tab pos="335915" algn="l"/>
              </a:tabLst>
            </a:pPr>
            <a:r>
              <a:rPr sz="3200" spc="-5" dirty="0">
                <a:latin typeface="Calibri"/>
                <a:cs typeface="Calibri"/>
              </a:rPr>
              <a:t>Задачи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стихах,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задачи-шутки,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логические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задачи.</a:t>
            </a:r>
            <a:endParaRPr sz="3200">
              <a:latin typeface="Calibri"/>
              <a:cs typeface="Calibri"/>
            </a:endParaRPr>
          </a:p>
          <a:p>
            <a:pPr marL="426720" indent="-414655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"/>
              <a:tabLst>
                <a:tab pos="427355" algn="l"/>
              </a:tabLst>
            </a:pPr>
            <a:r>
              <a:rPr sz="3200" spc="-10" dirty="0">
                <a:latin typeface="Calibri"/>
                <a:cs typeface="Calibri"/>
              </a:rPr>
              <a:t>Задание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со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сказочным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героем.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3809" y="478536"/>
            <a:ext cx="4330700" cy="357505"/>
            <a:chOff x="3813809" y="478536"/>
            <a:chExt cx="4330700" cy="357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8471" y="483108"/>
              <a:ext cx="4321085" cy="3481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5603" y="478536"/>
              <a:ext cx="2168525" cy="357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3809" y="478536"/>
              <a:ext cx="2035175" cy="3572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8409" y="963802"/>
            <a:ext cx="1281938" cy="3596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984" y="4581144"/>
            <a:ext cx="3456432" cy="11277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831" y="1917192"/>
            <a:ext cx="4998720" cy="25206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64479" y="1673351"/>
            <a:ext cx="3456431" cy="50078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9855" y="5733286"/>
            <a:ext cx="1871472" cy="10180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3088" y="5806440"/>
            <a:ext cx="2953512" cy="85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5130" y="885952"/>
            <a:ext cx="4587240" cy="404495"/>
            <a:chOff x="3715130" y="885952"/>
            <a:chExt cx="4587240" cy="40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9795" y="890778"/>
              <a:ext cx="4577749" cy="394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9214" y="911352"/>
              <a:ext cx="1220216" cy="3031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2113" y="885952"/>
              <a:ext cx="1810004" cy="404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5130" y="911352"/>
              <a:ext cx="1298702" cy="3789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0909" y="1764538"/>
            <a:ext cx="5499735" cy="488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теме: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«Сложение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чисел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-10" dirty="0">
                <a:latin typeface="Times New Roman"/>
                <a:cs typeface="Times New Roman"/>
              </a:rPr>
              <a:t> разными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знаками»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Найдите ошибки:</a:t>
            </a:r>
            <a:endParaRPr sz="1800">
              <a:latin typeface="Times New Roman"/>
              <a:cs typeface="Times New Roman"/>
            </a:endParaRPr>
          </a:p>
          <a:p>
            <a:pPr marL="88900" indent="-76835">
              <a:lnSpc>
                <a:spcPct val="100000"/>
              </a:lnSpc>
              <a:buSzPct val="88888"/>
              <a:buFont typeface="Microsoft Sans Serif"/>
              <a:buChar char="•"/>
              <a:tabLst>
                <a:tab pos="89535" algn="l"/>
              </a:tabLst>
            </a:pPr>
            <a:r>
              <a:rPr sz="1800" spc="10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,3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(-</a:t>
            </a:r>
            <a:r>
              <a:rPr sz="1800" spc="1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5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=</a:t>
            </a:r>
            <a:r>
              <a:rPr sz="1800" spc="10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,9</a:t>
            </a:r>
            <a:endParaRPr sz="1800">
              <a:latin typeface="Times New Roman"/>
              <a:cs typeface="Times New Roman"/>
            </a:endParaRPr>
          </a:p>
          <a:p>
            <a:pPr marL="89535" indent="-76835">
              <a:lnSpc>
                <a:spcPct val="100000"/>
              </a:lnSpc>
              <a:buSzPct val="88888"/>
              <a:buFont typeface="Microsoft Sans Serif"/>
              <a:buChar char="•"/>
              <a:tabLst>
                <a:tab pos="89535" algn="l"/>
              </a:tabLst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spc="-5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5" dirty="0">
                <a:latin typeface="Times New Roman"/>
                <a:cs typeface="Times New Roman"/>
              </a:rPr>
              <a:t>3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0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spc="10" dirty="0">
                <a:latin typeface="Times New Roman"/>
                <a:cs typeface="Times New Roman"/>
              </a:rPr>
              <a:t>6</a:t>
            </a: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88900" indent="-76835">
              <a:lnSpc>
                <a:spcPct val="100000"/>
              </a:lnSpc>
              <a:spcBef>
                <a:spcPts val="5"/>
              </a:spcBef>
              <a:buSzPct val="88888"/>
              <a:buFont typeface="Microsoft Sans Serif"/>
              <a:buChar char="•"/>
              <a:tabLst>
                <a:tab pos="89535" algn="l"/>
              </a:tabLst>
            </a:pPr>
            <a:r>
              <a:rPr sz="1800" spc="5" dirty="0">
                <a:latin typeface="Times New Roman"/>
                <a:cs typeface="Times New Roman"/>
              </a:rPr>
              <a:t>26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(-6)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-20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Восстановите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частично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стертые</a:t>
            </a:r>
            <a:r>
              <a:rPr sz="1800" b="1" spc="8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записи: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26390" algn="l"/>
              </a:tabLst>
            </a:pP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(-1,2)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=0,9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72898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1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800" dirty="0">
                <a:latin typeface="Microsoft Sans Serif"/>
                <a:cs typeface="Microsoft Sans Serif"/>
              </a:rPr>
              <a:t>)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=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0,61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517015" algn="l"/>
              </a:tabLst>
            </a:pPr>
            <a:r>
              <a:rPr sz="1800" spc="5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6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(-</a:t>
            </a:r>
            <a:r>
              <a:rPr sz="1800" spc="5" dirty="0">
                <a:latin typeface="Microsoft Sans Serif"/>
                <a:cs typeface="Microsoft Sans Serif"/>
              </a:rPr>
              <a:t>6</a:t>
            </a:r>
            <a:r>
              <a:rPr sz="1800" dirty="0">
                <a:latin typeface="Microsoft Sans Serif"/>
                <a:cs typeface="Microsoft Sans Serif"/>
              </a:rPr>
              <a:t>)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=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	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По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теме: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«Сложение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вычитание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десятичных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дробей</a:t>
            </a:r>
            <a:endParaRPr sz="18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1495"/>
              </a:spcBef>
            </a:pPr>
            <a:r>
              <a:rPr sz="1800" b="1" spc="-15" dirty="0">
                <a:latin typeface="Times New Roman"/>
                <a:cs typeface="Times New Roman"/>
              </a:rPr>
              <a:t>Восстановите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записи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примера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запятые:</a:t>
            </a:r>
            <a:endParaRPr sz="18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Microsoft Sans Serif"/>
                <a:cs typeface="Microsoft Sans Serif"/>
              </a:rPr>
              <a:t>48+22=7</a:t>
            </a:r>
            <a:endParaRPr sz="1800">
              <a:latin typeface="Microsoft Sans Serif"/>
              <a:cs typeface="Microsoft Sans Serif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1+308=408</a:t>
            </a:r>
            <a:endParaRPr sz="1800">
              <a:latin typeface="Microsoft Sans Serif"/>
              <a:cs typeface="Microsoft Sans Serif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53-17=513</a:t>
            </a:r>
            <a:endParaRPr sz="1800">
              <a:latin typeface="Microsoft Sans Serif"/>
              <a:cs typeface="Microsoft Sans Serif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46+17=216</a:t>
            </a:r>
            <a:endParaRPr sz="1800">
              <a:latin typeface="Microsoft Sans Serif"/>
              <a:cs typeface="Microsoft Sans Serif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63-27=603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9477" y="888746"/>
            <a:ext cx="4294505" cy="401955"/>
            <a:chOff x="3689477" y="888746"/>
            <a:chExt cx="4294505" cy="401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4115" y="893318"/>
              <a:ext cx="4285040" cy="3924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5692" y="1028573"/>
              <a:ext cx="103632" cy="1383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8583" y="984504"/>
              <a:ext cx="223520" cy="229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7271" y="984504"/>
              <a:ext cx="464312" cy="229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48605" y="989076"/>
              <a:ext cx="215265" cy="288925"/>
            </a:xfrm>
            <a:custGeom>
              <a:avLst/>
              <a:gdLst/>
              <a:ahLst/>
              <a:cxnLst/>
              <a:rect l="l" t="t" r="r" b="b"/>
              <a:pathLst>
                <a:path w="215264" h="288925">
                  <a:moveTo>
                    <a:pt x="58293" y="0"/>
                  </a:moveTo>
                  <a:lnTo>
                    <a:pt x="63627" y="0"/>
                  </a:lnTo>
                  <a:lnTo>
                    <a:pt x="68072" y="253"/>
                  </a:lnTo>
                  <a:lnTo>
                    <a:pt x="84455" y="7493"/>
                  </a:lnTo>
                  <a:lnTo>
                    <a:pt x="84200" y="9016"/>
                  </a:lnTo>
                  <a:lnTo>
                    <a:pt x="60579" y="128650"/>
                  </a:lnTo>
                  <a:lnTo>
                    <a:pt x="59690" y="132461"/>
                  </a:lnTo>
                  <a:lnTo>
                    <a:pt x="59055" y="136144"/>
                  </a:lnTo>
                  <a:lnTo>
                    <a:pt x="58800" y="139573"/>
                  </a:lnTo>
                  <a:lnTo>
                    <a:pt x="58420" y="143001"/>
                  </a:lnTo>
                  <a:lnTo>
                    <a:pt x="58293" y="146050"/>
                  </a:lnTo>
                  <a:lnTo>
                    <a:pt x="58293" y="148971"/>
                  </a:lnTo>
                  <a:lnTo>
                    <a:pt x="58293" y="152653"/>
                  </a:lnTo>
                  <a:lnTo>
                    <a:pt x="58674" y="155956"/>
                  </a:lnTo>
                  <a:lnTo>
                    <a:pt x="59309" y="158876"/>
                  </a:lnTo>
                  <a:lnTo>
                    <a:pt x="59944" y="161798"/>
                  </a:lnTo>
                  <a:lnTo>
                    <a:pt x="61087" y="164211"/>
                  </a:lnTo>
                  <a:lnTo>
                    <a:pt x="62484" y="166243"/>
                  </a:lnTo>
                  <a:lnTo>
                    <a:pt x="64008" y="168275"/>
                  </a:lnTo>
                  <a:lnTo>
                    <a:pt x="65912" y="169799"/>
                  </a:lnTo>
                  <a:lnTo>
                    <a:pt x="68199" y="170814"/>
                  </a:lnTo>
                  <a:lnTo>
                    <a:pt x="70485" y="171831"/>
                  </a:lnTo>
                  <a:lnTo>
                    <a:pt x="73279" y="172338"/>
                  </a:lnTo>
                  <a:lnTo>
                    <a:pt x="76581" y="172338"/>
                  </a:lnTo>
                  <a:lnTo>
                    <a:pt x="82677" y="172338"/>
                  </a:lnTo>
                  <a:lnTo>
                    <a:pt x="114808" y="148844"/>
                  </a:lnTo>
                  <a:lnTo>
                    <a:pt x="134796" y="113746"/>
                  </a:lnTo>
                  <a:lnTo>
                    <a:pt x="158115" y="9016"/>
                  </a:lnTo>
                  <a:lnTo>
                    <a:pt x="158369" y="7493"/>
                  </a:lnTo>
                  <a:lnTo>
                    <a:pt x="159131" y="6223"/>
                  </a:lnTo>
                  <a:lnTo>
                    <a:pt x="160147" y="5079"/>
                  </a:lnTo>
                  <a:lnTo>
                    <a:pt x="161290" y="3937"/>
                  </a:lnTo>
                  <a:lnTo>
                    <a:pt x="163068" y="3048"/>
                  </a:lnTo>
                  <a:lnTo>
                    <a:pt x="165354" y="2286"/>
                  </a:lnTo>
                  <a:lnTo>
                    <a:pt x="167640" y="1524"/>
                  </a:lnTo>
                  <a:lnTo>
                    <a:pt x="170687" y="1015"/>
                  </a:lnTo>
                  <a:lnTo>
                    <a:pt x="174371" y="635"/>
                  </a:lnTo>
                  <a:lnTo>
                    <a:pt x="178054" y="253"/>
                  </a:lnTo>
                  <a:lnTo>
                    <a:pt x="182625" y="0"/>
                  </a:lnTo>
                  <a:lnTo>
                    <a:pt x="187960" y="0"/>
                  </a:lnTo>
                  <a:lnTo>
                    <a:pt x="193675" y="0"/>
                  </a:lnTo>
                  <a:lnTo>
                    <a:pt x="198247" y="253"/>
                  </a:lnTo>
                  <a:lnTo>
                    <a:pt x="201675" y="635"/>
                  </a:lnTo>
                  <a:lnTo>
                    <a:pt x="205105" y="1015"/>
                  </a:lnTo>
                  <a:lnTo>
                    <a:pt x="213614" y="5079"/>
                  </a:lnTo>
                  <a:lnTo>
                    <a:pt x="214249" y="6223"/>
                  </a:lnTo>
                  <a:lnTo>
                    <a:pt x="214375" y="7493"/>
                  </a:lnTo>
                  <a:lnTo>
                    <a:pt x="214122" y="9016"/>
                  </a:lnTo>
                  <a:lnTo>
                    <a:pt x="186944" y="146431"/>
                  </a:lnTo>
                  <a:lnTo>
                    <a:pt x="186055" y="151129"/>
                  </a:lnTo>
                  <a:lnTo>
                    <a:pt x="185547" y="154812"/>
                  </a:lnTo>
                  <a:lnTo>
                    <a:pt x="185547" y="157607"/>
                  </a:lnTo>
                  <a:lnTo>
                    <a:pt x="185547" y="160527"/>
                  </a:lnTo>
                  <a:lnTo>
                    <a:pt x="186309" y="162687"/>
                  </a:lnTo>
                  <a:lnTo>
                    <a:pt x="187706" y="164337"/>
                  </a:lnTo>
                  <a:lnTo>
                    <a:pt x="189103" y="165988"/>
                  </a:lnTo>
                  <a:lnTo>
                    <a:pt x="191135" y="167132"/>
                  </a:lnTo>
                  <a:lnTo>
                    <a:pt x="193929" y="167766"/>
                  </a:lnTo>
                  <a:lnTo>
                    <a:pt x="196723" y="168528"/>
                  </a:lnTo>
                  <a:lnTo>
                    <a:pt x="200406" y="168783"/>
                  </a:lnTo>
                  <a:lnTo>
                    <a:pt x="204978" y="168783"/>
                  </a:lnTo>
                  <a:lnTo>
                    <a:pt x="209169" y="168783"/>
                  </a:lnTo>
                  <a:lnTo>
                    <a:pt x="211962" y="169672"/>
                  </a:lnTo>
                  <a:lnTo>
                    <a:pt x="213360" y="171323"/>
                  </a:lnTo>
                  <a:lnTo>
                    <a:pt x="214757" y="173100"/>
                  </a:lnTo>
                  <a:lnTo>
                    <a:pt x="214884" y="176149"/>
                  </a:lnTo>
                  <a:lnTo>
                    <a:pt x="213868" y="180466"/>
                  </a:lnTo>
                  <a:lnTo>
                    <a:pt x="193548" y="282448"/>
                  </a:lnTo>
                  <a:lnTo>
                    <a:pt x="193421" y="283463"/>
                  </a:lnTo>
                  <a:lnTo>
                    <a:pt x="192786" y="284352"/>
                  </a:lnTo>
                  <a:lnTo>
                    <a:pt x="191770" y="285114"/>
                  </a:lnTo>
                  <a:lnTo>
                    <a:pt x="190754" y="285876"/>
                  </a:lnTo>
                  <a:lnTo>
                    <a:pt x="179832" y="288416"/>
                  </a:lnTo>
                  <a:lnTo>
                    <a:pt x="176784" y="288798"/>
                  </a:lnTo>
                  <a:lnTo>
                    <a:pt x="173100" y="288925"/>
                  </a:lnTo>
                  <a:lnTo>
                    <a:pt x="168783" y="288925"/>
                  </a:lnTo>
                  <a:lnTo>
                    <a:pt x="164211" y="288925"/>
                  </a:lnTo>
                  <a:lnTo>
                    <a:pt x="160400" y="288798"/>
                  </a:lnTo>
                  <a:lnTo>
                    <a:pt x="157353" y="288416"/>
                  </a:lnTo>
                  <a:lnTo>
                    <a:pt x="154305" y="288163"/>
                  </a:lnTo>
                  <a:lnTo>
                    <a:pt x="151892" y="287654"/>
                  </a:lnTo>
                  <a:lnTo>
                    <a:pt x="150114" y="287020"/>
                  </a:lnTo>
                  <a:lnTo>
                    <a:pt x="148209" y="286385"/>
                  </a:lnTo>
                  <a:lnTo>
                    <a:pt x="147066" y="285623"/>
                  </a:lnTo>
                  <a:lnTo>
                    <a:pt x="146431" y="284734"/>
                  </a:lnTo>
                  <a:lnTo>
                    <a:pt x="145923" y="283972"/>
                  </a:lnTo>
                  <a:lnTo>
                    <a:pt x="145796" y="283083"/>
                  </a:lnTo>
                  <a:lnTo>
                    <a:pt x="146050" y="282194"/>
                  </a:lnTo>
                  <a:lnTo>
                    <a:pt x="159004" y="217043"/>
                  </a:lnTo>
                  <a:lnTo>
                    <a:pt x="153289" y="216915"/>
                  </a:lnTo>
                  <a:lnTo>
                    <a:pt x="148462" y="215773"/>
                  </a:lnTo>
                  <a:lnTo>
                    <a:pt x="144272" y="213740"/>
                  </a:lnTo>
                  <a:lnTo>
                    <a:pt x="140081" y="211836"/>
                  </a:lnTo>
                  <a:lnTo>
                    <a:pt x="130429" y="192404"/>
                  </a:lnTo>
                  <a:lnTo>
                    <a:pt x="130048" y="187198"/>
                  </a:lnTo>
                  <a:lnTo>
                    <a:pt x="130937" y="181483"/>
                  </a:lnTo>
                  <a:lnTo>
                    <a:pt x="132842" y="175006"/>
                  </a:lnTo>
                  <a:lnTo>
                    <a:pt x="132461" y="175006"/>
                  </a:lnTo>
                  <a:lnTo>
                    <a:pt x="128905" y="181356"/>
                  </a:lnTo>
                  <a:lnTo>
                    <a:pt x="124460" y="187198"/>
                  </a:lnTo>
                  <a:lnTo>
                    <a:pt x="119125" y="192659"/>
                  </a:lnTo>
                  <a:lnTo>
                    <a:pt x="113792" y="198247"/>
                  </a:lnTo>
                  <a:lnTo>
                    <a:pt x="107950" y="203073"/>
                  </a:lnTo>
                  <a:lnTo>
                    <a:pt x="101219" y="207263"/>
                  </a:lnTo>
                  <a:lnTo>
                    <a:pt x="94615" y="211582"/>
                  </a:lnTo>
                  <a:lnTo>
                    <a:pt x="87503" y="214884"/>
                  </a:lnTo>
                  <a:lnTo>
                    <a:pt x="80010" y="217297"/>
                  </a:lnTo>
                  <a:lnTo>
                    <a:pt x="72390" y="219583"/>
                  </a:lnTo>
                  <a:lnTo>
                    <a:pt x="64516" y="220852"/>
                  </a:lnTo>
                  <a:lnTo>
                    <a:pt x="56515" y="220852"/>
                  </a:lnTo>
                  <a:lnTo>
                    <a:pt x="17272" y="209803"/>
                  </a:lnTo>
                  <a:lnTo>
                    <a:pt x="0" y="172085"/>
                  </a:lnTo>
                  <a:lnTo>
                    <a:pt x="0" y="163829"/>
                  </a:lnTo>
                  <a:lnTo>
                    <a:pt x="0" y="159003"/>
                  </a:lnTo>
                  <a:lnTo>
                    <a:pt x="381" y="153924"/>
                  </a:lnTo>
                  <a:lnTo>
                    <a:pt x="1016" y="148589"/>
                  </a:lnTo>
                  <a:lnTo>
                    <a:pt x="1650" y="143256"/>
                  </a:lnTo>
                  <a:lnTo>
                    <a:pt x="2540" y="137922"/>
                  </a:lnTo>
                  <a:lnTo>
                    <a:pt x="3556" y="132461"/>
                  </a:lnTo>
                  <a:lnTo>
                    <a:pt x="28194" y="9016"/>
                  </a:lnTo>
                  <a:lnTo>
                    <a:pt x="28448" y="7493"/>
                  </a:lnTo>
                  <a:lnTo>
                    <a:pt x="35433" y="2286"/>
                  </a:lnTo>
                  <a:lnTo>
                    <a:pt x="37719" y="1524"/>
                  </a:lnTo>
                  <a:lnTo>
                    <a:pt x="40767" y="1015"/>
                  </a:lnTo>
                  <a:lnTo>
                    <a:pt x="44450" y="635"/>
                  </a:lnTo>
                  <a:lnTo>
                    <a:pt x="48133" y="253"/>
                  </a:lnTo>
                  <a:lnTo>
                    <a:pt x="52832" y="0"/>
                  </a:lnTo>
                  <a:lnTo>
                    <a:pt x="58293" y="0"/>
                  </a:lnTo>
                  <a:close/>
                </a:path>
              </a:pathLst>
            </a:custGeom>
            <a:ln w="9144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2703" y="984504"/>
              <a:ext cx="223520" cy="229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6337" y="888746"/>
              <a:ext cx="1477391" cy="4015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89477" y="909955"/>
              <a:ext cx="1144016" cy="3726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7907" y="980694"/>
              <a:ext cx="229362" cy="23380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2984" y="1917192"/>
            <a:ext cx="2563367" cy="28803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60192" y="1917192"/>
            <a:ext cx="2599944" cy="29321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9831" y="5568696"/>
            <a:ext cx="4249420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350"/>
              </a:spcBef>
            </a:pPr>
            <a:r>
              <a:rPr sz="1600" b="1" spc="-20" dirty="0">
                <a:latin typeface="Arial"/>
                <a:cs typeface="Arial"/>
              </a:rPr>
              <a:t>Ч</a:t>
            </a:r>
            <a:r>
              <a:rPr sz="1600" spc="-20" dirty="0">
                <a:latin typeface="Microsoft Sans Serif"/>
                <a:cs typeface="Microsoft Sans Serif"/>
              </a:rPr>
              <a:t>еловек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стоит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З</a:t>
            </a:r>
            <a:r>
              <a:rPr sz="1600" spc="-5" dirty="0">
                <a:latin typeface="Microsoft Sans Serif"/>
                <a:cs typeface="Microsoft Sans Serif"/>
              </a:rPr>
              <a:t>емле,</a:t>
            </a:r>
            <a:r>
              <a:rPr sz="1600" spc="5" dirty="0">
                <a:latin typeface="Microsoft Sans Serif"/>
                <a:cs typeface="Microsoft Sans Serif"/>
              </a:rPr>
              <a:t> а</a:t>
            </a:r>
            <a:r>
              <a:rPr sz="1600" dirty="0">
                <a:latin typeface="Microsoft Sans Serif"/>
                <a:cs typeface="Microsoft Sans Serif"/>
              </a:rPr>
              <a:t> не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наоборот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01311" y="5516879"/>
            <a:ext cx="1188719" cy="50291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40552" y="4867655"/>
            <a:ext cx="3023870" cy="1478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429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270"/>
              </a:spcBef>
            </a:pPr>
            <a:r>
              <a:rPr sz="1800" spc="-10" dirty="0">
                <a:latin typeface="Calibri"/>
                <a:cs typeface="Calibri"/>
              </a:rPr>
              <a:t>-Кубик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рубик,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где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был?</a:t>
            </a:r>
            <a:endParaRPr sz="1800">
              <a:latin typeface="Calibri"/>
              <a:cs typeface="Calibri"/>
            </a:endParaRPr>
          </a:p>
          <a:p>
            <a:pPr marL="214629" indent="-122555">
              <a:lnSpc>
                <a:spcPct val="100000"/>
              </a:lnSpc>
              <a:buChar char="-"/>
              <a:tabLst>
                <a:tab pos="215265" algn="l"/>
              </a:tabLst>
            </a:pPr>
            <a:r>
              <a:rPr sz="1800" dirty="0">
                <a:latin typeface="Calibri"/>
                <a:cs typeface="Calibri"/>
              </a:rPr>
              <a:t>Я</a:t>
            </a:r>
            <a:r>
              <a:rPr sz="1800" spc="-5" dirty="0">
                <a:latin typeface="Calibri"/>
                <a:cs typeface="Calibri"/>
              </a:rPr>
              <a:t> объем </a:t>
            </a:r>
            <a:r>
              <a:rPr sz="1800" dirty="0">
                <a:latin typeface="Calibri"/>
                <a:cs typeface="Calibri"/>
              </a:rPr>
              <a:t>свой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находил.</a:t>
            </a:r>
            <a:endParaRPr sz="1800">
              <a:latin typeface="Calibri"/>
              <a:cs typeface="Calibri"/>
            </a:endParaRPr>
          </a:p>
          <a:p>
            <a:pPr marL="214629" indent="-122555">
              <a:lnSpc>
                <a:spcPct val="100000"/>
              </a:lnSpc>
              <a:buChar char="-"/>
              <a:tabLst>
                <a:tab pos="215265" algn="l"/>
              </a:tabLst>
            </a:pP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же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</a:t>
            </a:r>
            <a:r>
              <a:rPr sz="1800" spc="-15" dirty="0">
                <a:latin typeface="Calibri"/>
                <a:cs typeface="Calibri"/>
              </a:rPr>
              <a:t> его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нашел?</a:t>
            </a:r>
            <a:endParaRPr sz="1800">
              <a:latin typeface="Calibri"/>
              <a:cs typeface="Calibri"/>
            </a:endParaRPr>
          </a:p>
          <a:p>
            <a:pPr marL="214629" indent="-122555">
              <a:lnSpc>
                <a:spcPct val="100000"/>
              </a:lnSpc>
              <a:buChar char="-"/>
              <a:tabLst>
                <a:tab pos="215265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куб</a:t>
            </a:r>
            <a:r>
              <a:rPr sz="1800" spc="-10" dirty="0">
                <a:latin typeface="Calibri"/>
                <a:cs typeface="Calibri"/>
              </a:rPr>
              <a:t> ребро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возвел!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V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baseline="25462" dirty="0">
                <a:latin typeface="Calibri"/>
                <a:cs typeface="Calibri"/>
              </a:rPr>
              <a:t>3</a:t>
            </a:r>
            <a:endParaRPr sz="1800" baseline="25462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Например,</a:t>
            </a:r>
            <a:r>
              <a:rPr spc="-10" dirty="0"/>
              <a:t> </a:t>
            </a:r>
            <a:r>
              <a:rPr spc="-15" dirty="0"/>
              <a:t>что</a:t>
            </a:r>
            <a:r>
              <a:rPr spc="-5" dirty="0"/>
              <a:t> число</a:t>
            </a:r>
            <a:r>
              <a:rPr spc="40" dirty="0"/>
              <a:t> </a:t>
            </a:r>
            <a:r>
              <a:rPr spc="-10" dirty="0"/>
              <a:t>37</a:t>
            </a:r>
            <a:r>
              <a:rPr spc="-5" dirty="0"/>
              <a:t> </a:t>
            </a:r>
            <a:r>
              <a:rPr spc="-15" dirty="0"/>
              <a:t>обладает</a:t>
            </a:r>
            <a:r>
              <a:rPr spc="35" dirty="0"/>
              <a:t> </a:t>
            </a:r>
            <a:r>
              <a:rPr spc="-10" dirty="0"/>
              <a:t>многими </a:t>
            </a:r>
            <a:r>
              <a:rPr spc="-434" dirty="0"/>
              <a:t> </a:t>
            </a:r>
            <a:r>
              <a:rPr spc="-15" dirty="0"/>
              <a:t>любопытными</a:t>
            </a:r>
            <a:r>
              <a:rPr spc="60" dirty="0"/>
              <a:t> </a:t>
            </a:r>
            <a:r>
              <a:rPr spc="-5" dirty="0"/>
              <a:t>свойствами.</a:t>
            </a:r>
            <a:r>
              <a:rPr spc="20" dirty="0"/>
              <a:t> </a:t>
            </a:r>
            <a:r>
              <a:rPr spc="-40" dirty="0"/>
              <a:t>Так, </a:t>
            </a:r>
            <a:r>
              <a:rPr spc="-35" dirty="0"/>
              <a:t> </a:t>
            </a:r>
            <a:r>
              <a:rPr spc="-20" dirty="0"/>
              <a:t>умноженное</a:t>
            </a:r>
            <a:r>
              <a:rPr spc="160" dirty="0"/>
              <a:t> </a:t>
            </a:r>
            <a:r>
              <a:rPr spc="-10" dirty="0"/>
              <a:t>на</a:t>
            </a:r>
            <a:r>
              <a:rPr spc="90" dirty="0"/>
              <a:t> </a:t>
            </a:r>
            <a:r>
              <a:rPr spc="-5" dirty="0"/>
              <a:t>3</a:t>
            </a:r>
            <a:r>
              <a:rPr spc="70" dirty="0"/>
              <a:t> </a:t>
            </a:r>
            <a:r>
              <a:rPr spc="-5" dirty="0"/>
              <a:t>и</a:t>
            </a:r>
            <a:r>
              <a:rPr spc="80" dirty="0"/>
              <a:t> </a:t>
            </a:r>
            <a:r>
              <a:rPr spc="-10" dirty="0"/>
              <a:t>на</a:t>
            </a:r>
            <a:r>
              <a:rPr spc="105" dirty="0"/>
              <a:t> </a:t>
            </a:r>
            <a:r>
              <a:rPr spc="-5" dirty="0"/>
              <a:t>числа,</a:t>
            </a:r>
            <a:r>
              <a:rPr spc="70" dirty="0"/>
              <a:t> </a:t>
            </a:r>
            <a:r>
              <a:rPr spc="-5" dirty="0"/>
              <a:t>кратные</a:t>
            </a:r>
            <a:r>
              <a:rPr spc="105" dirty="0"/>
              <a:t> </a:t>
            </a:r>
            <a:r>
              <a:rPr spc="-5" dirty="0"/>
              <a:t>3 </a:t>
            </a:r>
            <a:r>
              <a:rPr dirty="0"/>
              <a:t> </a:t>
            </a:r>
            <a:r>
              <a:rPr spc="-20" dirty="0"/>
              <a:t>(до</a:t>
            </a:r>
            <a:r>
              <a:rPr spc="25" dirty="0"/>
              <a:t> </a:t>
            </a:r>
            <a:r>
              <a:rPr spc="-10" dirty="0"/>
              <a:t>27</a:t>
            </a:r>
            <a:r>
              <a:rPr dirty="0"/>
              <a:t> </a:t>
            </a:r>
            <a:r>
              <a:rPr spc="-10" dirty="0"/>
              <a:t>включительно),</a:t>
            </a:r>
            <a:r>
              <a:rPr spc="45" dirty="0"/>
              <a:t> </a:t>
            </a:r>
            <a:r>
              <a:rPr spc="-10" dirty="0"/>
              <a:t>оно</a:t>
            </a:r>
            <a:r>
              <a:rPr dirty="0"/>
              <a:t> </a:t>
            </a:r>
            <a:r>
              <a:rPr spc="-5" dirty="0"/>
              <a:t>дает</a:t>
            </a:r>
          </a:p>
          <a:p>
            <a:pPr marL="12700" marR="62357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произведения,</a:t>
            </a:r>
            <a:r>
              <a:rPr spc="50" dirty="0"/>
              <a:t> </a:t>
            </a:r>
            <a:r>
              <a:rPr spc="-10" dirty="0"/>
              <a:t>изображаемые </a:t>
            </a:r>
            <a:r>
              <a:rPr spc="-20" dirty="0"/>
              <a:t>одной </a:t>
            </a:r>
            <a:r>
              <a:rPr spc="-434" dirty="0"/>
              <a:t> </a:t>
            </a:r>
            <a:r>
              <a:rPr spc="-10" dirty="0"/>
              <a:t>какой-либо</a:t>
            </a:r>
            <a:r>
              <a:rPr spc="-25" dirty="0"/>
              <a:t> </a:t>
            </a:r>
            <a:r>
              <a:rPr spc="-5" dirty="0"/>
              <a:t>цифрой: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04" y="3476701"/>
            <a:ext cx="147447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3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111;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222;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9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333;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 </a:t>
            </a:r>
            <a:r>
              <a:rPr sz="2000" spc="-10" dirty="0">
                <a:latin typeface="Calibri"/>
                <a:cs typeface="Calibri"/>
              </a:rPr>
              <a:t>12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444;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555;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 </a:t>
            </a:r>
            <a:r>
              <a:rPr sz="2000" spc="-10" dirty="0">
                <a:latin typeface="Calibri"/>
                <a:cs typeface="Calibri"/>
              </a:rPr>
              <a:t>18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666;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777;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 </a:t>
            </a:r>
            <a:r>
              <a:rPr sz="2000" spc="-10" dirty="0">
                <a:latin typeface="Calibri"/>
                <a:cs typeface="Calibri"/>
              </a:rPr>
              <a:t>24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888;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27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999.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4584" y="1700783"/>
            <a:ext cx="3423285" cy="1755775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1115" rIns="0" bIns="0" rtlCol="0">
            <a:spAutoFit/>
          </a:bodyPr>
          <a:lstStyle/>
          <a:p>
            <a:pPr marL="94615" marR="118745"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latin typeface="Calibri"/>
                <a:cs typeface="Calibri"/>
              </a:rPr>
              <a:t>Если </a:t>
            </a:r>
            <a:r>
              <a:rPr sz="1800" spc="-5" dirty="0">
                <a:latin typeface="Calibri"/>
                <a:cs typeface="Calibri"/>
              </a:rPr>
              <a:t>поменять местами </a:t>
            </a:r>
            <a:r>
              <a:rPr sz="1800" dirty="0">
                <a:latin typeface="Calibri"/>
                <a:cs typeface="Calibri"/>
              </a:rPr>
              <a:t>цифры 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числах </a:t>
            </a:r>
            <a:r>
              <a:rPr sz="1800" spc="-5" dirty="0">
                <a:latin typeface="Calibri"/>
                <a:cs typeface="Calibri"/>
              </a:rPr>
              <a:t>получим верные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равенства: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42+35=53+24,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63∙48=84∙36,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41-32=23-14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4584" y="3645408"/>
            <a:ext cx="3423285" cy="28625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1750" rIns="0" bIns="0" rtlCol="0">
            <a:spAutoFit/>
          </a:bodyPr>
          <a:lstStyle/>
          <a:p>
            <a:pPr marL="94615" marR="72390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Если,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например,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число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записать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наоборот</a:t>
            </a:r>
            <a:r>
              <a:rPr sz="1800" dirty="0">
                <a:latin typeface="Calibri"/>
                <a:cs typeface="Calibri"/>
              </a:rPr>
              <a:t> – </a:t>
            </a:r>
            <a:r>
              <a:rPr sz="1800" spc="-5" dirty="0">
                <a:latin typeface="Calibri"/>
                <a:cs typeface="Calibri"/>
              </a:rPr>
              <a:t>21,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квадрат </a:t>
            </a:r>
            <a:r>
              <a:rPr sz="1800" dirty="0">
                <a:latin typeface="Calibri"/>
                <a:cs typeface="Calibri"/>
              </a:rPr>
              <a:t>вновь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образованного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числа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окажется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квадратом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числа,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также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записанного</a:t>
            </a:r>
            <a:endParaRPr sz="1800">
              <a:latin typeface="Calibri"/>
              <a:cs typeface="Calibri"/>
            </a:endParaRPr>
          </a:p>
          <a:p>
            <a:pPr marL="94615" marR="36576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наоборот: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12²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144,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21²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441.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Есть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другие </a:t>
            </a:r>
            <a:r>
              <a:rPr sz="1800" dirty="0">
                <a:latin typeface="Calibri"/>
                <a:cs typeface="Calibri"/>
              </a:rPr>
              <a:t>числа с таким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свойством.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Например: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13,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102, 112,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221,</a:t>
            </a:r>
            <a:r>
              <a:rPr sz="1800" dirty="0">
                <a:latin typeface="Calibri"/>
                <a:cs typeface="Calibri"/>
              </a:rPr>
              <a:t> 331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другие.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6571" y="776858"/>
            <a:ext cx="4885690" cy="401955"/>
            <a:chOff x="3806571" y="776858"/>
            <a:chExt cx="4885690" cy="401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1143" y="781430"/>
              <a:ext cx="4876165" cy="3926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0084" y="869060"/>
              <a:ext cx="1161923" cy="3096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7311" y="869060"/>
              <a:ext cx="1507489" cy="23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6571" y="776858"/>
              <a:ext cx="2081530" cy="4018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031" y="2313508"/>
            <a:ext cx="3361054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0835" indent="-31877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spc="-5" dirty="0">
                <a:latin typeface="Calibri"/>
                <a:cs typeface="Calibri"/>
              </a:rPr>
              <a:t>урок-смотр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знаний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урок-презентация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урок-путешествие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урок-игра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урок-турнир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урок-викторина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spc="-5" dirty="0">
                <a:latin typeface="Calibri"/>
                <a:cs typeface="Calibri"/>
              </a:rPr>
              <a:t>урок-исследование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квест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урок-аукцион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895600"/>
            <a:ext cx="4267200" cy="275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889" y="776858"/>
            <a:ext cx="4608830" cy="401955"/>
            <a:chOff x="3810889" y="776858"/>
            <a:chExt cx="4608830" cy="4019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5461" y="782065"/>
              <a:ext cx="4599559" cy="3920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766" y="981455"/>
              <a:ext cx="83169" cy="79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1228" y="872870"/>
              <a:ext cx="308363" cy="229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889" y="776858"/>
              <a:ext cx="3013456" cy="326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5851" y="777112"/>
              <a:ext cx="1146302" cy="40157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1676400"/>
            <a:ext cx="7696200" cy="4419600"/>
          </a:xfrm>
          <a:prstGeom prst="rect">
            <a:avLst/>
          </a:prstGeom>
        </p:spPr>
      </p:pic>
      <p:pic>
        <p:nvPicPr>
          <p:cNvPr id="12" name="Vselennaya_-_Muzyka_chisla_pi_676741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889" y="776858"/>
            <a:ext cx="4608830" cy="401955"/>
            <a:chOff x="3810889" y="776858"/>
            <a:chExt cx="4608830" cy="4019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5461" y="782065"/>
              <a:ext cx="4599559" cy="3920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766" y="981455"/>
              <a:ext cx="83169" cy="79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1228" y="872870"/>
              <a:ext cx="308363" cy="229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889" y="776858"/>
              <a:ext cx="3013456" cy="326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5851" y="777112"/>
              <a:ext cx="1146302" cy="40157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0" y="2362200"/>
            <a:ext cx="8077200" cy="2743200"/>
          </a:xfrm>
          <a:prstGeom prst="rect">
            <a:avLst/>
          </a:prstGeom>
        </p:spPr>
      </p:pic>
      <p:pic>
        <p:nvPicPr>
          <p:cNvPr id="13" name="peter_bence_-_fibonacci_inkompmusic.r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latin typeface="Bookman Old Style"/>
                <a:cs typeface="Bookman Old Style"/>
              </a:rPr>
              <a:t>Древняя </a:t>
            </a:r>
            <a:r>
              <a:rPr lang="ru-RU" b="1" spc="-10" dirty="0" smtClean="0">
                <a:latin typeface="Bookman Old Style"/>
                <a:cs typeface="Bookman Old Style"/>
              </a:rPr>
              <a:t>мудрость</a:t>
            </a:r>
            <a:r>
              <a:rPr lang="ru-RU" b="1" spc="25" dirty="0" smtClean="0"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latin typeface="Bookman Old Style"/>
                <a:cs typeface="Bookman Old Style"/>
              </a:rPr>
              <a:t>гласит: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669290" marR="662305" algn="ctr">
              <a:lnSpc>
                <a:spcPct val="100000"/>
              </a:lnSpc>
            </a:pPr>
            <a:r>
              <a:rPr lang="ru-RU" b="1" spc="-5" dirty="0" smtClean="0">
                <a:latin typeface="Bookman Old Style"/>
                <a:cs typeface="Bookman Old Style"/>
              </a:rPr>
              <a:t>можно </a:t>
            </a:r>
            <a:r>
              <a:rPr lang="ru-RU" b="1" spc="-10" dirty="0" smtClean="0">
                <a:latin typeface="Bookman Old Style"/>
                <a:cs typeface="Bookman Old Style"/>
              </a:rPr>
              <a:t>привести коня  </a:t>
            </a:r>
            <a:r>
              <a:rPr lang="ru-RU" b="1" spc="-5" dirty="0" smtClean="0">
                <a:latin typeface="Bookman Old Style"/>
                <a:cs typeface="Bookman Old Style"/>
              </a:rPr>
              <a:t>к</a:t>
            </a:r>
            <a:r>
              <a:rPr lang="ru-RU" b="1" spc="-15" dirty="0" smtClean="0"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latin typeface="Bookman Old Style"/>
                <a:cs typeface="Bookman Old Style"/>
              </a:rPr>
              <a:t>водопою,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b="1" spc="-5" dirty="0" smtClean="0">
                <a:latin typeface="Bookman Old Style"/>
                <a:cs typeface="Bookman Old Style"/>
              </a:rPr>
              <a:t>но </a:t>
            </a:r>
            <a:r>
              <a:rPr lang="ru-RU" b="1" spc="-10" dirty="0" smtClean="0">
                <a:latin typeface="Bookman Old Style"/>
                <a:cs typeface="Bookman Old Style"/>
              </a:rPr>
              <a:t>заставить </a:t>
            </a:r>
            <a:r>
              <a:rPr lang="ru-RU" b="1" spc="-5" dirty="0" smtClean="0">
                <a:latin typeface="Bookman Old Style"/>
                <a:cs typeface="Bookman Old Style"/>
              </a:rPr>
              <a:t>его </a:t>
            </a:r>
            <a:r>
              <a:rPr lang="ru-RU" b="1" spc="-10" dirty="0" smtClean="0">
                <a:latin typeface="Bookman Old Style"/>
                <a:cs typeface="Bookman Old Style"/>
              </a:rPr>
              <a:t>напиться  нельзя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endParaRPr lang="ru-RU" b="1" spc="-10" dirty="0" smtClean="0">
              <a:latin typeface="Bookman Old Style"/>
              <a:cs typeface="Bookman Old Styl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ru-RU" b="1" spc="-10" dirty="0" smtClean="0">
                <a:latin typeface="Bookman Old Style"/>
                <a:cs typeface="Bookman Old Style"/>
              </a:rPr>
              <a:t>	</a:t>
            </a:r>
            <a:br>
              <a:rPr lang="ru-RU" b="1" spc="-10" dirty="0" smtClean="0">
                <a:latin typeface="Bookman Old Style"/>
                <a:cs typeface="Bookman Old Style"/>
              </a:rPr>
            </a:br>
            <a:r>
              <a:rPr lang="ru-RU" b="1" spc="-10" dirty="0" smtClean="0">
                <a:latin typeface="Bookman Old Style"/>
                <a:cs typeface="Bookman Old Style"/>
              </a:rPr>
              <a:t/>
            </a:r>
            <a:br>
              <a:rPr lang="ru-RU" b="1" spc="-10" dirty="0" smtClean="0">
                <a:latin typeface="Bookman Old Style"/>
                <a:cs typeface="Bookman Old Style"/>
              </a:rPr>
            </a:br>
            <a:r>
              <a:rPr lang="ru-RU" b="1" spc="-10" dirty="0" smtClean="0">
                <a:latin typeface="Bookman Old Style"/>
                <a:cs typeface="Bookman Old Style"/>
              </a:rPr>
              <a:t/>
            </a:r>
            <a:br>
              <a:rPr lang="ru-RU" b="1" spc="-10" dirty="0" smtClean="0">
                <a:latin typeface="Bookman Old Style"/>
                <a:cs typeface="Bookman Old Style"/>
              </a:rPr>
            </a:br>
            <a:r>
              <a:rPr lang="ru-RU" b="1" spc="-10" dirty="0" smtClean="0">
                <a:latin typeface="Bookman Old Style"/>
                <a:cs typeface="Bookman Old Style"/>
              </a:rPr>
              <a:t>	</a:t>
            </a:r>
            <a:r>
              <a:rPr lang="ru-RU" b="1" spc="-1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Необходима мотивация, чтобы обучающийся захотел получить знания, которые мы с Вами готовы ему передать, либо создать условия, чтобы он сам взял.</a:t>
            </a:r>
            <a:br>
              <a:rPr lang="ru-RU" b="1" spc="-10" dirty="0" smtClean="0">
                <a:solidFill>
                  <a:srgbClr val="FF0000"/>
                </a:solidFill>
                <a:latin typeface="Bookman Old Style"/>
                <a:cs typeface="Bookman Old Style"/>
              </a:rPr>
            </a:br>
            <a:endParaRPr lang="ru-RU" b="1" spc="-10" dirty="0" smtClean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800600"/>
            <a:ext cx="79248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0" marR="5080" indent="-3245485">
              <a:lnSpc>
                <a:spcPct val="1501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В </a:t>
            </a:r>
            <a:r>
              <a:rPr lang="ru-RU" b="1" spc="-20" dirty="0" smtClean="0">
                <a:latin typeface="Times New Roman"/>
                <a:cs typeface="Times New Roman"/>
              </a:rPr>
              <a:t>работе </a:t>
            </a:r>
            <a:r>
              <a:rPr lang="ru-RU" b="1" spc="-5" dirty="0" smtClean="0">
                <a:latin typeface="Times New Roman"/>
                <a:cs typeface="Times New Roman"/>
              </a:rPr>
              <a:t>над </a:t>
            </a:r>
            <a:r>
              <a:rPr lang="ru-RU" b="1" spc="-15" dirty="0" smtClean="0">
                <a:latin typeface="Times New Roman"/>
                <a:cs typeface="Times New Roman"/>
              </a:rPr>
              <a:t>повышением мотивации </a:t>
            </a:r>
            <a:r>
              <a:rPr lang="ru-RU" b="1" dirty="0" smtClean="0">
                <a:latin typeface="Times New Roman"/>
                <a:cs typeface="Times New Roman"/>
              </a:rPr>
              <a:t>я учитываю,  </a:t>
            </a:r>
            <a:r>
              <a:rPr lang="ru-RU" b="1" spc="-10" dirty="0" smtClean="0">
                <a:latin typeface="Times New Roman"/>
                <a:cs typeface="Times New Roman"/>
              </a:rPr>
              <a:t>что: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23640" y="523748"/>
            <a:ext cx="3441065" cy="381000"/>
            <a:chOff x="3723640" y="523748"/>
            <a:chExt cx="3441065" cy="38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8298" y="528320"/>
              <a:ext cx="3431453" cy="3717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6270" y="611251"/>
              <a:ext cx="178053" cy="2213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3014" y="611124"/>
              <a:ext cx="1305433" cy="293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3640" y="523748"/>
              <a:ext cx="1757299" cy="30911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721734" y="1062227"/>
            <a:ext cx="3990340" cy="288925"/>
            <a:chOff x="3721734" y="1062227"/>
            <a:chExt cx="3990340" cy="28892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6353" y="1066799"/>
              <a:ext cx="3980648" cy="2796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734" y="1129283"/>
              <a:ext cx="3116707" cy="22174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49947" y="1066799"/>
              <a:ext cx="757555" cy="276225"/>
            </a:xfrm>
            <a:custGeom>
              <a:avLst/>
              <a:gdLst/>
              <a:ahLst/>
              <a:cxnLst/>
              <a:rect l="l" t="t" r="r" b="b"/>
              <a:pathLst>
                <a:path w="757554" h="276225">
                  <a:moveTo>
                    <a:pt x="559180" y="1270"/>
                  </a:moveTo>
                  <a:lnTo>
                    <a:pt x="751840" y="1270"/>
                  </a:lnTo>
                  <a:lnTo>
                    <a:pt x="753618" y="1270"/>
                  </a:lnTo>
                  <a:lnTo>
                    <a:pt x="754887" y="2032"/>
                  </a:lnTo>
                  <a:lnTo>
                    <a:pt x="755776" y="3555"/>
                  </a:lnTo>
                  <a:lnTo>
                    <a:pt x="756666" y="5207"/>
                  </a:lnTo>
                  <a:lnTo>
                    <a:pt x="757174" y="7365"/>
                  </a:lnTo>
                  <a:lnTo>
                    <a:pt x="757174" y="10160"/>
                  </a:lnTo>
                  <a:lnTo>
                    <a:pt x="757174" y="11175"/>
                  </a:lnTo>
                  <a:lnTo>
                    <a:pt x="757047" y="12700"/>
                  </a:lnTo>
                  <a:lnTo>
                    <a:pt x="756920" y="14859"/>
                  </a:lnTo>
                  <a:lnTo>
                    <a:pt x="756666" y="17145"/>
                  </a:lnTo>
                  <a:lnTo>
                    <a:pt x="756284" y="19558"/>
                  </a:lnTo>
                  <a:lnTo>
                    <a:pt x="755776" y="22225"/>
                  </a:lnTo>
                  <a:lnTo>
                    <a:pt x="755269" y="24891"/>
                  </a:lnTo>
                  <a:lnTo>
                    <a:pt x="744347" y="46736"/>
                  </a:lnTo>
                  <a:lnTo>
                    <a:pt x="742569" y="46736"/>
                  </a:lnTo>
                  <a:lnTo>
                    <a:pt x="673861" y="46736"/>
                  </a:lnTo>
                  <a:lnTo>
                    <a:pt x="629920" y="267080"/>
                  </a:lnTo>
                  <a:lnTo>
                    <a:pt x="629538" y="268604"/>
                  </a:lnTo>
                  <a:lnTo>
                    <a:pt x="628776" y="269875"/>
                  </a:lnTo>
                  <a:lnTo>
                    <a:pt x="627633" y="270890"/>
                  </a:lnTo>
                  <a:lnTo>
                    <a:pt x="626491" y="272034"/>
                  </a:lnTo>
                  <a:lnTo>
                    <a:pt x="624840" y="272923"/>
                  </a:lnTo>
                  <a:lnTo>
                    <a:pt x="622426" y="273685"/>
                  </a:lnTo>
                  <a:lnTo>
                    <a:pt x="620141" y="274447"/>
                  </a:lnTo>
                  <a:lnTo>
                    <a:pt x="617220" y="274954"/>
                  </a:lnTo>
                  <a:lnTo>
                    <a:pt x="613536" y="275336"/>
                  </a:lnTo>
                  <a:lnTo>
                    <a:pt x="609980" y="275844"/>
                  </a:lnTo>
                  <a:lnTo>
                    <a:pt x="605408" y="275971"/>
                  </a:lnTo>
                  <a:lnTo>
                    <a:pt x="599948" y="275971"/>
                  </a:lnTo>
                  <a:lnTo>
                    <a:pt x="594613" y="275971"/>
                  </a:lnTo>
                  <a:lnTo>
                    <a:pt x="590169" y="275844"/>
                  </a:lnTo>
                  <a:lnTo>
                    <a:pt x="586612" y="275336"/>
                  </a:lnTo>
                  <a:lnTo>
                    <a:pt x="583056" y="274954"/>
                  </a:lnTo>
                  <a:lnTo>
                    <a:pt x="574675" y="270890"/>
                  </a:lnTo>
                  <a:lnTo>
                    <a:pt x="574040" y="269875"/>
                  </a:lnTo>
                  <a:lnTo>
                    <a:pt x="573912" y="268604"/>
                  </a:lnTo>
                  <a:lnTo>
                    <a:pt x="574167" y="267080"/>
                  </a:lnTo>
                  <a:lnTo>
                    <a:pt x="618108" y="46736"/>
                  </a:lnTo>
                  <a:lnTo>
                    <a:pt x="550036" y="46736"/>
                  </a:lnTo>
                  <a:lnTo>
                    <a:pt x="548004" y="46736"/>
                  </a:lnTo>
                  <a:lnTo>
                    <a:pt x="546480" y="45974"/>
                  </a:lnTo>
                  <a:lnTo>
                    <a:pt x="545719" y="44450"/>
                  </a:lnTo>
                  <a:lnTo>
                    <a:pt x="544956" y="42799"/>
                  </a:lnTo>
                  <a:lnTo>
                    <a:pt x="544576" y="40766"/>
                  </a:lnTo>
                  <a:lnTo>
                    <a:pt x="544576" y="38100"/>
                  </a:lnTo>
                  <a:lnTo>
                    <a:pt x="544576" y="36957"/>
                  </a:lnTo>
                  <a:lnTo>
                    <a:pt x="544702" y="35305"/>
                  </a:lnTo>
                  <a:lnTo>
                    <a:pt x="544956" y="33020"/>
                  </a:lnTo>
                  <a:lnTo>
                    <a:pt x="545083" y="30861"/>
                  </a:lnTo>
                  <a:lnTo>
                    <a:pt x="547877" y="17272"/>
                  </a:lnTo>
                  <a:lnTo>
                    <a:pt x="548640" y="14350"/>
                  </a:lnTo>
                  <a:lnTo>
                    <a:pt x="549528" y="11684"/>
                  </a:lnTo>
                  <a:lnTo>
                    <a:pt x="550672" y="9271"/>
                  </a:lnTo>
                  <a:lnTo>
                    <a:pt x="551815" y="6858"/>
                  </a:lnTo>
                  <a:lnTo>
                    <a:pt x="553084" y="4952"/>
                  </a:lnTo>
                  <a:lnTo>
                    <a:pt x="554481" y="3555"/>
                  </a:lnTo>
                  <a:lnTo>
                    <a:pt x="555878" y="2032"/>
                  </a:lnTo>
                  <a:lnTo>
                    <a:pt x="557529" y="1270"/>
                  </a:lnTo>
                  <a:lnTo>
                    <a:pt x="559180" y="1270"/>
                  </a:lnTo>
                  <a:close/>
                </a:path>
                <a:path w="757554" h="276225">
                  <a:moveTo>
                    <a:pt x="365505" y="0"/>
                  </a:moveTo>
                  <a:lnTo>
                    <a:pt x="370840" y="0"/>
                  </a:lnTo>
                  <a:lnTo>
                    <a:pt x="375284" y="126"/>
                  </a:lnTo>
                  <a:lnTo>
                    <a:pt x="378713" y="508"/>
                  </a:lnTo>
                  <a:lnTo>
                    <a:pt x="382143" y="888"/>
                  </a:lnTo>
                  <a:lnTo>
                    <a:pt x="384809" y="1397"/>
                  </a:lnTo>
                  <a:lnTo>
                    <a:pt x="386842" y="2159"/>
                  </a:lnTo>
                  <a:lnTo>
                    <a:pt x="388874" y="2794"/>
                  </a:lnTo>
                  <a:lnTo>
                    <a:pt x="390144" y="3683"/>
                  </a:lnTo>
                  <a:lnTo>
                    <a:pt x="390778" y="4699"/>
                  </a:lnTo>
                  <a:lnTo>
                    <a:pt x="391413" y="5841"/>
                  </a:lnTo>
                  <a:lnTo>
                    <a:pt x="391541" y="7112"/>
                  </a:lnTo>
                  <a:lnTo>
                    <a:pt x="391286" y="8636"/>
                  </a:lnTo>
                  <a:lnTo>
                    <a:pt x="370585" y="111378"/>
                  </a:lnTo>
                  <a:lnTo>
                    <a:pt x="382777" y="111378"/>
                  </a:lnTo>
                  <a:lnTo>
                    <a:pt x="389000" y="111378"/>
                  </a:lnTo>
                  <a:lnTo>
                    <a:pt x="394588" y="110489"/>
                  </a:lnTo>
                  <a:lnTo>
                    <a:pt x="399669" y="108838"/>
                  </a:lnTo>
                  <a:lnTo>
                    <a:pt x="404622" y="107187"/>
                  </a:lnTo>
                  <a:lnTo>
                    <a:pt x="409448" y="104521"/>
                  </a:lnTo>
                  <a:lnTo>
                    <a:pt x="413893" y="100837"/>
                  </a:lnTo>
                  <a:lnTo>
                    <a:pt x="418465" y="97154"/>
                  </a:lnTo>
                  <a:lnTo>
                    <a:pt x="440562" y="64897"/>
                  </a:lnTo>
                  <a:lnTo>
                    <a:pt x="469900" y="10413"/>
                  </a:lnTo>
                  <a:lnTo>
                    <a:pt x="471043" y="8382"/>
                  </a:lnTo>
                  <a:lnTo>
                    <a:pt x="479551" y="2286"/>
                  </a:lnTo>
                  <a:lnTo>
                    <a:pt x="481965" y="1397"/>
                  </a:lnTo>
                  <a:lnTo>
                    <a:pt x="485140" y="888"/>
                  </a:lnTo>
                  <a:lnTo>
                    <a:pt x="488950" y="508"/>
                  </a:lnTo>
                  <a:lnTo>
                    <a:pt x="492759" y="126"/>
                  </a:lnTo>
                  <a:lnTo>
                    <a:pt x="497712" y="0"/>
                  </a:lnTo>
                  <a:lnTo>
                    <a:pt x="503681" y="0"/>
                  </a:lnTo>
                  <a:lnTo>
                    <a:pt x="509270" y="0"/>
                  </a:lnTo>
                  <a:lnTo>
                    <a:pt x="513715" y="126"/>
                  </a:lnTo>
                  <a:lnTo>
                    <a:pt x="517144" y="508"/>
                  </a:lnTo>
                  <a:lnTo>
                    <a:pt x="520573" y="888"/>
                  </a:lnTo>
                  <a:lnTo>
                    <a:pt x="523240" y="1397"/>
                  </a:lnTo>
                  <a:lnTo>
                    <a:pt x="525018" y="2159"/>
                  </a:lnTo>
                  <a:lnTo>
                    <a:pt x="526923" y="2794"/>
                  </a:lnTo>
                  <a:lnTo>
                    <a:pt x="528066" y="3683"/>
                  </a:lnTo>
                  <a:lnTo>
                    <a:pt x="528701" y="4572"/>
                  </a:lnTo>
                  <a:lnTo>
                    <a:pt x="529208" y="5461"/>
                  </a:lnTo>
                  <a:lnTo>
                    <a:pt x="529462" y="6476"/>
                  </a:lnTo>
                  <a:lnTo>
                    <a:pt x="529462" y="7365"/>
                  </a:lnTo>
                  <a:lnTo>
                    <a:pt x="529462" y="9525"/>
                  </a:lnTo>
                  <a:lnTo>
                    <a:pt x="528954" y="11937"/>
                  </a:lnTo>
                  <a:lnTo>
                    <a:pt x="527684" y="14732"/>
                  </a:lnTo>
                  <a:lnTo>
                    <a:pt x="526542" y="17399"/>
                  </a:lnTo>
                  <a:lnTo>
                    <a:pt x="524509" y="21082"/>
                  </a:lnTo>
                  <a:lnTo>
                    <a:pt x="521716" y="25780"/>
                  </a:lnTo>
                  <a:lnTo>
                    <a:pt x="493775" y="74422"/>
                  </a:lnTo>
                  <a:lnTo>
                    <a:pt x="469773" y="109600"/>
                  </a:lnTo>
                  <a:lnTo>
                    <a:pt x="451230" y="124967"/>
                  </a:lnTo>
                  <a:lnTo>
                    <a:pt x="446531" y="127888"/>
                  </a:lnTo>
                  <a:lnTo>
                    <a:pt x="441451" y="130301"/>
                  </a:lnTo>
                  <a:lnTo>
                    <a:pt x="436118" y="132079"/>
                  </a:lnTo>
                  <a:lnTo>
                    <a:pt x="436118" y="132334"/>
                  </a:lnTo>
                  <a:lnTo>
                    <a:pt x="441198" y="134747"/>
                  </a:lnTo>
                  <a:lnTo>
                    <a:pt x="445643" y="137413"/>
                  </a:lnTo>
                  <a:lnTo>
                    <a:pt x="449452" y="140335"/>
                  </a:lnTo>
                  <a:lnTo>
                    <a:pt x="453262" y="143255"/>
                  </a:lnTo>
                  <a:lnTo>
                    <a:pt x="470026" y="179784"/>
                  </a:lnTo>
                  <a:lnTo>
                    <a:pt x="483870" y="250062"/>
                  </a:lnTo>
                  <a:lnTo>
                    <a:pt x="484504" y="252857"/>
                  </a:lnTo>
                  <a:lnTo>
                    <a:pt x="485012" y="255397"/>
                  </a:lnTo>
                  <a:lnTo>
                    <a:pt x="485267" y="257683"/>
                  </a:lnTo>
                  <a:lnTo>
                    <a:pt x="485394" y="260096"/>
                  </a:lnTo>
                  <a:lnTo>
                    <a:pt x="485521" y="262254"/>
                  </a:lnTo>
                  <a:lnTo>
                    <a:pt x="485521" y="264160"/>
                  </a:lnTo>
                  <a:lnTo>
                    <a:pt x="485521" y="266573"/>
                  </a:lnTo>
                  <a:lnTo>
                    <a:pt x="485140" y="268477"/>
                  </a:lnTo>
                  <a:lnTo>
                    <a:pt x="484124" y="270001"/>
                  </a:lnTo>
                  <a:lnTo>
                    <a:pt x="483234" y="271525"/>
                  </a:lnTo>
                  <a:lnTo>
                    <a:pt x="481710" y="272669"/>
                  </a:lnTo>
                  <a:lnTo>
                    <a:pt x="479425" y="273558"/>
                  </a:lnTo>
                  <a:lnTo>
                    <a:pt x="477138" y="274447"/>
                  </a:lnTo>
                  <a:lnTo>
                    <a:pt x="474091" y="275082"/>
                  </a:lnTo>
                  <a:lnTo>
                    <a:pt x="470280" y="275463"/>
                  </a:lnTo>
                  <a:lnTo>
                    <a:pt x="466471" y="275844"/>
                  </a:lnTo>
                  <a:lnTo>
                    <a:pt x="461772" y="275971"/>
                  </a:lnTo>
                  <a:lnTo>
                    <a:pt x="455929" y="275971"/>
                  </a:lnTo>
                  <a:lnTo>
                    <a:pt x="449833" y="275971"/>
                  </a:lnTo>
                  <a:lnTo>
                    <a:pt x="445134" y="275844"/>
                  </a:lnTo>
                  <a:lnTo>
                    <a:pt x="441705" y="275463"/>
                  </a:lnTo>
                  <a:lnTo>
                    <a:pt x="438276" y="275082"/>
                  </a:lnTo>
                  <a:lnTo>
                    <a:pt x="435609" y="274574"/>
                  </a:lnTo>
                  <a:lnTo>
                    <a:pt x="433704" y="273685"/>
                  </a:lnTo>
                  <a:lnTo>
                    <a:pt x="431800" y="272796"/>
                  </a:lnTo>
                  <a:lnTo>
                    <a:pt x="430529" y="271779"/>
                  </a:lnTo>
                  <a:lnTo>
                    <a:pt x="429895" y="270510"/>
                  </a:lnTo>
                  <a:lnTo>
                    <a:pt x="429259" y="269239"/>
                  </a:lnTo>
                  <a:lnTo>
                    <a:pt x="428751" y="267588"/>
                  </a:lnTo>
                  <a:lnTo>
                    <a:pt x="428498" y="265684"/>
                  </a:lnTo>
                  <a:lnTo>
                    <a:pt x="418083" y="204850"/>
                  </a:lnTo>
                  <a:lnTo>
                    <a:pt x="416559" y="195961"/>
                  </a:lnTo>
                  <a:lnTo>
                    <a:pt x="414654" y="188467"/>
                  </a:lnTo>
                  <a:lnTo>
                    <a:pt x="412369" y="182499"/>
                  </a:lnTo>
                  <a:lnTo>
                    <a:pt x="410209" y="176529"/>
                  </a:lnTo>
                  <a:lnTo>
                    <a:pt x="407288" y="171703"/>
                  </a:lnTo>
                  <a:lnTo>
                    <a:pt x="403605" y="167894"/>
                  </a:lnTo>
                  <a:lnTo>
                    <a:pt x="400050" y="164211"/>
                  </a:lnTo>
                  <a:lnTo>
                    <a:pt x="395858" y="161544"/>
                  </a:lnTo>
                  <a:lnTo>
                    <a:pt x="390905" y="160020"/>
                  </a:lnTo>
                  <a:lnTo>
                    <a:pt x="386079" y="158496"/>
                  </a:lnTo>
                  <a:lnTo>
                    <a:pt x="380365" y="157607"/>
                  </a:lnTo>
                  <a:lnTo>
                    <a:pt x="373760" y="157607"/>
                  </a:lnTo>
                  <a:lnTo>
                    <a:pt x="361442" y="157607"/>
                  </a:lnTo>
                  <a:lnTo>
                    <a:pt x="339471" y="267080"/>
                  </a:lnTo>
                  <a:lnTo>
                    <a:pt x="339217" y="268732"/>
                  </a:lnTo>
                  <a:lnTo>
                    <a:pt x="338454" y="270001"/>
                  </a:lnTo>
                  <a:lnTo>
                    <a:pt x="337438" y="271017"/>
                  </a:lnTo>
                  <a:lnTo>
                    <a:pt x="336296" y="272161"/>
                  </a:lnTo>
                  <a:lnTo>
                    <a:pt x="334518" y="273050"/>
                  </a:lnTo>
                  <a:lnTo>
                    <a:pt x="332231" y="273812"/>
                  </a:lnTo>
                  <a:lnTo>
                    <a:pt x="329946" y="274574"/>
                  </a:lnTo>
                  <a:lnTo>
                    <a:pt x="326898" y="275082"/>
                  </a:lnTo>
                  <a:lnTo>
                    <a:pt x="323342" y="275463"/>
                  </a:lnTo>
                  <a:lnTo>
                    <a:pt x="319785" y="275844"/>
                  </a:lnTo>
                  <a:lnTo>
                    <a:pt x="315213" y="275971"/>
                  </a:lnTo>
                  <a:lnTo>
                    <a:pt x="309879" y="275971"/>
                  </a:lnTo>
                  <a:lnTo>
                    <a:pt x="304419" y="275971"/>
                  </a:lnTo>
                  <a:lnTo>
                    <a:pt x="299974" y="275844"/>
                  </a:lnTo>
                  <a:lnTo>
                    <a:pt x="296545" y="275463"/>
                  </a:lnTo>
                  <a:lnTo>
                    <a:pt x="292988" y="275082"/>
                  </a:lnTo>
                  <a:lnTo>
                    <a:pt x="290322" y="274574"/>
                  </a:lnTo>
                  <a:lnTo>
                    <a:pt x="288417" y="273812"/>
                  </a:lnTo>
                  <a:lnTo>
                    <a:pt x="286384" y="273050"/>
                  </a:lnTo>
                  <a:lnTo>
                    <a:pt x="284987" y="272161"/>
                  </a:lnTo>
                  <a:lnTo>
                    <a:pt x="284352" y="271017"/>
                  </a:lnTo>
                  <a:lnTo>
                    <a:pt x="283591" y="270001"/>
                  </a:lnTo>
                  <a:lnTo>
                    <a:pt x="283463" y="268732"/>
                  </a:lnTo>
                  <a:lnTo>
                    <a:pt x="283972" y="267080"/>
                  </a:lnTo>
                  <a:lnTo>
                    <a:pt x="335660" y="8636"/>
                  </a:lnTo>
                  <a:lnTo>
                    <a:pt x="335787" y="7112"/>
                  </a:lnTo>
                  <a:lnTo>
                    <a:pt x="336550" y="5841"/>
                  </a:lnTo>
                  <a:lnTo>
                    <a:pt x="337693" y="4699"/>
                  </a:lnTo>
                  <a:lnTo>
                    <a:pt x="338962" y="3683"/>
                  </a:lnTo>
                  <a:lnTo>
                    <a:pt x="340613" y="2794"/>
                  </a:lnTo>
                  <a:lnTo>
                    <a:pt x="343026" y="2159"/>
                  </a:lnTo>
                  <a:lnTo>
                    <a:pt x="345312" y="1397"/>
                  </a:lnTo>
                  <a:lnTo>
                    <a:pt x="348233" y="888"/>
                  </a:lnTo>
                  <a:lnTo>
                    <a:pt x="351917" y="508"/>
                  </a:lnTo>
                  <a:lnTo>
                    <a:pt x="355473" y="126"/>
                  </a:lnTo>
                  <a:lnTo>
                    <a:pt x="360045" y="0"/>
                  </a:lnTo>
                  <a:lnTo>
                    <a:pt x="365505" y="0"/>
                  </a:lnTo>
                  <a:close/>
                </a:path>
                <a:path w="757554" h="276225">
                  <a:moveTo>
                    <a:pt x="81787" y="0"/>
                  </a:moveTo>
                  <a:lnTo>
                    <a:pt x="87122" y="0"/>
                  </a:lnTo>
                  <a:lnTo>
                    <a:pt x="91567" y="126"/>
                  </a:lnTo>
                  <a:lnTo>
                    <a:pt x="94996" y="508"/>
                  </a:lnTo>
                  <a:lnTo>
                    <a:pt x="98425" y="888"/>
                  </a:lnTo>
                  <a:lnTo>
                    <a:pt x="101219" y="1397"/>
                  </a:lnTo>
                  <a:lnTo>
                    <a:pt x="103124" y="2159"/>
                  </a:lnTo>
                  <a:lnTo>
                    <a:pt x="105155" y="2794"/>
                  </a:lnTo>
                  <a:lnTo>
                    <a:pt x="106425" y="3683"/>
                  </a:lnTo>
                  <a:lnTo>
                    <a:pt x="107187" y="4699"/>
                  </a:lnTo>
                  <a:lnTo>
                    <a:pt x="107950" y="5841"/>
                  </a:lnTo>
                  <a:lnTo>
                    <a:pt x="108076" y="7112"/>
                  </a:lnTo>
                  <a:lnTo>
                    <a:pt x="107823" y="8509"/>
                  </a:lnTo>
                  <a:lnTo>
                    <a:pt x="82423" y="136144"/>
                  </a:lnTo>
                  <a:lnTo>
                    <a:pt x="81787" y="139446"/>
                  </a:lnTo>
                  <a:lnTo>
                    <a:pt x="80899" y="143255"/>
                  </a:lnTo>
                  <a:lnTo>
                    <a:pt x="80009" y="147320"/>
                  </a:lnTo>
                  <a:lnTo>
                    <a:pt x="79121" y="151384"/>
                  </a:lnTo>
                  <a:lnTo>
                    <a:pt x="78104" y="155575"/>
                  </a:lnTo>
                  <a:lnTo>
                    <a:pt x="77216" y="159638"/>
                  </a:lnTo>
                  <a:lnTo>
                    <a:pt x="76200" y="163829"/>
                  </a:lnTo>
                  <a:lnTo>
                    <a:pt x="75183" y="168021"/>
                  </a:lnTo>
                  <a:lnTo>
                    <a:pt x="74168" y="172085"/>
                  </a:lnTo>
                  <a:lnTo>
                    <a:pt x="73025" y="176275"/>
                  </a:lnTo>
                  <a:lnTo>
                    <a:pt x="72008" y="180086"/>
                  </a:lnTo>
                  <a:lnTo>
                    <a:pt x="70866" y="183641"/>
                  </a:lnTo>
                  <a:lnTo>
                    <a:pt x="71247" y="183641"/>
                  </a:lnTo>
                  <a:lnTo>
                    <a:pt x="73786" y="179959"/>
                  </a:lnTo>
                  <a:lnTo>
                    <a:pt x="76580" y="176149"/>
                  </a:lnTo>
                  <a:lnTo>
                    <a:pt x="79628" y="172085"/>
                  </a:lnTo>
                  <a:lnTo>
                    <a:pt x="82676" y="168148"/>
                  </a:lnTo>
                  <a:lnTo>
                    <a:pt x="85725" y="164084"/>
                  </a:lnTo>
                  <a:lnTo>
                    <a:pt x="89026" y="160020"/>
                  </a:lnTo>
                  <a:lnTo>
                    <a:pt x="92201" y="155955"/>
                  </a:lnTo>
                  <a:lnTo>
                    <a:pt x="95503" y="152019"/>
                  </a:lnTo>
                  <a:lnTo>
                    <a:pt x="98678" y="148209"/>
                  </a:lnTo>
                  <a:lnTo>
                    <a:pt x="101980" y="144399"/>
                  </a:lnTo>
                  <a:lnTo>
                    <a:pt x="105028" y="140715"/>
                  </a:lnTo>
                  <a:lnTo>
                    <a:pt x="219201" y="9525"/>
                  </a:lnTo>
                  <a:lnTo>
                    <a:pt x="224154" y="4825"/>
                  </a:lnTo>
                  <a:lnTo>
                    <a:pt x="225805" y="3555"/>
                  </a:lnTo>
                  <a:lnTo>
                    <a:pt x="227710" y="2666"/>
                  </a:lnTo>
                  <a:lnTo>
                    <a:pt x="229997" y="1904"/>
                  </a:lnTo>
                  <a:lnTo>
                    <a:pt x="232282" y="1142"/>
                  </a:lnTo>
                  <a:lnTo>
                    <a:pt x="234823" y="762"/>
                  </a:lnTo>
                  <a:lnTo>
                    <a:pt x="237871" y="380"/>
                  </a:lnTo>
                  <a:lnTo>
                    <a:pt x="240919" y="126"/>
                  </a:lnTo>
                  <a:lnTo>
                    <a:pt x="244601" y="0"/>
                  </a:lnTo>
                  <a:lnTo>
                    <a:pt x="249047" y="0"/>
                  </a:lnTo>
                  <a:lnTo>
                    <a:pt x="254507" y="0"/>
                  </a:lnTo>
                  <a:lnTo>
                    <a:pt x="258952" y="126"/>
                  </a:lnTo>
                  <a:lnTo>
                    <a:pt x="262381" y="508"/>
                  </a:lnTo>
                  <a:lnTo>
                    <a:pt x="265810" y="888"/>
                  </a:lnTo>
                  <a:lnTo>
                    <a:pt x="268477" y="1397"/>
                  </a:lnTo>
                  <a:lnTo>
                    <a:pt x="270382" y="2159"/>
                  </a:lnTo>
                  <a:lnTo>
                    <a:pt x="272287" y="2794"/>
                  </a:lnTo>
                  <a:lnTo>
                    <a:pt x="273557" y="3683"/>
                  </a:lnTo>
                  <a:lnTo>
                    <a:pt x="274193" y="4699"/>
                  </a:lnTo>
                  <a:lnTo>
                    <a:pt x="274827" y="5841"/>
                  </a:lnTo>
                  <a:lnTo>
                    <a:pt x="275081" y="7112"/>
                  </a:lnTo>
                  <a:lnTo>
                    <a:pt x="274827" y="8509"/>
                  </a:lnTo>
                  <a:lnTo>
                    <a:pt x="223011" y="267588"/>
                  </a:lnTo>
                  <a:lnTo>
                    <a:pt x="222757" y="268986"/>
                  </a:lnTo>
                  <a:lnTo>
                    <a:pt x="206755" y="275463"/>
                  </a:lnTo>
                  <a:lnTo>
                    <a:pt x="203073" y="275844"/>
                  </a:lnTo>
                  <a:lnTo>
                    <a:pt x="198500" y="275971"/>
                  </a:lnTo>
                  <a:lnTo>
                    <a:pt x="193167" y="275971"/>
                  </a:lnTo>
                  <a:lnTo>
                    <a:pt x="187705" y="275971"/>
                  </a:lnTo>
                  <a:lnTo>
                    <a:pt x="183260" y="275844"/>
                  </a:lnTo>
                  <a:lnTo>
                    <a:pt x="179831" y="275463"/>
                  </a:lnTo>
                  <a:lnTo>
                    <a:pt x="176275" y="275082"/>
                  </a:lnTo>
                  <a:lnTo>
                    <a:pt x="167894" y="271272"/>
                  </a:lnTo>
                  <a:lnTo>
                    <a:pt x="167258" y="270255"/>
                  </a:lnTo>
                  <a:lnTo>
                    <a:pt x="167131" y="268986"/>
                  </a:lnTo>
                  <a:lnTo>
                    <a:pt x="167385" y="267588"/>
                  </a:lnTo>
                  <a:lnTo>
                    <a:pt x="190880" y="150113"/>
                  </a:lnTo>
                  <a:lnTo>
                    <a:pt x="191516" y="145796"/>
                  </a:lnTo>
                  <a:lnTo>
                    <a:pt x="192404" y="141350"/>
                  </a:lnTo>
                  <a:lnTo>
                    <a:pt x="193421" y="136778"/>
                  </a:lnTo>
                  <a:lnTo>
                    <a:pt x="194436" y="132079"/>
                  </a:lnTo>
                  <a:lnTo>
                    <a:pt x="195452" y="127380"/>
                  </a:lnTo>
                  <a:lnTo>
                    <a:pt x="196596" y="122427"/>
                  </a:lnTo>
                  <a:lnTo>
                    <a:pt x="197738" y="117601"/>
                  </a:lnTo>
                  <a:lnTo>
                    <a:pt x="198881" y="112775"/>
                  </a:lnTo>
                  <a:lnTo>
                    <a:pt x="200025" y="107950"/>
                  </a:lnTo>
                  <a:lnTo>
                    <a:pt x="201295" y="102997"/>
                  </a:lnTo>
                  <a:lnTo>
                    <a:pt x="202437" y="98425"/>
                  </a:lnTo>
                  <a:lnTo>
                    <a:pt x="203707" y="94234"/>
                  </a:lnTo>
                  <a:lnTo>
                    <a:pt x="198768" y="100617"/>
                  </a:lnTo>
                  <a:lnTo>
                    <a:pt x="193849" y="107013"/>
                  </a:lnTo>
                  <a:lnTo>
                    <a:pt x="168425" y="138497"/>
                  </a:lnTo>
                  <a:lnTo>
                    <a:pt x="54736" y="267715"/>
                  </a:lnTo>
                  <a:lnTo>
                    <a:pt x="53340" y="269494"/>
                  </a:lnTo>
                  <a:lnTo>
                    <a:pt x="51943" y="270890"/>
                  </a:lnTo>
                  <a:lnTo>
                    <a:pt x="50292" y="271907"/>
                  </a:lnTo>
                  <a:lnTo>
                    <a:pt x="48768" y="272923"/>
                  </a:lnTo>
                  <a:lnTo>
                    <a:pt x="46862" y="273812"/>
                  </a:lnTo>
                  <a:lnTo>
                    <a:pt x="44703" y="274447"/>
                  </a:lnTo>
                  <a:lnTo>
                    <a:pt x="42545" y="275082"/>
                  </a:lnTo>
                  <a:lnTo>
                    <a:pt x="40004" y="275463"/>
                  </a:lnTo>
                  <a:lnTo>
                    <a:pt x="36956" y="275716"/>
                  </a:lnTo>
                  <a:lnTo>
                    <a:pt x="33908" y="275844"/>
                  </a:lnTo>
                  <a:lnTo>
                    <a:pt x="30099" y="275971"/>
                  </a:lnTo>
                  <a:lnTo>
                    <a:pt x="25653" y="275971"/>
                  </a:lnTo>
                  <a:lnTo>
                    <a:pt x="20066" y="275971"/>
                  </a:lnTo>
                  <a:lnTo>
                    <a:pt x="15621" y="275844"/>
                  </a:lnTo>
                  <a:lnTo>
                    <a:pt x="12319" y="275589"/>
                  </a:lnTo>
                  <a:lnTo>
                    <a:pt x="8890" y="275336"/>
                  </a:lnTo>
                  <a:lnTo>
                    <a:pt x="6223" y="274827"/>
                  </a:lnTo>
                  <a:lnTo>
                    <a:pt x="4318" y="274065"/>
                  </a:lnTo>
                  <a:lnTo>
                    <a:pt x="2412" y="273430"/>
                  </a:lnTo>
                  <a:lnTo>
                    <a:pt x="1270" y="272414"/>
                  </a:lnTo>
                  <a:lnTo>
                    <a:pt x="634" y="271272"/>
                  </a:lnTo>
                  <a:lnTo>
                    <a:pt x="126" y="270001"/>
                  </a:lnTo>
                  <a:lnTo>
                    <a:pt x="0" y="268604"/>
                  </a:lnTo>
                  <a:lnTo>
                    <a:pt x="507" y="266700"/>
                  </a:lnTo>
                  <a:lnTo>
                    <a:pt x="52197" y="8509"/>
                  </a:lnTo>
                  <a:lnTo>
                    <a:pt x="59562" y="2159"/>
                  </a:lnTo>
                  <a:lnTo>
                    <a:pt x="61849" y="1397"/>
                  </a:lnTo>
                  <a:lnTo>
                    <a:pt x="64770" y="888"/>
                  </a:lnTo>
                  <a:lnTo>
                    <a:pt x="68452" y="508"/>
                  </a:lnTo>
                  <a:lnTo>
                    <a:pt x="72008" y="126"/>
                  </a:lnTo>
                  <a:lnTo>
                    <a:pt x="76453" y="0"/>
                  </a:lnTo>
                  <a:lnTo>
                    <a:pt x="81787" y="0"/>
                  </a:lnTo>
                  <a:close/>
                </a:path>
              </a:pathLst>
            </a:custGeom>
            <a:ln w="9144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0504" y="1854149"/>
            <a:ext cx="817562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6545" indent="-28448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spc="-5" dirty="0">
                <a:latin typeface="Calibri"/>
                <a:cs typeface="Calibri"/>
              </a:rPr>
              <a:t>Компьютерные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презентации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dirty="0">
                <a:latin typeface="Calibri"/>
                <a:cs typeface="Calibri"/>
              </a:rPr>
              <a:t>Использование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интерактивной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панели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spc="-5" dirty="0">
                <a:latin typeface="Calibri"/>
                <a:cs typeface="Calibri"/>
              </a:rPr>
              <a:t>Компьютерные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программы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на</a:t>
            </a:r>
            <a:r>
              <a:rPr sz="2800" b="1" spc="-5" dirty="0">
                <a:latin typeface="Calibri"/>
                <a:cs typeface="Calibri"/>
              </a:rPr>
              <a:t> уроках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математики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dirty="0">
                <a:latin typeface="Calibri"/>
                <a:cs typeface="Calibri"/>
              </a:rPr>
              <a:t>Использование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информационных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ресурсов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4895" y="3645408"/>
            <a:ext cx="4608576" cy="299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550920" y="536448"/>
            <a:ext cx="70485" cy="744220"/>
            <a:chOff x="3550920" y="536448"/>
            <a:chExt cx="70485" cy="744220"/>
          </a:xfrm>
        </p:grpSpPr>
        <p:sp>
          <p:nvSpPr>
            <p:cNvPr id="4" name="object 4"/>
            <p:cNvSpPr/>
            <p:nvPr/>
          </p:nvSpPr>
          <p:spPr>
            <a:xfrm>
              <a:off x="3563112" y="548640"/>
              <a:ext cx="45720" cy="719455"/>
            </a:xfrm>
            <a:custGeom>
              <a:avLst/>
              <a:gdLst/>
              <a:ahLst/>
              <a:cxnLst/>
              <a:rect l="l" t="t" r="r" b="b"/>
              <a:pathLst>
                <a:path w="45720" h="719455">
                  <a:moveTo>
                    <a:pt x="4572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45720" y="719327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3112" y="548640"/>
              <a:ext cx="45720" cy="719455"/>
            </a:xfrm>
            <a:custGeom>
              <a:avLst/>
              <a:gdLst/>
              <a:ahLst/>
              <a:cxnLst/>
              <a:rect l="l" t="t" r="r" b="b"/>
              <a:pathLst>
                <a:path w="45720" h="719455">
                  <a:moveTo>
                    <a:pt x="0" y="719327"/>
                  </a:moveTo>
                  <a:lnTo>
                    <a:pt x="45720" y="719327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07714" y="774319"/>
            <a:ext cx="4192904" cy="404495"/>
            <a:chOff x="3807714" y="774319"/>
            <a:chExt cx="4192904" cy="4044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2286" y="778891"/>
              <a:ext cx="4183507" cy="395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7714" y="799719"/>
              <a:ext cx="2513330" cy="3031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4897" y="774319"/>
              <a:ext cx="1585468" cy="4043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0504" y="2106879"/>
            <a:ext cx="8317865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Times New Roman"/>
              <a:buAutoNum type="arabicPeriod"/>
              <a:tabLst>
                <a:tab pos="266065" algn="l"/>
              </a:tabLst>
            </a:pP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Предметные</a:t>
            </a:r>
            <a:r>
              <a:rPr sz="20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333333"/>
                </a:solidFill>
                <a:latin typeface="Times New Roman"/>
                <a:cs typeface="Times New Roman"/>
              </a:rPr>
              <a:t>недели</a:t>
            </a:r>
            <a:r>
              <a:rPr sz="2000" b="1" i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математики;</a:t>
            </a:r>
            <a:endParaRPr sz="2000" b="1" i="1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2000" b="1" i="1" spc="-20" dirty="0">
                <a:solidFill>
                  <a:srgbClr val="333333"/>
                </a:solidFill>
                <a:latin typeface="Times New Roman"/>
                <a:cs typeface="Times New Roman"/>
              </a:rPr>
              <a:t>Школьный,</a:t>
            </a:r>
            <a:r>
              <a:rPr sz="2000" b="1" i="1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районный,</a:t>
            </a:r>
            <a:r>
              <a:rPr sz="2000" b="1" i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региональный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этапы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Всероссийской</a:t>
            </a:r>
            <a:r>
              <a:rPr sz="2000" b="1" i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олимпиады</a:t>
            </a:r>
            <a:endParaRPr sz="2000" b="1" i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по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математике;</a:t>
            </a:r>
            <a:endParaRPr sz="2000" b="1" i="1">
              <a:latin typeface="Times New Roman"/>
              <a:cs typeface="Times New Roman"/>
            </a:endParaRPr>
          </a:p>
          <a:p>
            <a:pPr marL="265430" indent="-253365">
              <a:spcBef>
                <a:spcPts val="5"/>
              </a:spcBef>
              <a:buFontTx/>
              <a:buAutoNum type="arabicPeriod" startAt="3"/>
              <a:tabLst>
                <a:tab pos="266065" algn="l"/>
              </a:tabLst>
            </a:pPr>
            <a:r>
              <a:rPr lang="ru-RU" sz="2000" b="1" i="1" dirty="0" smtClean="0"/>
              <a:t>Международных </a:t>
            </a:r>
            <a:r>
              <a:rPr lang="ru-RU" sz="2000" b="1" i="1" dirty="0" err="1" smtClean="0"/>
              <a:t>онлайн</a:t>
            </a:r>
            <a:r>
              <a:rPr lang="ru-RU" sz="2000" b="1" i="1" dirty="0" smtClean="0"/>
              <a:t> -олимпиадах "Вопрос - Осень 2024"</a:t>
            </a:r>
          </a:p>
          <a:p>
            <a:pPr marL="265430" indent="-253365">
              <a:lnSpc>
                <a:spcPct val="100000"/>
              </a:lnSpc>
              <a:tabLst>
                <a:tab pos="26606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4. </a:t>
            </a:r>
            <a:r>
              <a:rPr lang="ru-RU" sz="2000" b="1" i="1" dirty="0" smtClean="0"/>
              <a:t>Международной дистанционной олимпиаде по математике «</a:t>
            </a:r>
            <a:r>
              <a:rPr lang="ru-RU" sz="2000" b="1" i="1" dirty="0" smtClean="0">
                <a:hlinkClick r:id="rId6"/>
              </a:rPr>
              <a:t>Знак - Осень 2024</a:t>
            </a:r>
            <a:r>
              <a:rPr lang="ru-RU" sz="2000" b="1" i="1" dirty="0" smtClean="0"/>
              <a:t>»</a:t>
            </a:r>
            <a:r>
              <a:rPr sz="2000" b="1" i="1" spc="-15" smtClean="0">
                <a:solidFill>
                  <a:srgbClr val="333333"/>
                </a:solidFill>
                <a:latin typeface="Times New Roman"/>
                <a:cs typeface="Times New Roman"/>
              </a:rPr>
              <a:t>;</a:t>
            </a:r>
            <a:endParaRPr lang="ru-RU" sz="2000" b="1" i="1" spc="-15" dirty="0" smtClean="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tabLst>
                <a:tab pos="266065" algn="l"/>
              </a:tabLst>
            </a:pPr>
            <a:r>
              <a:rPr lang="ru-RU" sz="2000" b="1" i="1" dirty="0" smtClean="0"/>
              <a:t>5. Международной </a:t>
            </a:r>
            <a:r>
              <a:rPr lang="ru-RU" sz="2000" b="1" i="1" dirty="0" err="1" smtClean="0"/>
              <a:t>онлайн-олимпиаде</a:t>
            </a:r>
            <a:r>
              <a:rPr lang="ru-RU" sz="2000" b="1" i="1" dirty="0" smtClean="0"/>
              <a:t> «</a:t>
            </a:r>
            <a:r>
              <a:rPr lang="ru-RU" sz="2000" b="1" i="1" dirty="0" smtClean="0">
                <a:hlinkClick r:id="rId7"/>
              </a:rPr>
              <a:t>Почему?</a:t>
            </a:r>
            <a:r>
              <a:rPr lang="ru-RU" sz="2000" b="1" i="1" dirty="0" smtClean="0"/>
              <a:t>»</a:t>
            </a:r>
            <a:endParaRPr sz="2000" b="1" i="1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tabLst>
                <a:tab pos="266065" algn="l"/>
              </a:tabLst>
            </a:pPr>
            <a:r>
              <a:rPr lang="ru-RU" sz="2000" b="1" i="1" spc="-5" dirty="0" smtClean="0">
                <a:solidFill>
                  <a:srgbClr val="333333"/>
                </a:solidFill>
                <a:latin typeface="Times New Roman"/>
                <a:cs typeface="Times New Roman"/>
              </a:rPr>
              <a:t>6.</a:t>
            </a:r>
            <a:r>
              <a:rPr sz="2000" b="1" i="1" spc="-5" smtClean="0">
                <a:solidFill>
                  <a:srgbClr val="333333"/>
                </a:solidFill>
                <a:latin typeface="Times New Roman"/>
                <a:cs typeface="Times New Roman"/>
              </a:rPr>
              <a:t>Марафон</a:t>
            </a:r>
            <a:r>
              <a:rPr sz="2000" b="1" i="1" spc="-1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решения</a:t>
            </a:r>
            <a:r>
              <a:rPr sz="2000" b="1" i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математических</a:t>
            </a:r>
            <a:r>
              <a:rPr sz="2000" b="1" i="1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задач;</a:t>
            </a:r>
            <a:endParaRPr sz="2000" b="1" i="1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spcBef>
                <a:spcPts val="5"/>
              </a:spcBef>
              <a:tabLst>
                <a:tab pos="266065" algn="l"/>
              </a:tabLst>
            </a:pPr>
            <a:r>
              <a:rPr lang="ru-RU" sz="2000" b="1" i="1" spc="-10" dirty="0" smtClean="0">
                <a:solidFill>
                  <a:srgbClr val="333333"/>
                </a:solidFill>
                <a:latin typeface="Times New Roman"/>
                <a:cs typeface="Times New Roman"/>
              </a:rPr>
              <a:t>7. </a:t>
            </a:r>
            <a:r>
              <a:rPr sz="2000" b="1" i="1" spc="-10" smtClean="0">
                <a:solidFill>
                  <a:srgbClr val="333333"/>
                </a:solidFill>
                <a:latin typeface="Times New Roman"/>
                <a:cs typeface="Times New Roman"/>
              </a:rPr>
              <a:t>Всероссийские</a:t>
            </a:r>
            <a:r>
              <a:rPr sz="2000" b="1" i="1" spc="35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предметные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20">
                <a:solidFill>
                  <a:srgbClr val="333333"/>
                </a:solidFill>
                <a:latin typeface="Times New Roman"/>
                <a:cs typeface="Times New Roman"/>
              </a:rPr>
              <a:t>молодежные</a:t>
            </a:r>
            <a:r>
              <a:rPr sz="2000" b="1" i="1" spc="-1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smtClean="0">
                <a:solidFill>
                  <a:srgbClr val="333333"/>
                </a:solidFill>
                <a:latin typeface="Times New Roman"/>
                <a:cs typeface="Times New Roman"/>
              </a:rPr>
              <a:t>олимпиады</a:t>
            </a:r>
            <a:r>
              <a:rPr lang="ru-RU" sz="2000" b="1" i="1" spc="-15" dirty="0" smtClean="0">
                <a:solidFill>
                  <a:srgbClr val="333333"/>
                </a:solidFill>
                <a:latin typeface="Times New Roman"/>
                <a:cs typeface="Times New Roman"/>
              </a:rPr>
              <a:t>…</a:t>
            </a:r>
            <a:endParaRPr sz="2000" b="1" i="1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29400" y="5029200"/>
            <a:ext cx="1923288" cy="115214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7341" y="739775"/>
            <a:ext cx="2504871" cy="21374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1095" y="1082928"/>
            <a:ext cx="1560449" cy="1334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 b="24036"/>
          <a:stretch>
            <a:fillRect/>
          </a:stretch>
        </p:blipFill>
        <p:spPr bwMode="auto">
          <a:xfrm>
            <a:off x="4952999" y="4953000"/>
            <a:ext cx="1163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4953000"/>
            <a:ext cx="10795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4953000"/>
            <a:ext cx="109754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4953000"/>
            <a:ext cx="1143000" cy="161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33800" y="4953000"/>
            <a:ext cx="113309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341" y="739775"/>
            <a:ext cx="2504871" cy="2137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1095" y="1082928"/>
            <a:ext cx="1560449" cy="13347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50920" y="536448"/>
            <a:ext cx="70485" cy="744220"/>
            <a:chOff x="3550920" y="536448"/>
            <a:chExt cx="70485" cy="744220"/>
          </a:xfrm>
        </p:grpSpPr>
        <p:sp>
          <p:nvSpPr>
            <p:cNvPr id="6" name="object 6"/>
            <p:cNvSpPr/>
            <p:nvPr/>
          </p:nvSpPr>
          <p:spPr>
            <a:xfrm>
              <a:off x="3563112" y="548640"/>
              <a:ext cx="45720" cy="719455"/>
            </a:xfrm>
            <a:custGeom>
              <a:avLst/>
              <a:gdLst/>
              <a:ahLst/>
              <a:cxnLst/>
              <a:rect l="l" t="t" r="r" b="b"/>
              <a:pathLst>
                <a:path w="45720" h="719455">
                  <a:moveTo>
                    <a:pt x="4572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45720" y="719327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3112" y="548640"/>
              <a:ext cx="45720" cy="719455"/>
            </a:xfrm>
            <a:custGeom>
              <a:avLst/>
              <a:gdLst/>
              <a:ahLst/>
              <a:cxnLst/>
              <a:rect l="l" t="t" r="r" b="b"/>
              <a:pathLst>
                <a:path w="45720" h="719455">
                  <a:moveTo>
                    <a:pt x="0" y="719327"/>
                  </a:moveTo>
                  <a:lnTo>
                    <a:pt x="45720" y="719327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7078" y="621156"/>
            <a:ext cx="2921635" cy="35864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802379" y="1108836"/>
            <a:ext cx="4533265" cy="291465"/>
            <a:chOff x="3802379" y="1108836"/>
            <a:chExt cx="4533265" cy="2914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7078" y="1113408"/>
              <a:ext cx="4523457" cy="282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3051" y="1191894"/>
              <a:ext cx="1442085" cy="208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2379" y="1108836"/>
              <a:ext cx="2987294" cy="291338"/>
            </a:xfrm>
            <a:prstGeom prst="rect">
              <a:avLst/>
            </a:prstGeom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 t="16327"/>
          <a:stretch>
            <a:fillRect/>
          </a:stretch>
        </p:blipFill>
        <p:spPr bwMode="auto">
          <a:xfrm>
            <a:off x="2362200" y="3962400"/>
            <a:ext cx="28003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1676400"/>
            <a:ext cx="4200525" cy="31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1600200"/>
            <a:ext cx="3886200" cy="25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381000" y="1371600"/>
            <a:ext cx="784098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2514600" y="4114800"/>
            <a:ext cx="12763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1447800" y="4953000"/>
            <a:ext cx="12763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381000" y="5715000"/>
            <a:ext cx="1276350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/>
          <p:nvPr/>
        </p:nvSpPr>
        <p:spPr>
          <a:xfrm>
            <a:off x="152400" y="609599"/>
            <a:ext cx="8000999" cy="5282408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953260">
              <a:lnSpc>
                <a:spcPct val="100000"/>
              </a:lnSpc>
              <a:spcBef>
                <a:spcPts val="1090"/>
              </a:spcBef>
              <a:tabLst>
                <a:tab pos="3898265" algn="l"/>
                <a:tab pos="5617210" algn="l"/>
              </a:tabLst>
            </a:pP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памяти	ученика	</a:t>
            </a:r>
            <a:r>
              <a:rPr sz="3200" b="1" spc="10" dirty="0">
                <a:latin typeface="Times New Roman"/>
                <a:cs typeface="Times New Roman"/>
              </a:rPr>
              <a:t>остаётся</a:t>
            </a:r>
            <a:r>
              <a:rPr sz="2800" b="1" spc="1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160780">
              <a:lnSpc>
                <a:spcPct val="100000"/>
              </a:lnSpc>
              <a:spcBef>
                <a:spcPts val="1230"/>
              </a:spcBef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¼ </a:t>
            </a:r>
            <a:r>
              <a:rPr sz="2400" b="1" dirty="0">
                <a:latin typeface="Times New Roman"/>
                <a:cs typeface="Times New Roman"/>
              </a:rPr>
              <a:t>часть </a:t>
            </a:r>
            <a:r>
              <a:rPr sz="2400" b="1" spc="-15" dirty="0">
                <a:latin typeface="Times New Roman"/>
                <a:cs typeface="Times New Roman"/>
              </a:rPr>
              <a:t>услышанного</a:t>
            </a:r>
            <a:r>
              <a:rPr sz="2400" b="1" spc="-409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</a:t>
            </a:r>
            <a:endParaRPr sz="2400">
              <a:latin typeface="Times New Roman"/>
              <a:cs typeface="Times New Roman"/>
            </a:endParaRPr>
          </a:p>
          <a:p>
            <a:pPr marL="1160780">
              <a:lnSpc>
                <a:spcPct val="100000"/>
              </a:lnSpc>
              <a:spcBef>
                <a:spcPts val="2000"/>
              </a:spcBef>
            </a:pPr>
            <a:r>
              <a:rPr sz="3975" b="1" spc="7" baseline="25157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4000" b="1" spc="5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3975" b="1" spc="7" baseline="-20964" smtClean="0">
                <a:solidFill>
                  <a:srgbClr val="FF0000"/>
                </a:solidFill>
                <a:latin typeface="Times New Roman"/>
                <a:cs typeface="Times New Roman"/>
              </a:rPr>
              <a:t>3 </a:t>
            </a:r>
            <a:r>
              <a:rPr sz="2400" b="1" smtClean="0">
                <a:latin typeface="Times New Roman"/>
                <a:cs typeface="Times New Roman"/>
              </a:rPr>
              <a:t>часть </a:t>
            </a:r>
            <a:r>
              <a:rPr sz="2400" b="1" spc="-10" smtClean="0">
                <a:latin typeface="Times New Roman"/>
                <a:cs typeface="Times New Roman"/>
              </a:rPr>
              <a:t>увиденного</a:t>
            </a:r>
            <a:r>
              <a:rPr sz="2400" b="1" spc="-70" smtClean="0">
                <a:latin typeface="Times New Roman"/>
                <a:cs typeface="Times New Roman"/>
              </a:rPr>
              <a:t> </a:t>
            </a:r>
            <a:r>
              <a:rPr sz="2400" b="1" spc="-10" smtClean="0">
                <a:latin typeface="Times New Roman"/>
                <a:cs typeface="Times New Roman"/>
              </a:rPr>
              <a:t>материала</a:t>
            </a:r>
            <a:endParaRPr sz="2400" smtClean="0">
              <a:latin typeface="Times New Roman"/>
              <a:cs typeface="Times New Roman"/>
            </a:endParaRPr>
          </a:p>
          <a:p>
            <a:pPr marL="1208405" marR="1052830" algn="ctr">
              <a:lnSpc>
                <a:spcPct val="101099"/>
              </a:lnSpc>
              <a:spcBef>
                <a:spcPts val="1964"/>
              </a:spcBef>
            </a:pPr>
            <a:r>
              <a:rPr sz="40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½ </a:t>
            </a:r>
            <a:r>
              <a:rPr sz="2400" b="1" smtClean="0">
                <a:latin typeface="Times New Roman"/>
                <a:cs typeface="Times New Roman"/>
              </a:rPr>
              <a:t>часть </a:t>
            </a:r>
            <a:r>
              <a:rPr sz="2400" b="1" spc="-15" dirty="0">
                <a:latin typeface="Times New Roman"/>
                <a:cs typeface="Times New Roman"/>
              </a:rPr>
              <a:t>услышанного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4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увиденного  </a:t>
            </a:r>
            <a:r>
              <a:rPr sz="2400" b="1" spc="-15">
                <a:latin typeface="Times New Roman"/>
                <a:cs typeface="Times New Roman"/>
              </a:rPr>
              <a:t>одновременно</a:t>
            </a:r>
            <a:r>
              <a:rPr sz="2400" b="1" spc="15">
                <a:latin typeface="Times New Roman"/>
                <a:cs typeface="Times New Roman"/>
              </a:rPr>
              <a:t> </a:t>
            </a:r>
            <a:r>
              <a:rPr sz="2400" b="1" spc="-10" smtClean="0">
                <a:latin typeface="Times New Roman"/>
                <a:cs typeface="Times New Roman"/>
              </a:rPr>
              <a:t>материала</a:t>
            </a:r>
            <a:endParaRPr sz="2400" smtClean="0">
              <a:latin typeface="Times New Roman"/>
              <a:cs typeface="Times New Roman"/>
            </a:endParaRPr>
          </a:p>
          <a:p>
            <a:pPr marL="38100" marR="821055" indent="-2540" algn="ctr">
              <a:lnSpc>
                <a:spcPct val="100600"/>
              </a:lnSpc>
              <a:spcBef>
                <a:spcPts val="1055"/>
              </a:spcBef>
            </a:pPr>
            <a:r>
              <a:rPr sz="4800" b="1" smtClean="0">
                <a:solidFill>
                  <a:srgbClr val="FF0000"/>
                </a:solidFill>
                <a:latin typeface="Times New Roman"/>
                <a:cs typeface="Times New Roman"/>
              </a:rPr>
              <a:t>¾</a:t>
            </a:r>
            <a:r>
              <a:rPr sz="4800" b="1" smtClean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800" b="1" spc="-15" smtClean="0">
                <a:solidFill>
                  <a:srgbClr val="CC0000"/>
                </a:solidFill>
                <a:latin typeface="Times New Roman"/>
                <a:cs typeface="Times New Roman"/>
              </a:rPr>
              <a:t>материала, </a:t>
            </a:r>
            <a:r>
              <a:rPr sz="2800" b="1" spc="5" smtClean="0">
                <a:solidFill>
                  <a:srgbClr val="CC0000"/>
                </a:solidFill>
                <a:latin typeface="Times New Roman"/>
                <a:cs typeface="Times New Roman"/>
              </a:rPr>
              <a:t>если </a:t>
            </a:r>
            <a:r>
              <a:rPr sz="2800" b="1" spc="-25" smtClean="0">
                <a:solidFill>
                  <a:srgbClr val="CC0000"/>
                </a:solidFill>
                <a:latin typeface="Times New Roman"/>
                <a:cs typeface="Times New Roman"/>
              </a:rPr>
              <a:t>ко </a:t>
            </a:r>
            <a:r>
              <a:rPr sz="2800" b="1" spc="10" smtClean="0">
                <a:solidFill>
                  <a:srgbClr val="CC0000"/>
                </a:solidFill>
                <a:latin typeface="Times New Roman"/>
                <a:cs typeface="Times New Roman"/>
              </a:rPr>
              <a:t>всему </a:t>
            </a:r>
            <a:r>
              <a:rPr sz="2800" b="1" spc="-20" smtClean="0">
                <a:solidFill>
                  <a:srgbClr val="CC0000"/>
                </a:solidFill>
                <a:latin typeface="Times New Roman"/>
                <a:cs typeface="Times New Roman"/>
              </a:rPr>
              <a:t>прочему  </a:t>
            </a:r>
            <a:r>
              <a:rPr sz="2800" b="1" spc="-5" smtClean="0">
                <a:solidFill>
                  <a:srgbClr val="CC0000"/>
                </a:solidFill>
                <a:latin typeface="Times New Roman"/>
                <a:cs typeface="Times New Roman"/>
              </a:rPr>
              <a:t>ученик </a:t>
            </a:r>
            <a:r>
              <a:rPr sz="2800" b="1" spc="-30" smtClean="0">
                <a:solidFill>
                  <a:srgbClr val="CC0000"/>
                </a:solidFill>
                <a:latin typeface="Times New Roman"/>
                <a:cs typeface="Times New Roman"/>
              </a:rPr>
              <a:t>вовлечён </a:t>
            </a:r>
            <a:r>
              <a:rPr sz="2800" b="1" spc="-5" smtClean="0">
                <a:solidFill>
                  <a:srgbClr val="CC0000"/>
                </a:solidFill>
                <a:latin typeface="Times New Roman"/>
                <a:cs typeface="Times New Roman"/>
              </a:rPr>
              <a:t>в активные </a:t>
            </a:r>
            <a:r>
              <a:rPr sz="2800" b="1" spc="-10" smtClean="0">
                <a:solidFill>
                  <a:srgbClr val="CC0000"/>
                </a:solidFill>
                <a:latin typeface="Times New Roman"/>
                <a:cs typeface="Times New Roman"/>
              </a:rPr>
              <a:t>действия </a:t>
            </a:r>
            <a:r>
              <a:rPr sz="2800" b="1" spc="-5" smtClean="0">
                <a:solidFill>
                  <a:srgbClr val="CC0000"/>
                </a:solidFill>
                <a:latin typeface="Times New Roman"/>
                <a:cs typeface="Times New Roman"/>
              </a:rPr>
              <a:t>в  </a:t>
            </a:r>
            <a:r>
              <a:rPr sz="2800" b="1" smtClean="0">
                <a:solidFill>
                  <a:srgbClr val="CC0000"/>
                </a:solidFill>
                <a:latin typeface="Times New Roman"/>
                <a:cs typeface="Times New Roman"/>
              </a:rPr>
              <a:t>процессе</a:t>
            </a:r>
            <a:r>
              <a:rPr sz="2800" b="1" spc="-5" smtClean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spc="-20" smtClean="0">
                <a:solidFill>
                  <a:srgbClr val="CC0000"/>
                </a:solidFill>
                <a:latin typeface="Times New Roman"/>
                <a:cs typeface="Times New Roman"/>
              </a:rPr>
              <a:t>обучения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5"/>
          <p:cNvSpPr/>
          <p:nvPr/>
        </p:nvSpPr>
        <p:spPr>
          <a:xfrm>
            <a:off x="7391400" y="1447800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296" y="2864"/>
                </a:lnTo>
                <a:lnTo>
                  <a:pt x="278480" y="11233"/>
                </a:lnTo>
                <a:lnTo>
                  <a:pt x="235785" y="24767"/>
                </a:lnTo>
                <a:lnTo>
                  <a:pt x="195552" y="43129"/>
                </a:lnTo>
                <a:lnTo>
                  <a:pt x="158118" y="65979"/>
                </a:lnTo>
                <a:lnTo>
                  <a:pt x="123821" y="92981"/>
                </a:lnTo>
                <a:lnTo>
                  <a:pt x="93000" y="123795"/>
                </a:lnTo>
                <a:lnTo>
                  <a:pt x="65993" y="158084"/>
                </a:lnTo>
                <a:lnTo>
                  <a:pt x="43137" y="195508"/>
                </a:lnTo>
                <a:lnTo>
                  <a:pt x="24772" y="235730"/>
                </a:lnTo>
                <a:lnTo>
                  <a:pt x="11235" y="278412"/>
                </a:lnTo>
                <a:lnTo>
                  <a:pt x="2865" y="323214"/>
                </a:lnTo>
                <a:lnTo>
                  <a:pt x="0" y="369800"/>
                </a:lnTo>
                <a:lnTo>
                  <a:pt x="2866" y="416873"/>
                </a:lnTo>
                <a:lnTo>
                  <a:pt x="11243" y="462158"/>
                </a:lnTo>
                <a:lnTo>
                  <a:pt x="24798" y="505312"/>
                </a:lnTo>
                <a:lnTo>
                  <a:pt x="43199" y="545989"/>
                </a:lnTo>
                <a:lnTo>
                  <a:pt x="66114" y="583846"/>
                </a:lnTo>
                <a:lnTo>
                  <a:pt x="93210" y="618538"/>
                </a:lnTo>
                <a:lnTo>
                  <a:pt x="124155" y="649721"/>
                </a:lnTo>
                <a:lnTo>
                  <a:pt x="158616" y="677052"/>
                </a:lnTo>
                <a:lnTo>
                  <a:pt x="196261" y="700185"/>
                </a:lnTo>
                <a:lnTo>
                  <a:pt x="236839" y="718803"/>
                </a:lnTo>
                <a:lnTo>
                  <a:pt x="279814" y="732490"/>
                </a:lnTo>
                <a:lnTo>
                  <a:pt x="324991" y="740960"/>
                </a:lnTo>
                <a:lnTo>
                  <a:pt x="372032" y="743860"/>
                </a:lnTo>
                <a:lnTo>
                  <a:pt x="418657" y="740959"/>
                </a:lnTo>
                <a:lnTo>
                  <a:pt x="463582" y="732483"/>
                </a:lnTo>
                <a:lnTo>
                  <a:pt x="506454" y="718777"/>
                </a:lnTo>
                <a:lnTo>
                  <a:pt x="546821" y="700247"/>
                </a:lnTo>
                <a:lnTo>
                  <a:pt x="584478" y="677173"/>
                </a:lnTo>
                <a:lnTo>
                  <a:pt x="619018" y="649931"/>
                </a:lnTo>
                <a:lnTo>
                  <a:pt x="650090" y="618871"/>
                </a:lnTo>
                <a:lnTo>
                  <a:pt x="677344" y="584343"/>
                </a:lnTo>
                <a:lnTo>
                  <a:pt x="700428" y="546696"/>
                </a:lnTo>
                <a:lnTo>
                  <a:pt x="718993" y="506282"/>
                </a:lnTo>
                <a:lnTo>
                  <a:pt x="732688" y="463450"/>
                </a:lnTo>
                <a:lnTo>
                  <a:pt x="741162" y="418550"/>
                </a:lnTo>
                <a:lnTo>
                  <a:pt x="744065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3"/>
          <p:cNvSpPr/>
          <p:nvPr/>
        </p:nvSpPr>
        <p:spPr>
          <a:xfrm>
            <a:off x="7772400" y="144780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0" y="0"/>
                </a:moveTo>
                <a:lnTo>
                  <a:pt x="0" y="371933"/>
                </a:lnTo>
                <a:lnTo>
                  <a:pt x="372032" y="371933"/>
                </a:lnTo>
                <a:lnTo>
                  <a:pt x="369129" y="324892"/>
                </a:lnTo>
                <a:lnTo>
                  <a:pt x="360655" y="279704"/>
                </a:lnTo>
                <a:lnTo>
                  <a:pt x="346961" y="236701"/>
                </a:lnTo>
                <a:lnTo>
                  <a:pt x="328396" y="196216"/>
                </a:lnTo>
                <a:lnTo>
                  <a:pt x="305311" y="158581"/>
                </a:lnTo>
                <a:lnTo>
                  <a:pt x="278058" y="124128"/>
                </a:lnTo>
                <a:lnTo>
                  <a:pt x="246986" y="93191"/>
                </a:lnTo>
                <a:lnTo>
                  <a:pt x="212446" y="66101"/>
                </a:lnTo>
                <a:lnTo>
                  <a:pt x="174789" y="43191"/>
                </a:lnTo>
                <a:lnTo>
                  <a:pt x="134365" y="24793"/>
                </a:lnTo>
                <a:lnTo>
                  <a:pt x="91525" y="11241"/>
                </a:lnTo>
                <a:lnTo>
                  <a:pt x="46620" y="286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4"/>
          <p:cNvSpPr/>
          <p:nvPr/>
        </p:nvSpPr>
        <p:spPr>
          <a:xfrm>
            <a:off x="7293803" y="2330134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7"/>
                </a:lnTo>
                <a:lnTo>
                  <a:pt x="513486" y="713754"/>
                </a:lnTo>
                <a:lnTo>
                  <a:pt x="556360" y="692188"/>
                </a:lnTo>
                <a:lnTo>
                  <a:pt x="596197" y="665342"/>
                </a:lnTo>
                <a:lnTo>
                  <a:pt x="632503" y="633613"/>
                </a:lnTo>
                <a:lnTo>
                  <a:pt x="664782" y="597394"/>
                </a:lnTo>
                <a:lnTo>
                  <a:pt x="692539" y="557080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2"/>
          <p:cNvSpPr/>
          <p:nvPr/>
        </p:nvSpPr>
        <p:spPr>
          <a:xfrm>
            <a:off x="7665399" y="2330134"/>
            <a:ext cx="372110" cy="557530"/>
          </a:xfrm>
          <a:custGeom>
            <a:avLst/>
            <a:gdLst/>
            <a:ahLst/>
            <a:cxnLst/>
            <a:rect l="l" t="t" r="r" b="b"/>
            <a:pathLst>
              <a:path w="372109" h="557530">
                <a:moveTo>
                  <a:pt x="0" y="0"/>
                </a:moveTo>
                <a:lnTo>
                  <a:pt x="0" y="371436"/>
                </a:lnTo>
                <a:lnTo>
                  <a:pt x="320943" y="557080"/>
                </a:lnTo>
                <a:lnTo>
                  <a:pt x="341923" y="513468"/>
                </a:lnTo>
                <a:lnTo>
                  <a:pt x="357903" y="467457"/>
                </a:lnTo>
                <a:lnTo>
                  <a:pt x="368081" y="419846"/>
                </a:lnTo>
                <a:lnTo>
                  <a:pt x="371652" y="371436"/>
                </a:lnTo>
                <a:lnTo>
                  <a:pt x="368714" y="324793"/>
                </a:lnTo>
                <a:lnTo>
                  <a:pt x="360147" y="279893"/>
                </a:lnTo>
                <a:lnTo>
                  <a:pt x="346319" y="237083"/>
                </a:lnTo>
                <a:lnTo>
                  <a:pt x="327601" y="196707"/>
                </a:lnTo>
                <a:lnTo>
                  <a:pt x="304361" y="159113"/>
                </a:lnTo>
                <a:lnTo>
                  <a:pt x="276970" y="124646"/>
                </a:lnTo>
                <a:lnTo>
                  <a:pt x="245796" y="93653"/>
                </a:lnTo>
                <a:lnTo>
                  <a:pt x="211208" y="66478"/>
                </a:lnTo>
                <a:lnTo>
                  <a:pt x="173577" y="43468"/>
                </a:lnTo>
                <a:lnTo>
                  <a:pt x="133271" y="24970"/>
                </a:lnTo>
                <a:lnTo>
                  <a:pt x="90660" y="11328"/>
                </a:lnTo>
                <a:lnTo>
                  <a:pt x="46113" y="2889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/>
          <p:cNvSpPr/>
          <p:nvPr/>
        </p:nvSpPr>
        <p:spPr>
          <a:xfrm>
            <a:off x="7706858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0" y="0"/>
                </a:moveTo>
                <a:lnTo>
                  <a:pt x="0" y="821271"/>
                </a:lnTo>
                <a:lnTo>
                  <a:pt x="47479" y="818002"/>
                </a:lnTo>
                <a:lnTo>
                  <a:pt x="93450" y="809505"/>
                </a:lnTo>
                <a:lnTo>
                  <a:pt x="137591" y="796084"/>
                </a:lnTo>
                <a:lnTo>
                  <a:pt x="179581" y="778043"/>
                </a:lnTo>
                <a:lnTo>
                  <a:pt x="219099" y="755689"/>
                </a:lnTo>
                <a:lnTo>
                  <a:pt x="255822" y="729325"/>
                </a:lnTo>
                <a:lnTo>
                  <a:pt x="289429" y="699257"/>
                </a:lnTo>
                <a:lnTo>
                  <a:pt x="319598" y="665789"/>
                </a:lnTo>
                <a:lnTo>
                  <a:pt x="346008" y="629227"/>
                </a:lnTo>
                <a:lnTo>
                  <a:pt x="368338" y="589876"/>
                </a:lnTo>
                <a:lnTo>
                  <a:pt x="386265" y="548040"/>
                </a:lnTo>
                <a:lnTo>
                  <a:pt x="399468" y="504025"/>
                </a:lnTo>
                <a:lnTo>
                  <a:pt x="407626" y="458136"/>
                </a:lnTo>
                <a:lnTo>
                  <a:pt x="410417" y="410676"/>
                </a:lnTo>
                <a:lnTo>
                  <a:pt x="407626" y="362691"/>
                </a:lnTo>
                <a:lnTo>
                  <a:pt x="399468" y="316356"/>
                </a:lnTo>
                <a:lnTo>
                  <a:pt x="386265" y="271975"/>
                </a:lnTo>
                <a:lnTo>
                  <a:pt x="368338" y="229854"/>
                </a:lnTo>
                <a:lnTo>
                  <a:pt x="346008" y="190298"/>
                </a:lnTo>
                <a:lnTo>
                  <a:pt x="319598" y="153611"/>
                </a:lnTo>
                <a:lnTo>
                  <a:pt x="289429" y="120098"/>
                </a:lnTo>
                <a:lnTo>
                  <a:pt x="255822" y="90064"/>
                </a:lnTo>
                <a:lnTo>
                  <a:pt x="219099" y="63815"/>
                </a:lnTo>
                <a:lnTo>
                  <a:pt x="179581" y="41654"/>
                </a:lnTo>
                <a:lnTo>
                  <a:pt x="137591" y="23888"/>
                </a:lnTo>
                <a:lnTo>
                  <a:pt x="93450" y="10820"/>
                </a:lnTo>
                <a:lnTo>
                  <a:pt x="47479" y="275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6"/>
          <p:cNvSpPr/>
          <p:nvPr/>
        </p:nvSpPr>
        <p:spPr>
          <a:xfrm>
            <a:off x="7296423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407859" y="0"/>
                </a:moveTo>
                <a:lnTo>
                  <a:pt x="360411" y="2754"/>
                </a:lnTo>
                <a:lnTo>
                  <a:pt x="314540" y="10812"/>
                </a:lnTo>
                <a:lnTo>
                  <a:pt x="270556" y="23862"/>
                </a:lnTo>
                <a:lnTo>
                  <a:pt x="228769" y="41594"/>
                </a:lnTo>
                <a:lnTo>
                  <a:pt x="189490" y="63698"/>
                </a:lnTo>
                <a:lnTo>
                  <a:pt x="153029" y="89862"/>
                </a:lnTo>
                <a:lnTo>
                  <a:pt x="119696" y="119776"/>
                </a:lnTo>
                <a:lnTo>
                  <a:pt x="89801" y="153130"/>
                </a:lnTo>
                <a:lnTo>
                  <a:pt x="63654" y="189613"/>
                </a:lnTo>
                <a:lnTo>
                  <a:pt x="41565" y="228915"/>
                </a:lnTo>
                <a:lnTo>
                  <a:pt x="23846" y="270725"/>
                </a:lnTo>
                <a:lnTo>
                  <a:pt x="10805" y="314733"/>
                </a:lnTo>
                <a:lnTo>
                  <a:pt x="2752" y="360628"/>
                </a:lnTo>
                <a:lnTo>
                  <a:pt x="0" y="408100"/>
                </a:lnTo>
                <a:lnTo>
                  <a:pt x="2753" y="456109"/>
                </a:lnTo>
                <a:lnTo>
                  <a:pt x="10812" y="502538"/>
                </a:lnTo>
                <a:lnTo>
                  <a:pt x="23871" y="547070"/>
                </a:lnTo>
                <a:lnTo>
                  <a:pt x="41626" y="589388"/>
                </a:lnTo>
                <a:lnTo>
                  <a:pt x="63771" y="629177"/>
                </a:lnTo>
                <a:lnTo>
                  <a:pt x="90003" y="666120"/>
                </a:lnTo>
                <a:lnTo>
                  <a:pt x="120018" y="699901"/>
                </a:lnTo>
                <a:lnTo>
                  <a:pt x="153510" y="730204"/>
                </a:lnTo>
                <a:lnTo>
                  <a:pt x="190174" y="756712"/>
                </a:lnTo>
                <a:lnTo>
                  <a:pt x="229708" y="779110"/>
                </a:lnTo>
                <a:lnTo>
                  <a:pt x="271805" y="797081"/>
                </a:lnTo>
                <a:lnTo>
                  <a:pt x="316161" y="810309"/>
                </a:lnTo>
                <a:lnTo>
                  <a:pt x="362473" y="818477"/>
                </a:lnTo>
                <a:lnTo>
                  <a:pt x="410434" y="821271"/>
                </a:lnTo>
                <a:lnTo>
                  <a:pt x="410418" y="408100"/>
                </a:lnTo>
                <a:lnTo>
                  <a:pt x="4078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/>
          <p:cNvSpPr/>
          <p:nvPr/>
        </p:nvSpPr>
        <p:spPr>
          <a:xfrm>
            <a:off x="7174931" y="4563818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572728" y="0"/>
                </a:moveTo>
                <a:lnTo>
                  <a:pt x="572728" y="572471"/>
                </a:lnTo>
                <a:lnTo>
                  <a:pt x="0" y="572471"/>
                </a:lnTo>
                <a:lnTo>
                  <a:pt x="2077" y="621799"/>
                </a:lnTo>
                <a:lnTo>
                  <a:pt x="8199" y="669924"/>
                </a:lnTo>
                <a:lnTo>
                  <a:pt x="18199" y="716680"/>
                </a:lnTo>
                <a:lnTo>
                  <a:pt x="31909" y="761904"/>
                </a:lnTo>
                <a:lnTo>
                  <a:pt x="49164" y="805432"/>
                </a:lnTo>
                <a:lnTo>
                  <a:pt x="69795" y="847101"/>
                </a:lnTo>
                <a:lnTo>
                  <a:pt x="93637" y="886745"/>
                </a:lnTo>
                <a:lnTo>
                  <a:pt x="120522" y="924202"/>
                </a:lnTo>
                <a:lnTo>
                  <a:pt x="150285" y="959307"/>
                </a:lnTo>
                <a:lnTo>
                  <a:pt x="182757" y="991896"/>
                </a:lnTo>
                <a:lnTo>
                  <a:pt x="217773" y="1021805"/>
                </a:lnTo>
                <a:lnTo>
                  <a:pt x="255165" y="1048871"/>
                </a:lnTo>
                <a:lnTo>
                  <a:pt x="294767" y="1072929"/>
                </a:lnTo>
                <a:lnTo>
                  <a:pt x="336412" y="1093815"/>
                </a:lnTo>
                <a:lnTo>
                  <a:pt x="379932" y="1111366"/>
                </a:lnTo>
                <a:lnTo>
                  <a:pt x="425163" y="1125417"/>
                </a:lnTo>
                <a:lnTo>
                  <a:pt x="471936" y="1135805"/>
                </a:lnTo>
                <a:lnTo>
                  <a:pt x="520084" y="1142365"/>
                </a:lnTo>
                <a:lnTo>
                  <a:pt x="569442" y="1144934"/>
                </a:lnTo>
                <a:lnTo>
                  <a:pt x="616833" y="1143034"/>
                </a:lnTo>
                <a:lnTo>
                  <a:pt x="663143" y="1137434"/>
                </a:lnTo>
                <a:lnTo>
                  <a:pt x="708224" y="1128280"/>
                </a:lnTo>
                <a:lnTo>
                  <a:pt x="751931" y="1115722"/>
                </a:lnTo>
                <a:lnTo>
                  <a:pt x="794119" y="1099907"/>
                </a:lnTo>
                <a:lnTo>
                  <a:pt x="834641" y="1080983"/>
                </a:lnTo>
                <a:lnTo>
                  <a:pt x="873352" y="1059098"/>
                </a:lnTo>
                <a:lnTo>
                  <a:pt x="910106" y="1034400"/>
                </a:lnTo>
                <a:lnTo>
                  <a:pt x="944757" y="1007037"/>
                </a:lnTo>
                <a:lnTo>
                  <a:pt x="977160" y="977157"/>
                </a:lnTo>
                <a:lnTo>
                  <a:pt x="1007169" y="944908"/>
                </a:lnTo>
                <a:lnTo>
                  <a:pt x="1034638" y="910438"/>
                </a:lnTo>
                <a:lnTo>
                  <a:pt x="1059420" y="873894"/>
                </a:lnTo>
                <a:lnTo>
                  <a:pt x="1081372" y="835426"/>
                </a:lnTo>
                <a:lnTo>
                  <a:pt x="1100346" y="795180"/>
                </a:lnTo>
                <a:lnTo>
                  <a:pt x="1116197" y="753305"/>
                </a:lnTo>
                <a:lnTo>
                  <a:pt x="1128780" y="709948"/>
                </a:lnTo>
                <a:lnTo>
                  <a:pt x="1137948" y="665259"/>
                </a:lnTo>
                <a:lnTo>
                  <a:pt x="1143555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1" y="478878"/>
                </a:lnTo>
                <a:lnTo>
                  <a:pt x="1128791" y="433916"/>
                </a:lnTo>
                <a:lnTo>
                  <a:pt x="1116224" y="390364"/>
                </a:lnTo>
                <a:lnTo>
                  <a:pt x="1100397" y="348363"/>
                </a:lnTo>
                <a:lnTo>
                  <a:pt x="1081461" y="308053"/>
                </a:lnTo>
                <a:lnTo>
                  <a:pt x="1059561" y="269576"/>
                </a:lnTo>
                <a:lnTo>
                  <a:pt x="1034848" y="233070"/>
                </a:lnTo>
                <a:lnTo>
                  <a:pt x="1007468" y="198677"/>
                </a:lnTo>
                <a:lnTo>
                  <a:pt x="977571" y="166538"/>
                </a:lnTo>
                <a:lnTo>
                  <a:pt x="945304" y="136793"/>
                </a:lnTo>
                <a:lnTo>
                  <a:pt x="910816" y="109582"/>
                </a:lnTo>
                <a:lnTo>
                  <a:pt x="874255" y="85046"/>
                </a:lnTo>
                <a:lnTo>
                  <a:pt x="835768" y="63326"/>
                </a:lnTo>
                <a:lnTo>
                  <a:pt x="795505" y="44562"/>
                </a:lnTo>
                <a:lnTo>
                  <a:pt x="753614" y="28894"/>
                </a:lnTo>
                <a:lnTo>
                  <a:pt x="710242" y="16463"/>
                </a:lnTo>
                <a:lnTo>
                  <a:pt x="665539" y="7411"/>
                </a:lnTo>
                <a:lnTo>
                  <a:pt x="619651" y="1876"/>
                </a:lnTo>
                <a:lnTo>
                  <a:pt x="57272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0"/>
          <p:cNvSpPr/>
          <p:nvPr/>
        </p:nvSpPr>
        <p:spPr>
          <a:xfrm>
            <a:off x="7174931" y="4563818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084" y="2077"/>
                </a:lnTo>
                <a:lnTo>
                  <a:pt x="471936" y="8196"/>
                </a:lnTo>
                <a:lnTo>
                  <a:pt x="425163" y="18192"/>
                </a:lnTo>
                <a:lnTo>
                  <a:pt x="379932" y="31898"/>
                </a:lnTo>
                <a:lnTo>
                  <a:pt x="336412" y="49145"/>
                </a:lnTo>
                <a:lnTo>
                  <a:pt x="294767" y="69769"/>
                </a:lnTo>
                <a:lnTo>
                  <a:pt x="255165" y="93602"/>
                </a:lnTo>
                <a:lnTo>
                  <a:pt x="217773" y="120476"/>
                </a:lnTo>
                <a:lnTo>
                  <a:pt x="182757" y="150227"/>
                </a:lnTo>
                <a:lnTo>
                  <a:pt x="150285" y="182685"/>
                </a:lnTo>
                <a:lnTo>
                  <a:pt x="120522" y="217686"/>
                </a:lnTo>
                <a:lnTo>
                  <a:pt x="93637" y="255062"/>
                </a:lnTo>
                <a:lnTo>
                  <a:pt x="69795" y="294647"/>
                </a:lnTo>
                <a:lnTo>
                  <a:pt x="49164" y="336272"/>
                </a:lnTo>
                <a:lnTo>
                  <a:pt x="31909" y="379773"/>
                </a:lnTo>
                <a:lnTo>
                  <a:pt x="18199" y="424982"/>
                </a:lnTo>
                <a:lnTo>
                  <a:pt x="8199" y="471732"/>
                </a:lnTo>
                <a:lnTo>
                  <a:pt x="2077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504" y="1647570"/>
            <a:ext cx="8105775" cy="429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5" dirty="0">
                <a:latin typeface="Calibri"/>
                <a:cs typeface="Calibri"/>
              </a:rPr>
              <a:t>апелляция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жизненному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опыту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детей;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проблемной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ситуации;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художественной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научно-популярной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литературы;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5" dirty="0">
                <a:latin typeface="Calibri"/>
                <a:cs typeface="Calibri"/>
              </a:rPr>
              <a:t>организация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познавательных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игр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(ролевых,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деловых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т.д.)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применение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современных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образовательных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технологий;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математических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парадоксов,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задач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скрытой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ошибкой;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исторического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материала,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достижений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отечественной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науки;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5" dirty="0">
                <a:latin typeface="Calibri"/>
                <a:cs typeface="Calibri"/>
              </a:rPr>
              <a:t>организации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исследовательской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работы,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поиска,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элементов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моделирования,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прогнозирования,</a:t>
            </a:r>
            <a:r>
              <a:rPr sz="2000" spc="-10" dirty="0">
                <a:latin typeface="Calibri"/>
                <a:cs typeface="Calibri"/>
              </a:rPr>
              <a:t> эксперимента.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ассоциаций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метода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анализа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жизненных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ситуаций;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удивления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успеха;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5" dirty="0">
                <a:latin typeface="Calibri"/>
                <a:cs typeface="Calibri"/>
              </a:rPr>
              <a:t>проведение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нетрадиционных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уроков;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уроке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атмосферы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благоприятного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комфорта.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6404" y="272795"/>
            <a:ext cx="5868670" cy="401955"/>
            <a:chOff x="1716404" y="272795"/>
            <a:chExt cx="5868670" cy="401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1083" y="277367"/>
              <a:ext cx="5859165" cy="3926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5690" y="368807"/>
              <a:ext cx="223647" cy="229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9320" y="283590"/>
              <a:ext cx="1595628" cy="391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1744" y="272795"/>
              <a:ext cx="1734947" cy="3260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6404" y="290448"/>
              <a:ext cx="1984375" cy="3083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55790" y="821689"/>
            <a:ext cx="8576945" cy="401955"/>
            <a:chOff x="355790" y="821689"/>
            <a:chExt cx="8576945" cy="40195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463" y="826261"/>
              <a:ext cx="8567560" cy="3924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938" y="913637"/>
              <a:ext cx="911733" cy="2338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3105" y="913637"/>
              <a:ext cx="928116" cy="2338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02151" y="913637"/>
              <a:ext cx="3481959" cy="2338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790" y="821689"/>
              <a:ext cx="3033585" cy="4015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5079" y="789305"/>
            <a:ext cx="2945130" cy="292100"/>
            <a:chOff x="3815079" y="789305"/>
            <a:chExt cx="2945130" cy="29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694" y="794766"/>
              <a:ext cx="2935372" cy="281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1952" y="859536"/>
              <a:ext cx="1547749" cy="2217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253" y="859663"/>
              <a:ext cx="178054" cy="2213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5079" y="789305"/>
              <a:ext cx="1029335" cy="29197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6659" y="1791157"/>
            <a:ext cx="8350250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 algn="just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87325" algn="l"/>
              </a:tabLst>
            </a:pPr>
            <a:r>
              <a:rPr lang="ru-RU" sz="1800" spc="-5" dirty="0" smtClean="0">
                <a:latin typeface="Calibri"/>
                <a:cs typeface="Calibri"/>
              </a:rPr>
              <a:t>   </a:t>
            </a:r>
            <a:r>
              <a:rPr sz="1800" spc="-5" smtClean="0">
                <a:latin typeface="Calibri"/>
                <a:cs typeface="Calibri"/>
              </a:rPr>
              <a:t>Два </a:t>
            </a:r>
            <a:r>
              <a:rPr sz="1800" spc="-10" dirty="0">
                <a:latin typeface="Calibri"/>
                <a:cs typeface="Calibri"/>
              </a:rPr>
              <a:t>садовода, </a:t>
            </a:r>
            <a:r>
              <a:rPr sz="1800" spc="-5" dirty="0">
                <a:latin typeface="Calibri"/>
                <a:cs typeface="Calibri"/>
              </a:rPr>
              <a:t>имеющие </a:t>
            </a:r>
            <a:r>
              <a:rPr sz="1800" spc="-10" dirty="0">
                <a:latin typeface="Calibri"/>
                <a:cs typeface="Calibri"/>
              </a:rPr>
              <a:t>прямоугольные </a:t>
            </a:r>
            <a:r>
              <a:rPr sz="1800" dirty="0">
                <a:latin typeface="Calibri"/>
                <a:cs typeface="Calibri"/>
              </a:rPr>
              <a:t>участки </a:t>
            </a:r>
            <a:r>
              <a:rPr sz="1800" spc="-5" dirty="0">
                <a:latin typeface="Calibri"/>
                <a:cs typeface="Calibri"/>
              </a:rPr>
              <a:t>размерами 20 </a:t>
            </a:r>
            <a:r>
              <a:rPr sz="1800" dirty="0">
                <a:latin typeface="Calibri"/>
                <a:cs typeface="Calibri"/>
              </a:rPr>
              <a:t>м на </a:t>
            </a:r>
            <a:r>
              <a:rPr sz="1800" spc="-5" dirty="0">
                <a:latin typeface="Calibri"/>
                <a:cs typeface="Calibri"/>
              </a:rPr>
              <a:t>30 </a:t>
            </a:r>
            <a:r>
              <a:rPr sz="1800" dirty="0">
                <a:latin typeface="Calibri"/>
                <a:cs typeface="Calibri"/>
              </a:rPr>
              <a:t>м с </a:t>
            </a:r>
            <a:r>
              <a:rPr sz="1800" spc="-10" dirty="0">
                <a:latin typeface="Calibri"/>
                <a:cs typeface="Calibri"/>
              </a:rPr>
              <a:t>общей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границей, договорились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сделали </a:t>
            </a:r>
            <a:r>
              <a:rPr sz="1800" dirty="0">
                <a:latin typeface="Calibri"/>
                <a:cs typeface="Calibri"/>
              </a:rPr>
              <a:t>общий </a:t>
            </a:r>
            <a:r>
              <a:rPr sz="1800" spc="-20" dirty="0">
                <a:latin typeface="Calibri"/>
                <a:cs typeface="Calibri"/>
              </a:rPr>
              <a:t>круглый </a:t>
            </a:r>
            <a:r>
              <a:rPr sz="1800" spc="-25" dirty="0">
                <a:latin typeface="Calibri"/>
                <a:cs typeface="Calibri"/>
              </a:rPr>
              <a:t>пруд </a:t>
            </a:r>
            <a:r>
              <a:rPr sz="1800" dirty="0">
                <a:latin typeface="Calibri"/>
                <a:cs typeface="Calibri"/>
              </a:rPr>
              <a:t>площадью 140 </a:t>
            </a:r>
            <a:r>
              <a:rPr sz="1800" spc="-5" dirty="0">
                <a:latin typeface="Calibri"/>
                <a:cs typeface="Calibri"/>
              </a:rPr>
              <a:t>квадратных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метров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(см.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чертёж),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причём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граница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участков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проходит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точно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через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центр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пруда.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Какова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площадь </a:t>
            </a:r>
            <a:r>
              <a:rPr sz="1800" spc="-5" dirty="0">
                <a:latin typeface="Calibri"/>
                <a:cs typeface="Calibri"/>
              </a:rPr>
              <a:t>(в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квадратных </a:t>
            </a:r>
            <a:r>
              <a:rPr sz="1800" spc="-5" dirty="0">
                <a:latin typeface="Calibri"/>
                <a:cs typeface="Calibri"/>
              </a:rPr>
              <a:t>метрах)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оставшейся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участка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каждого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садовода</a:t>
            </a:r>
            <a:r>
              <a:rPr sz="1800" spc="-5" smtClean="0">
                <a:latin typeface="Calibri"/>
                <a:cs typeface="Calibri"/>
              </a:rPr>
              <a:t>?</a:t>
            </a:r>
            <a:endParaRPr lang="ru-RU" sz="18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ru-RU" sz="18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ru-RU" sz="18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276600"/>
            <a:ext cx="8839199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5079" y="789305"/>
            <a:ext cx="2945130" cy="292100"/>
            <a:chOff x="3815079" y="789305"/>
            <a:chExt cx="2945130" cy="29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694" y="794766"/>
              <a:ext cx="2935372" cy="281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1952" y="859536"/>
              <a:ext cx="1547749" cy="2217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253" y="859663"/>
              <a:ext cx="178054" cy="2213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5079" y="789305"/>
              <a:ext cx="1029335" cy="29197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6659" y="1600201"/>
            <a:ext cx="8350250" cy="5329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6045" indent="-342900">
              <a:lnSpc>
                <a:spcPct val="100000"/>
              </a:lnSpc>
              <a:buSzPct val="94444"/>
              <a:buAutoNum type="arabicPeriod" startAt="2"/>
              <a:tabLst>
                <a:tab pos="238760" algn="l"/>
              </a:tabLst>
            </a:pPr>
            <a:r>
              <a:rPr sz="1800" spc="-5" smtClean="0">
                <a:latin typeface="Calibri"/>
                <a:cs typeface="Calibri"/>
              </a:rPr>
              <a:t>100</a:t>
            </a:r>
            <a:r>
              <a:rPr sz="180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кг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макулатуры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сохраняет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вырубки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одно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взрослое </a:t>
            </a:r>
            <a:r>
              <a:rPr sz="1800" spc="-10" dirty="0">
                <a:latin typeface="Calibri"/>
                <a:cs typeface="Calibri"/>
              </a:rPr>
              <a:t>дерево,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которое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росло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течение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80 </a:t>
            </a:r>
            <a:r>
              <a:rPr sz="1800" spc="-25" dirty="0">
                <a:latin typeface="Calibri"/>
                <a:cs typeface="Calibri"/>
              </a:rPr>
              <a:t>лет.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25" dirty="0">
                <a:latin typeface="Calibri"/>
                <a:cs typeface="Calibri"/>
              </a:rPr>
              <a:t>ходе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школьной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МБОУ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СОШ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р.п.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Тамала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«Сохрани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дерево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сдай</a:t>
            </a:r>
            <a:r>
              <a:rPr sz="1800" spc="-10" dirty="0">
                <a:latin typeface="Calibri"/>
                <a:cs typeface="Calibri"/>
              </a:rPr>
              <a:t> макулатуру»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собрано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2533,1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кг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макулатуры.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Сколько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деревьев </a:t>
            </a:r>
            <a:r>
              <a:rPr sz="1800" spc="-5" dirty="0">
                <a:latin typeface="Calibri"/>
                <a:cs typeface="Calibri"/>
              </a:rPr>
              <a:t> школьники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смогли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спасти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 </a:t>
            </a:r>
            <a:r>
              <a:rPr sz="1800" spc="-5">
                <a:latin typeface="Calibri"/>
                <a:cs typeface="Calibri"/>
              </a:rPr>
              <a:t>вырубки</a:t>
            </a:r>
            <a:r>
              <a:rPr sz="1800" spc="-5" smtClean="0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12700" marR="216535">
              <a:lnSpc>
                <a:spcPct val="100000"/>
              </a:lnSpc>
              <a:buSzPct val="94444"/>
              <a:tabLst>
                <a:tab pos="238125" algn="l"/>
              </a:tabLst>
            </a:pPr>
            <a:r>
              <a:rPr lang="ru-RU" spc="-5" dirty="0" smtClean="0">
                <a:latin typeface="Calibri"/>
                <a:cs typeface="Calibri"/>
              </a:rPr>
              <a:t>3. </a:t>
            </a:r>
            <a:r>
              <a:rPr lang="ru-RU" sz="1800" spc="-5" dirty="0" smtClean="0">
                <a:latin typeface="Calibri"/>
                <a:cs typeface="Calibri"/>
              </a:rPr>
              <a:t> </a:t>
            </a:r>
            <a:r>
              <a:rPr sz="1800" spc="-5" smtClean="0">
                <a:latin typeface="Calibri"/>
                <a:cs typeface="Calibri"/>
              </a:rPr>
              <a:t>Поле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площадью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 га,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планировали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вспахать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тремя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тракторами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часов.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Появилась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возможность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привлечь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этому</a:t>
            </a:r>
            <a:r>
              <a:rPr sz="1800" dirty="0">
                <a:latin typeface="Calibri"/>
                <a:cs typeface="Calibri"/>
              </a:rPr>
              <a:t> объёму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 </a:t>
            </a:r>
            <a:r>
              <a:rPr sz="1800" spc="-5" dirty="0">
                <a:latin typeface="Calibri"/>
                <a:cs typeface="Calibri"/>
              </a:rPr>
              <a:t>тракторов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вместо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3. </a:t>
            </a:r>
            <a:r>
              <a:rPr sz="1800" spc="5" dirty="0">
                <a:latin typeface="Calibri"/>
                <a:cs typeface="Calibri"/>
              </a:rPr>
              <a:t>За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какое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вспашут </a:t>
            </a:r>
            <a:r>
              <a:rPr sz="1800" spc="-20" dirty="0">
                <a:latin typeface="Calibri"/>
                <a:cs typeface="Calibri"/>
              </a:rPr>
              <a:t>это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поле?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 startAt="2"/>
            </a:pPr>
            <a:endParaRPr lang="ru-RU" sz="1750" dirty="0" smtClean="0">
              <a:latin typeface="Calibri"/>
              <a:cs typeface="Calibri"/>
            </a:endParaRPr>
          </a:p>
          <a:p>
            <a:r>
              <a:rPr lang="ru-RU" sz="1600" dirty="0"/>
              <a:t>Для решения задачи сначала определим производительность трех тракторов. Если три трактора могут вспахать поле за 12 часов, то производительность одного трактора можно найти, разделив общую работу на количество тракторов и на время:</a:t>
            </a:r>
          </a:p>
          <a:p>
            <a:r>
              <a:rPr lang="ru-RU" sz="1600" dirty="0"/>
              <a:t>Теперь, если привлекаются 9 тракторов, то их общая производительность будет:</a:t>
            </a:r>
          </a:p>
          <a:p>
            <a:r>
              <a:rPr lang="ru-RU" sz="1600" dirty="0"/>
              <a:t>Чтобы найти время, за которое 9 тракторов вспашут поле, нужно разделить площадь поля на их общую производительность:</a:t>
            </a:r>
          </a:p>
          <a:p>
            <a:r>
              <a:rPr lang="ru-RU" sz="1600" dirty="0"/>
              <a:t>Ответ: 4</a:t>
            </a:r>
          </a:p>
          <a:p>
            <a:pPr marL="186690" indent="-174625" algn="just">
              <a:lnSpc>
                <a:spcPct val="100000"/>
              </a:lnSpc>
              <a:buSzPct val="94444"/>
              <a:tabLst>
                <a:tab pos="187325" algn="l"/>
              </a:tabLst>
            </a:pPr>
            <a:r>
              <a:rPr lang="ru-RU" sz="1800" spc="-20" dirty="0" smtClean="0">
                <a:latin typeface="Calibri"/>
                <a:cs typeface="Calibri"/>
              </a:rPr>
              <a:t> 4. </a:t>
            </a:r>
            <a:r>
              <a:rPr sz="1800" spc="-20" smtClean="0">
                <a:latin typeface="Calibri"/>
                <a:cs typeface="Calibri"/>
              </a:rPr>
              <a:t>Флакон</a:t>
            </a:r>
            <a:r>
              <a:rPr sz="1800" spc="-3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шампуня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стоит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160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r>
              <a:rPr sz="1800" spc="-10">
                <a:latin typeface="Calibri"/>
                <a:cs typeface="Calibri"/>
              </a:rPr>
              <a:t>.</a:t>
            </a:r>
            <a:r>
              <a:rPr sz="1800" spc="25">
                <a:latin typeface="Calibri"/>
                <a:cs typeface="Calibri"/>
              </a:rPr>
              <a:t> </a:t>
            </a:r>
            <a:endParaRPr lang="ru-RU" sz="1800" spc="25" dirty="0" smtClean="0">
              <a:latin typeface="Calibri"/>
              <a:cs typeface="Calibri"/>
            </a:endParaRPr>
          </a:p>
          <a:p>
            <a:pPr marL="186690" indent="-174625" algn="just">
              <a:lnSpc>
                <a:spcPct val="100000"/>
              </a:lnSpc>
              <a:buSzPct val="94444"/>
              <a:tabLst>
                <a:tab pos="187325" algn="l"/>
              </a:tabLst>
            </a:pPr>
            <a:r>
              <a:rPr sz="1800" spc="-5" smtClean="0">
                <a:latin typeface="Calibri"/>
                <a:cs typeface="Calibri"/>
              </a:rPr>
              <a:t>Какое</a:t>
            </a:r>
            <a:r>
              <a:rPr sz="1800" spc="-3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наибольшее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флаконов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можно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купить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рублей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распродажи</a:t>
            </a:r>
            <a:r>
              <a:rPr sz="1800" spc="-5" smtClean="0">
                <a:latin typeface="Calibri"/>
                <a:cs typeface="Calibri"/>
              </a:rPr>
              <a:t>,</a:t>
            </a:r>
            <a:endParaRPr lang="ru-RU" sz="18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20" smtClean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когда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скидка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составляет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25</a:t>
            </a:r>
            <a:r>
              <a:rPr sz="1800" spc="-5">
                <a:latin typeface="Calibri"/>
                <a:cs typeface="Calibri"/>
              </a:rPr>
              <a:t>%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mtClean="0">
                <a:latin typeface="Calibri"/>
                <a:cs typeface="Calibri"/>
              </a:rPr>
              <a:t>?</a:t>
            </a:r>
            <a:endParaRPr lang="ru-RU" sz="1800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sz="1800">
              <a:latin typeface="Calibri"/>
              <a:cs typeface="Calibri"/>
            </a:endParaRPr>
          </a:p>
        </p:txBody>
      </p:sp>
      <p:pic>
        <p:nvPicPr>
          <p:cNvPr id="2050" name="Picture 2" descr="C:\Users\User\Downloads\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029200"/>
            <a:ext cx="289560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6222" y="565150"/>
            <a:ext cx="4445000" cy="404495"/>
            <a:chOff x="3816222" y="565150"/>
            <a:chExt cx="4445000" cy="40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0885" y="570356"/>
              <a:ext cx="4435516" cy="3945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8499" y="565150"/>
              <a:ext cx="2482596" cy="404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222" y="567690"/>
              <a:ext cx="1849882" cy="32600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07967" y="1043939"/>
            <a:ext cx="1979295" cy="309880"/>
            <a:chOff x="3807967" y="1043939"/>
            <a:chExt cx="1979295" cy="3098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2629" y="1048511"/>
              <a:ext cx="1969934" cy="3004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2950" y="1047749"/>
              <a:ext cx="464312" cy="229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7967" y="1043939"/>
              <a:ext cx="1485773" cy="3096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0504" y="2079751"/>
            <a:ext cx="8399145" cy="35201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45" dirty="0">
                <a:latin typeface="Calibri"/>
                <a:cs typeface="Calibri"/>
              </a:rPr>
              <a:t>Тема: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«Сложение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вычитание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дробей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разными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знаменателями.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знакомстве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 правилом </a:t>
            </a:r>
            <a:r>
              <a:rPr sz="2000" spc="-15" dirty="0">
                <a:latin typeface="Calibri"/>
                <a:cs typeface="Calibri"/>
              </a:rPr>
              <a:t>сложения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вычитания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дробей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разными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знаменателями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учитель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предлагает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решить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задачу</a:t>
            </a:r>
            <a:r>
              <a:rPr sz="2000" spc="-5">
                <a:latin typeface="Calibri"/>
                <a:cs typeface="Calibri"/>
              </a:rPr>
              <a:t>:</a:t>
            </a:r>
            <a:r>
              <a:rPr sz="2000" spc="25">
                <a:latin typeface="Calibri"/>
                <a:cs typeface="Calibri"/>
              </a:rPr>
              <a:t> </a:t>
            </a:r>
            <a:endParaRPr lang="ru-RU" sz="2000" spc="2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smtClean="0">
                <a:latin typeface="Calibri"/>
                <a:cs typeface="Calibri"/>
              </a:rPr>
              <a:t>Утром</a:t>
            </a:r>
            <a:r>
              <a:rPr sz="200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мама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дала</a:t>
            </a:r>
            <a:r>
              <a:rPr sz="2000" spc="30">
                <a:latin typeface="Calibri"/>
                <a:cs typeface="Calibri"/>
              </a:rPr>
              <a:t> </a:t>
            </a:r>
            <a:r>
              <a:rPr sz="2000" spc="-5" smtClean="0">
                <a:latin typeface="Calibri"/>
                <a:cs typeface="Calibri"/>
              </a:rPr>
              <a:t>Варе</a:t>
            </a:r>
            <a:r>
              <a:rPr lang="ru-RU" sz="2000" spc="-5" dirty="0">
                <a:latin typeface="Calibri"/>
                <a:cs typeface="Calibri"/>
              </a:rPr>
              <a:t> </a:t>
            </a:r>
            <a:r>
              <a:rPr lang="ru-RU" sz="2000" spc="-5" dirty="0" smtClean="0">
                <a:latin typeface="Calibri"/>
                <a:cs typeface="Calibri"/>
              </a:rPr>
              <a:t> </a:t>
            </a:r>
            <a:r>
              <a:rPr sz="2000" spc="-20" smtClean="0">
                <a:latin typeface="Calibri"/>
                <a:cs typeface="Calibri"/>
              </a:rPr>
              <a:t>денег</a:t>
            </a:r>
            <a:r>
              <a:rPr sz="2000" spc="60" smtClean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на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завтрак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школьной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столовой.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Вернувшись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домой,</a:t>
            </a:r>
            <a:r>
              <a:rPr sz="2000" spc="-5" dirty="0">
                <a:latin typeface="Calibri"/>
                <a:cs typeface="Calibri"/>
              </a:rPr>
              <a:t> Варя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сказала</a:t>
            </a:r>
            <a:r>
              <a:rPr sz="2000" spc="-5">
                <a:latin typeface="Calibri"/>
                <a:cs typeface="Calibri"/>
              </a:rPr>
              <a:t>,</a:t>
            </a:r>
            <a:r>
              <a:rPr sz="2000" spc="35">
                <a:latin typeface="Calibri"/>
                <a:cs typeface="Calibri"/>
              </a:rPr>
              <a:t> </a:t>
            </a:r>
            <a:r>
              <a:rPr sz="2000" spc="-15" smtClean="0">
                <a:latin typeface="Calibri"/>
                <a:cs typeface="Calibri"/>
              </a:rPr>
              <a:t>что</a:t>
            </a:r>
            <a:r>
              <a:rPr lang="ru-RU" sz="2000" spc="-15" dirty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½</a:t>
            </a:r>
            <a:r>
              <a:rPr sz="2000" spc="-15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всех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денег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израсходовала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булочку,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1/5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чай,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3/10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конфеты.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Мама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поняла,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что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деньги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израсходованы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Как </a:t>
            </a:r>
            <a:r>
              <a:rPr sz="2000" spc="-10" dirty="0">
                <a:latin typeface="Calibri"/>
                <a:cs typeface="Calibri"/>
              </a:rPr>
              <a:t>она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это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узнала</a:t>
            </a:r>
            <a:r>
              <a:rPr sz="2000" spc="-5" smtClean="0">
                <a:latin typeface="Calibri"/>
                <a:cs typeface="Calibri"/>
              </a:rPr>
              <a:t>?</a:t>
            </a:r>
            <a:endParaRPr lang="ru-RU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</p:txBody>
      </p:sp>
      <p:pic>
        <p:nvPicPr>
          <p:cNvPr id="3074" name="Picture 2" descr="C:\Users\User\Desktop\137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4495800"/>
            <a:ext cx="3352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504" y="565404"/>
            <a:ext cx="2878963" cy="288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93744" y="1159763"/>
            <a:ext cx="4971415" cy="294005"/>
            <a:chOff x="3793744" y="1159763"/>
            <a:chExt cx="4971415" cy="294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8362" y="1164335"/>
              <a:ext cx="4962224" cy="2843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0558" y="1159763"/>
              <a:ext cx="2014601" cy="293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3744" y="1159763"/>
              <a:ext cx="2864993" cy="2934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2437" y="2007869"/>
            <a:ext cx="7911465" cy="24737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72440">
              <a:lnSpc>
                <a:spcPct val="100000"/>
              </a:lnSpc>
              <a:spcBef>
                <a:spcPts val="90"/>
              </a:spcBef>
              <a:buFont typeface="Wingdings"/>
              <a:buChar char=""/>
              <a:tabLst>
                <a:tab pos="296545" algn="l"/>
              </a:tabLst>
            </a:pPr>
            <a:r>
              <a:rPr sz="2000" spc="-10" dirty="0">
                <a:latin typeface="Calibri"/>
                <a:cs typeface="Calibri"/>
              </a:rPr>
              <a:t>Величайшая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личность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истории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Петр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считал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математику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одной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важнейших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дисциплин.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14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января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1701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года</a:t>
            </a:r>
            <a:r>
              <a:rPr sz="2000" spc="-10" dirty="0">
                <a:latin typeface="Calibri"/>
                <a:cs typeface="Calibri"/>
              </a:rPr>
              <a:t> Петр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издал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Указ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</a:t>
            </a:r>
            <a:endParaRPr sz="200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учреждении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первого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русского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государственного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светского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учебного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заведения,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которым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стала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знаменитая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Московская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математико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навигацкая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школа</a:t>
            </a:r>
            <a:r>
              <a:rPr sz="2000" spc="-20" smtClean="0">
                <a:latin typeface="Calibri"/>
                <a:cs typeface="Calibri"/>
              </a:rPr>
              <a:t>;</a:t>
            </a:r>
            <a:endParaRPr lang="ru-RU" sz="2000" spc="-20" dirty="0" smtClean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lang="ru-RU" sz="2000" spc="-20" dirty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lang="ru-RU" sz="2000" spc="-20" dirty="0" smtClean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</p:txBody>
      </p:sp>
      <p:pic>
        <p:nvPicPr>
          <p:cNvPr id="4098" name="Picture 2" descr="C:\Users\User\Downloads\slide-5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352800"/>
            <a:ext cx="5099050" cy="313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504" y="565404"/>
            <a:ext cx="2878963" cy="288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93744" y="1159763"/>
            <a:ext cx="4971415" cy="294005"/>
            <a:chOff x="3793744" y="1159763"/>
            <a:chExt cx="4971415" cy="294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8362" y="1164335"/>
              <a:ext cx="4962224" cy="2843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0558" y="1159763"/>
              <a:ext cx="2014601" cy="293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3744" y="1159763"/>
              <a:ext cx="2864993" cy="2934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2437" y="914400"/>
            <a:ext cx="8436763" cy="52437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65785">
              <a:lnSpc>
                <a:spcPct val="100000"/>
              </a:lnSpc>
            </a:pPr>
            <a:endParaRPr lang="ru-RU" sz="2000" spc="-20" dirty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lang="ru-RU" sz="2000" spc="-20" dirty="0" smtClean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6545" algn="l"/>
              </a:tabLst>
            </a:pPr>
            <a:r>
              <a:rPr sz="2000" spc="-5" dirty="0">
                <a:latin typeface="Calibri"/>
                <a:cs typeface="Calibri"/>
              </a:rPr>
              <a:t>Образование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М.В.Ломоносова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началось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“Арифметики”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Магницкого,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назвал</a:t>
            </a:r>
            <a:r>
              <a:rPr sz="2000" spc="40">
                <a:latin typeface="Calibri"/>
                <a:cs typeface="Calibri"/>
              </a:rPr>
              <a:t> </a:t>
            </a:r>
            <a:endParaRPr lang="ru-RU" sz="2000" spc="4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smtClean="0">
                <a:latin typeface="Calibri"/>
                <a:cs typeface="Calibri"/>
              </a:rPr>
              <a:t>ее</a:t>
            </a:r>
            <a:r>
              <a:rPr sz="2000" spc="15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“вратами своей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учености</a:t>
            </a:r>
            <a:r>
              <a:rPr sz="2000" spc="-5" smtClean="0">
                <a:latin typeface="Calibri"/>
                <a:cs typeface="Calibri"/>
              </a:rPr>
              <a:t>”;</a:t>
            </a:r>
            <a:endParaRPr lang="ru-RU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6545" algn="l"/>
              </a:tabLst>
            </a:pPr>
            <a:r>
              <a:rPr sz="2000" spc="-5" dirty="0">
                <a:latin typeface="Calibri"/>
                <a:cs typeface="Calibri"/>
              </a:rPr>
              <a:t>Льюис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Кэрролл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—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автор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знаменитой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“Алисы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стране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чудес”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написал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гораздо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больше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трудов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математике,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нежели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художественных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>
                <a:latin typeface="Calibri"/>
                <a:cs typeface="Calibri"/>
              </a:rPr>
              <a:t>произведений</a:t>
            </a:r>
            <a:r>
              <a:rPr sz="2000" spc="-10" smtClean="0">
                <a:latin typeface="Calibri"/>
                <a:cs typeface="Calibri"/>
              </a:rPr>
              <a:t>;</a:t>
            </a:r>
            <a:endParaRPr lang="ru-RU" sz="2000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 marR="18415">
              <a:lnSpc>
                <a:spcPct val="100000"/>
              </a:lnSpc>
              <a:buFont typeface="Wingdings"/>
              <a:buChar char=""/>
              <a:tabLst>
                <a:tab pos="296545" algn="l"/>
              </a:tabLst>
            </a:pPr>
            <a:r>
              <a:rPr sz="2000" spc="-25" dirty="0">
                <a:latin typeface="Calibri"/>
                <a:cs typeface="Calibri"/>
              </a:rPr>
              <a:t>Виет,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увлёкшись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решением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задачи,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мог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работать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без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сна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отдыха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три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дня.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122" name="Picture 2" descr="C:\Users\User\Downloads\4.jpg"/>
          <p:cNvPicPr>
            <a:picLocks noChangeAspect="1" noChangeArrowheads="1"/>
          </p:cNvPicPr>
          <p:nvPr/>
        </p:nvPicPr>
        <p:blipFill>
          <a:blip r:embed="rId6"/>
          <a:srcRect l="3148" t="8333" b="16667"/>
          <a:stretch>
            <a:fillRect/>
          </a:stretch>
        </p:blipFill>
        <p:spPr bwMode="auto">
          <a:xfrm>
            <a:off x="3810000" y="2362200"/>
            <a:ext cx="4829175" cy="210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1098</Words>
  <Application>Microsoft Office PowerPoint</Application>
  <PresentationFormat>Экран (4:3)</PresentationFormat>
  <Paragraphs>157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Эффективные приемы мотивации к  учебной деятельности на уроках  математики</vt:lpstr>
      <vt:lpstr>Древняя мудрость гласит: можно привести коня  к водопою, но заставить его напиться  нельзя       Необходима мотивация, чтобы обучающийся захотел получить знания, которые мы с Вами готовы ему передать, либо создать условия, чтобы он сам взял.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приемы мотивации к  учебной деятельности на уроках  математики</dc:title>
  <cp:lastModifiedBy>Luda</cp:lastModifiedBy>
  <cp:revision>22</cp:revision>
  <dcterms:created xsi:type="dcterms:W3CDTF">2024-10-21T16:30:49Z</dcterms:created>
  <dcterms:modified xsi:type="dcterms:W3CDTF">2024-12-14T06:58:56Z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2024-10-21T00:00:00Z</vt:filetime>
  </property>
</Properties>
</file>