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21" r:id="rId13"/>
    <p:sldId id="290" r:id="rId14"/>
    <p:sldId id="303" r:id="rId15"/>
    <p:sldId id="273" r:id="rId16"/>
    <p:sldId id="305" r:id="rId17"/>
    <p:sldId id="257" r:id="rId18"/>
    <p:sldId id="306" r:id="rId19"/>
    <p:sldId id="316" r:id="rId20"/>
    <p:sldId id="268" r:id="rId21"/>
    <p:sldId id="327" r:id="rId22"/>
    <p:sldId id="328" r:id="rId23"/>
    <p:sldId id="341" r:id="rId24"/>
    <p:sldId id="323" r:id="rId25"/>
    <p:sldId id="277" r:id="rId26"/>
    <p:sldId id="320" r:id="rId27"/>
    <p:sldId id="280" r:id="rId28"/>
    <p:sldId id="298" r:id="rId29"/>
    <p:sldId id="283" r:id="rId30"/>
    <p:sldId id="299" r:id="rId31"/>
    <p:sldId id="291" r:id="rId32"/>
    <p:sldId id="300" r:id="rId33"/>
    <p:sldId id="258" r:id="rId34"/>
    <p:sldId id="319" r:id="rId35"/>
    <p:sldId id="261" r:id="rId36"/>
    <p:sldId id="262" r:id="rId37"/>
    <p:sldId id="289" r:id="rId38"/>
    <p:sldId id="302" r:id="rId39"/>
    <p:sldId id="293" r:id="rId40"/>
    <p:sldId id="264" r:id="rId41"/>
    <p:sldId id="311" r:id="rId42"/>
    <p:sldId id="295" r:id="rId43"/>
    <p:sldId id="297" r:id="rId44"/>
    <p:sldId id="304" r:id="rId45"/>
    <p:sldId id="318" r:id="rId46"/>
    <p:sldId id="314" r:id="rId47"/>
    <p:sldId id="267" r:id="rId48"/>
    <p:sldId id="265" r:id="rId49"/>
    <p:sldId id="296" r:id="rId50"/>
    <p:sldId id="324" r:id="rId51"/>
    <p:sldId id="286" r:id="rId52"/>
    <p:sldId id="307" r:id="rId53"/>
    <p:sldId id="325" r:id="rId54"/>
    <p:sldId id="275" r:id="rId55"/>
    <p:sldId id="308" r:id="rId56"/>
    <p:sldId id="309" r:id="rId57"/>
    <p:sldId id="326" r:id="rId58"/>
    <p:sldId id="282" r:id="rId59"/>
    <p:sldId id="294" r:id="rId60"/>
    <p:sldId id="301" r:id="rId61"/>
    <p:sldId id="292" r:id="rId62"/>
    <p:sldId id="343" r:id="rId63"/>
    <p:sldId id="342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454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4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Исследовательская деятельность как одно из условий формирования творческой личности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5000636"/>
            <a:ext cx="7572428" cy="106679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из опыта работы учителя изобразительного искусства высшей категории </a:t>
            </a:r>
          </a:p>
          <a:p>
            <a:r>
              <a:rPr lang="ru-RU" b="1" dirty="0" smtClean="0"/>
              <a:t>Мироновой Евдокии Тимофеевны</a:t>
            </a:r>
          </a:p>
          <a:p>
            <a:endParaRPr lang="ru-RU" b="1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28728" y="35716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МБОУ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Кытанахская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средняя общеобразовательная школа имени В.С.Яковлева –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Далана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ЦДТ «Радость»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Чурапчинского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улуса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/>
              <a:t>Как правило, к моменту завершения учебно-исследовательской работы, учащиеся свободно владеют современными информационными технологиями, поэтому результаты работы представляют в виде презентаций </a:t>
            </a:r>
            <a:r>
              <a:rPr lang="ru-RU" b="1" dirty="0" err="1"/>
              <a:t>PowerPoint</a:t>
            </a:r>
            <a:r>
              <a:rPr lang="ru-RU" b="1" dirty="0"/>
              <a:t>. Это придает работам практический смысл, так как все подготовленные учащимися материалы используются в дальнейшей работе школьного научного общества учащихся, классными руководителями при проведении тематических классных часов и для включения в исследовательскую деятельность младших школьников. Подготовка слайдов для сопровождения докладов и выступлений является обязательной для каждого учащегося. В завершении, исследовательские работы представляются на школьных, районных, региональных, российских научно – практических конференциях и чтениях.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78665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37" y="1757363"/>
            <a:ext cx="7872413" cy="373261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Исследовательский проект - первый научный труд учащегося. Ребенок творит ради радости, и эта радость есть особая сила, которая питает его. Радость собственного преодоления и успеха в труде способствует приобретению веры в себя, уверенности в своих силах, воспитывает целостную, творческую личность. </a:t>
            </a:r>
            <a:endParaRPr lang="ru-RU" b="1" dirty="0" smtClean="0"/>
          </a:p>
          <a:p>
            <a:r>
              <a:rPr lang="ru-RU" b="1" dirty="0" smtClean="0"/>
              <a:t>Если </a:t>
            </a:r>
            <a:r>
              <a:rPr lang="ru-RU" b="1" dirty="0"/>
              <a:t>ученик сумеет справиться с исследовательской работой в школе, можно надеяться, что в настоящей взрослой жизни он окажется более приспособленным: сумеет планировать собственную деятельность, ориентироваться в разнообразных ситуациях, совместно работать с различными людьми, т. е. адаптироваться к меняющимся условиям.</a:t>
            </a:r>
          </a:p>
          <a:p>
            <a:r>
              <a:rPr lang="sah-RU" b="1" dirty="0" smtClean="0"/>
              <a:t>Данный труд </a:t>
            </a:r>
            <a:r>
              <a:rPr lang="sah-RU" b="1" dirty="0"/>
              <a:t>является результатом моей работы с 2005 года по научно – исследовательскому направлению.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75383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/>
              <a:t>Раздел </a:t>
            </a:r>
            <a:r>
              <a:rPr lang="en-US" sz="6000" b="1" dirty="0" smtClean="0"/>
              <a:t>I. </a:t>
            </a:r>
            <a:r>
              <a:rPr lang="sah-RU" sz="6000" b="1" dirty="0" smtClean="0"/>
              <a:t/>
            </a:r>
            <a:br>
              <a:rPr lang="sah-RU" sz="6000" b="1" dirty="0" smtClean="0"/>
            </a:br>
            <a:r>
              <a:rPr lang="sah-RU" sz="6000" b="1" dirty="0" smtClean="0"/>
              <a:t>Декоративно – прикладное искусство</a:t>
            </a:r>
            <a:endParaRPr lang="ru-RU" sz="6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100_3020.jpg"/>
          <p:cNvPicPr>
            <a:picLocks noChangeAspect="1"/>
          </p:cNvPicPr>
          <p:nvPr/>
        </p:nvPicPr>
        <p:blipFill rotWithShape="1">
          <a:blip r:embed="rId2" cstate="print"/>
          <a:srcRect l="36364" t="24378" r="41366" b="34296"/>
          <a:stretch/>
        </p:blipFill>
        <p:spPr>
          <a:xfrm>
            <a:off x="904399" y="2146335"/>
            <a:ext cx="2589001" cy="360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0034" y="214290"/>
            <a:ext cx="8229600" cy="157163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Собакина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Р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имма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10 класс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dirty="0" smtClean="0"/>
              <a:t>Картины из пера птицы, 2009 г.</a:t>
            </a:r>
          </a:p>
          <a:p>
            <a:pPr algn="ctr"/>
            <a:r>
              <a:rPr lang="tt-RU" sz="2400" b="1" dirty="0" smtClean="0"/>
              <a:t>Окончила Якутский колледж технологии и дизайна.</a:t>
            </a:r>
            <a:endParaRPr lang="ru-RU" sz="2400" b="1" dirty="0" smtClean="0"/>
          </a:p>
          <a:p>
            <a:pPr algn="ctr"/>
            <a:endParaRPr lang="ru-RU" sz="2400" dirty="0" smtClean="0"/>
          </a:p>
          <a:p>
            <a:endParaRPr lang="ru-RU" sz="2400" dirty="0" smtClean="0"/>
          </a:p>
          <a:p>
            <a:r>
              <a:rPr lang="tt-RU" sz="2400" dirty="0" smtClean="0"/>
              <a:t> </a:t>
            </a:r>
            <a:endParaRPr lang="ru-RU" sz="2400" dirty="0" smtClean="0"/>
          </a:p>
          <a:p>
            <a:pPr lvl="0" algn="ctr">
              <a:spcBef>
                <a:spcPct val="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214810" y="2214554"/>
            <a:ext cx="457203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Результаты участия: </a:t>
            </a:r>
            <a:endParaRPr lang="ru-RU" sz="20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0000"/>
              </a:solidFill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2008 г. </a:t>
            </a:r>
            <a:r>
              <a:rPr lang="tt-RU" sz="2000" b="1" dirty="0" smtClean="0">
                <a:cs typeface="Arial" pitchFamily="34" charset="0"/>
              </a:rPr>
              <a:t>2</a:t>
            </a:r>
            <a:r>
              <a:rPr lang="tt-RU" sz="2000" b="1" dirty="0" smtClean="0"/>
              <a:t> место на улусной  НПК “Шаг в будущее” в секции “Мода и дизайн”;</a:t>
            </a:r>
          </a:p>
          <a:p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2008 г. </a:t>
            </a:r>
            <a:r>
              <a:rPr lang="tt-RU" sz="2000" b="1" dirty="0" smtClean="0">
                <a:cs typeface="Arial" pitchFamily="34" charset="0"/>
              </a:rPr>
              <a:t>3</a:t>
            </a:r>
            <a:r>
              <a:rPr lang="tt-RU" sz="2000" b="1" dirty="0" smtClean="0"/>
              <a:t> место на региональной   НПК “Шаг в будущее” в секции “Мода и дизайн”;</a:t>
            </a:r>
            <a:endParaRPr lang="ru-RU" sz="2000" b="1" dirty="0" smtClean="0"/>
          </a:p>
          <a:p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2009 г. </a:t>
            </a:r>
            <a:r>
              <a:rPr lang="tt-RU" sz="2000" b="1" dirty="0" smtClean="0"/>
              <a:t>3 место на республиканской НПК “Шаг в будущее” в секции “Мода и дизайн”.</a:t>
            </a:r>
            <a:endParaRPr lang="ru-RU" sz="2000" b="1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000" b="1" dirty="0" smtClean="0"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85786" y="5786454"/>
            <a:ext cx="77153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</a:rPr>
              <a:t>Картины, изготовленные  перьями  с </a:t>
            </a:r>
            <a:r>
              <a:rPr lang="ru-RU" sz="1600" b="1" dirty="0">
                <a:latin typeface="Times New Roman" pitchFamily="18" charset="0"/>
              </a:rPr>
              <a:t>натуральной </a:t>
            </a:r>
            <a:r>
              <a:rPr lang="ru-RU" sz="1600" b="1" dirty="0" smtClean="0">
                <a:latin typeface="Times New Roman" pitchFamily="18" charset="0"/>
              </a:rPr>
              <a:t>расцветкой и крашеной</a:t>
            </a:r>
            <a:endParaRPr lang="ru-RU" sz="1600" b="1" dirty="0">
              <a:latin typeface="Times New Roman" pitchFamily="18" charset="0"/>
            </a:endParaRPr>
          </a:p>
        </p:txBody>
      </p:sp>
      <p:pic>
        <p:nvPicPr>
          <p:cNvPr id="3" name="Picture 4" descr="img256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 l="17924" t="16728" r="22928" b="17906"/>
          <a:stretch>
            <a:fillRect/>
          </a:stretch>
        </p:blipFill>
        <p:spPr bwMode="auto">
          <a:xfrm>
            <a:off x="4786314" y="683702"/>
            <a:ext cx="3357586" cy="479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img255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 l="20473" t="16728" r="22928" b="23494"/>
          <a:stretch>
            <a:fillRect/>
          </a:stretch>
        </p:blipFill>
        <p:spPr bwMode="auto">
          <a:xfrm>
            <a:off x="928662" y="714356"/>
            <a:ext cx="3290386" cy="4786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Фото лагеря 2009  сайылык 108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9654" t="3896" r="62679" b="50000"/>
          <a:stretch>
            <a:fillRect/>
          </a:stretch>
        </p:blipFill>
        <p:spPr bwMode="auto">
          <a:xfrm>
            <a:off x="811466" y="1686866"/>
            <a:ext cx="2968445" cy="37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6943" y="528968"/>
            <a:ext cx="8229600" cy="1143000"/>
          </a:xfrm>
        </p:spPr>
        <p:txBody>
          <a:bodyPr>
            <a:noAutofit/>
          </a:bodyPr>
          <a:lstStyle/>
          <a:p>
            <a:r>
              <a:rPr lang="tt-RU" sz="2400" b="1" dirty="0" smtClean="0">
                <a:solidFill>
                  <a:srgbClr val="FF0000"/>
                </a:solidFill>
              </a:rPr>
              <a:t>Дьячковская Дайаана, 3 класс</a:t>
            </a:r>
            <a:br>
              <a:rPr lang="tt-RU" sz="2400" b="1" dirty="0" smtClean="0">
                <a:solidFill>
                  <a:srgbClr val="FF0000"/>
                </a:solidFill>
              </a:rPr>
            </a:br>
            <a:r>
              <a:rPr lang="tt-RU" sz="2400" b="1" dirty="0"/>
              <a:t>Х</a:t>
            </a:r>
            <a:r>
              <a:rPr lang="ru-RU" sz="2400" b="1" dirty="0" err="1" smtClean="0"/>
              <a:t>аппар</a:t>
            </a:r>
            <a:r>
              <a:rPr lang="ru-RU" sz="2400" b="1" dirty="0" smtClean="0"/>
              <a:t>, 2009 г.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18435" name="Picture 4" descr="Фото%20кракле%20и%20хаппар%20065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17133" r="15820"/>
          <a:stretch>
            <a:fillRect/>
          </a:stretch>
        </p:blipFill>
        <p:spPr bwMode="auto">
          <a:xfrm>
            <a:off x="3857620" y="1643050"/>
            <a:ext cx="312991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5" descr="Фото кракле и хаппар 064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 l="11884" r="14072" b="9164"/>
          <a:stretch>
            <a:fillRect/>
          </a:stretch>
        </p:blipFill>
        <p:spPr bwMode="auto">
          <a:xfrm>
            <a:off x="6072198" y="2857496"/>
            <a:ext cx="2714644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1538" y="5643578"/>
            <a:ext cx="69038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r>
              <a:rPr lang="sah-RU" sz="2000" b="1" dirty="0" smtClean="0"/>
              <a:t>2009 г. </a:t>
            </a:r>
            <a:r>
              <a:rPr lang="ru-RU" sz="2000" b="1" dirty="0" smtClean="0"/>
              <a:t>р</a:t>
            </a:r>
            <a:r>
              <a:rPr lang="sah-RU" sz="2000" b="1" dirty="0" smtClean="0"/>
              <a:t>еспубликанские НПК “Мандар </a:t>
            </a:r>
            <a:r>
              <a:rPr lang="ru-RU" sz="2000" b="1" dirty="0" err="1" smtClean="0"/>
              <a:t>аа</a:t>
            </a:r>
            <a:r>
              <a:rPr lang="sah-RU" sz="2000" b="1" dirty="0" smtClean="0"/>
              <a:t>ҕ</a:t>
            </a:r>
            <a:r>
              <a:rPr lang="ru-RU" sz="2000" b="1" dirty="0" err="1" smtClean="0"/>
              <a:t>ыылара</a:t>
            </a:r>
            <a:r>
              <a:rPr lang="sah-RU" sz="2000" b="1" dirty="0" smtClean="0"/>
              <a:t>” </a:t>
            </a:r>
            <a:r>
              <a:rPr lang="ru-RU" sz="2000" b="1" dirty="0" smtClean="0"/>
              <a:t>3 </a:t>
            </a:r>
            <a:r>
              <a:rPr lang="sah-RU" sz="2000" b="1" dirty="0" smtClean="0"/>
              <a:t>место</a:t>
            </a:r>
            <a:endParaRPr lang="ru-RU" sz="2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15716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ah-RU" sz="2400" b="1" dirty="0" smtClean="0">
                <a:solidFill>
                  <a:srgbClr val="FF0000"/>
                </a:solidFill>
              </a:rPr>
              <a:t>Чохова Диана, </a:t>
            </a:r>
            <a:r>
              <a:rPr lang="ru-RU" sz="2400" b="1" dirty="0" smtClean="0">
                <a:solidFill>
                  <a:srgbClr val="FF0000"/>
                </a:solidFill>
              </a:rPr>
              <a:t>4 класс</a:t>
            </a:r>
          </a:p>
          <a:p>
            <a:pPr algn="ctr">
              <a:buNone/>
            </a:pPr>
            <a:r>
              <a:rPr lang="sah-RU" sz="2400" b="1" dirty="0" smtClean="0"/>
              <a:t>Оҕуруо оһуора, 2015 г.</a:t>
            </a:r>
            <a:endParaRPr lang="ru-RU" sz="2400" dirty="0" smtClean="0"/>
          </a:p>
          <a:p>
            <a:pPr algn="ctr">
              <a:buNone/>
            </a:pPr>
            <a:r>
              <a:rPr lang="tt-RU" sz="2400" b="1" dirty="0" smtClean="0"/>
              <a:t>Ученица 9 класса ЫКСОШ. </a:t>
            </a:r>
            <a:endParaRPr lang="ru-RU" sz="2400" b="1" dirty="0" smtClean="0"/>
          </a:p>
          <a:p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57686" y="3071810"/>
            <a:ext cx="392909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Результаты участия: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2015 г. </a:t>
            </a:r>
            <a:r>
              <a:rPr lang="ru-RU" sz="2000" b="1" dirty="0" smtClean="0">
                <a:cs typeface="Arial" pitchFamily="34" charset="0"/>
              </a:rPr>
              <a:t>лауреат школьных </a:t>
            </a:r>
            <a:r>
              <a:rPr lang="ru-RU" sz="2000" b="1" dirty="0" err="1" smtClean="0">
                <a:cs typeface="Arial" pitchFamily="34" charset="0"/>
              </a:rPr>
              <a:t>Даланских</a:t>
            </a:r>
            <a:r>
              <a:rPr lang="ru-RU" sz="2000" b="1" dirty="0" smtClean="0">
                <a:cs typeface="Arial" pitchFamily="34" charset="0"/>
              </a:rPr>
              <a:t> чтений;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2015 г.  </a:t>
            </a:r>
            <a:r>
              <a:rPr lang="tt-RU" sz="2000" b="1" dirty="0" smtClean="0"/>
              <a:t>3 место на  улусных Даланских чтениях.</a:t>
            </a:r>
            <a:endParaRPr lang="ru-RU" sz="2000" b="1" dirty="0" smtClean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30918" t="15942" b="28986"/>
          <a:stretch>
            <a:fillRect/>
          </a:stretch>
        </p:blipFill>
        <p:spPr bwMode="auto">
          <a:xfrm>
            <a:off x="1000100" y="2143116"/>
            <a:ext cx="2714644" cy="384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ля\Pictures\ноябрь 2018\IMG-20181113-WA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14488"/>
            <a:ext cx="254585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Игнатьев Сеня, 6 класс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sah-RU" sz="2400" b="1" dirty="0" smtClean="0"/>
              <a:t> “Катающиеся машинки” 2018 г.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29058" y="4545764"/>
            <a:ext cx="4929222" cy="2312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2018 г. </a:t>
            </a:r>
            <a:r>
              <a:rPr lang="ru-RU" sz="2000" b="1" dirty="0" smtClean="0">
                <a:cs typeface="Arial" pitchFamily="34" charset="0"/>
              </a:rPr>
              <a:t>3  </a:t>
            </a:r>
            <a:r>
              <a:rPr lang="ru-RU" sz="2000" b="1" dirty="0">
                <a:cs typeface="Arial" pitchFamily="34" charset="0"/>
              </a:rPr>
              <a:t>место </a:t>
            </a:r>
            <a:r>
              <a:rPr lang="ru-RU" sz="2000" b="1" dirty="0" smtClean="0">
                <a:cs typeface="Arial" pitchFamily="34" charset="0"/>
              </a:rPr>
              <a:t>на  улусной НПК «То</a:t>
            </a:r>
            <a:r>
              <a:rPr lang="sah-RU" sz="2000" b="1" dirty="0" smtClean="0">
                <a:cs typeface="Arial" pitchFamily="34" charset="0"/>
              </a:rPr>
              <a:t>ҕус дьоҕур</a:t>
            </a:r>
            <a:r>
              <a:rPr lang="ru-RU" sz="2000" b="1" dirty="0" smtClean="0">
                <a:cs typeface="Arial" pitchFamily="34" charset="0"/>
              </a:rPr>
              <a:t>».</a:t>
            </a:r>
          </a:p>
        </p:txBody>
      </p:sp>
      <p:pic>
        <p:nvPicPr>
          <p:cNvPr id="15361" name="Picture 1" descr="C:\Users\Коля\Pictures\фото с телефона 22 октября 2019\IMG-20190527-WA0052.jpg"/>
          <p:cNvPicPr>
            <a:picLocks noChangeAspect="1" noChangeArrowheads="1"/>
          </p:cNvPicPr>
          <p:nvPr/>
        </p:nvPicPr>
        <p:blipFill>
          <a:blip r:embed="rId3"/>
          <a:srcRect t="17579" b="5077"/>
          <a:stretch>
            <a:fillRect/>
          </a:stretch>
        </p:blipFill>
        <p:spPr bwMode="auto">
          <a:xfrm>
            <a:off x="4643438" y="1714488"/>
            <a:ext cx="3521778" cy="318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00034" y="214290"/>
            <a:ext cx="8229600" cy="157163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Шишигина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Кира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7 класс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dirty="0" smtClean="0"/>
              <a:t> Оригинальные женские украшения из копыт, 2018 г.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tt-RU" sz="2400" dirty="0" smtClean="0"/>
              <a:t> </a:t>
            </a:r>
            <a:endParaRPr lang="ru-RU" sz="2400" dirty="0" smtClean="0"/>
          </a:p>
          <a:p>
            <a:pPr lvl="0" algn="ctr">
              <a:spcBef>
                <a:spcPct val="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857752" y="2071678"/>
            <a:ext cx="364333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Результаты участия: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0000"/>
              </a:solidFill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2018 г. </a:t>
            </a:r>
            <a:r>
              <a:rPr lang="tt-RU" sz="2000" b="1" dirty="0" smtClean="0">
                <a:cs typeface="Arial" pitchFamily="34" charset="0"/>
              </a:rPr>
              <a:t>п</a:t>
            </a:r>
            <a:r>
              <a:rPr lang="tt-RU" sz="2000" b="1" dirty="0" smtClean="0"/>
              <a:t>оощрение на улусной НПК “Шаг в будущее” в секции “Мода и дизайн” юниор;</a:t>
            </a:r>
            <a:endParaRPr lang="ru-RU" sz="2000" b="1" dirty="0" smtClean="0"/>
          </a:p>
          <a:p>
            <a:r>
              <a:rPr lang="tt-RU" sz="2000" b="1" dirty="0" smtClean="0">
                <a:solidFill>
                  <a:srgbClr val="FF0000"/>
                </a:solidFill>
              </a:rPr>
              <a:t>2019 г. </a:t>
            </a:r>
            <a:r>
              <a:rPr lang="tt-RU" sz="2000" b="1" dirty="0" smtClean="0"/>
              <a:t>2 место на улусной НПК “Шаг в будущее” в секции “Мода и дизайн” юниор;</a:t>
            </a:r>
          </a:p>
          <a:p>
            <a:r>
              <a:rPr lang="tt-RU" sz="2000" b="1" dirty="0" smtClean="0">
                <a:solidFill>
                  <a:srgbClr val="FF0000"/>
                </a:solidFill>
              </a:rPr>
              <a:t>2019 г. </a:t>
            </a:r>
            <a:r>
              <a:rPr lang="tt-RU" sz="2000" b="1" dirty="0" smtClean="0"/>
              <a:t>1 место на улусной НПК  </a:t>
            </a:r>
            <a:r>
              <a:rPr lang="ru-RU" sz="2000" b="1" dirty="0" smtClean="0">
                <a:cs typeface="Arial" pitchFamily="34" charset="0"/>
              </a:rPr>
              <a:t>«То</a:t>
            </a:r>
            <a:r>
              <a:rPr lang="sah-RU" sz="2000" b="1" dirty="0" smtClean="0">
                <a:cs typeface="Arial" pitchFamily="34" charset="0"/>
              </a:rPr>
              <a:t>ҕус дьоҕур</a:t>
            </a:r>
            <a:r>
              <a:rPr lang="ru-RU" sz="2000" b="1" dirty="0" smtClean="0">
                <a:cs typeface="Arial" pitchFamily="34" charset="0"/>
              </a:rPr>
              <a:t>».</a:t>
            </a:r>
            <a:endParaRPr lang="ru-RU" sz="2000" b="1" dirty="0" smtClean="0"/>
          </a:p>
          <a:p>
            <a:endParaRPr lang="ru-RU" sz="2000" b="1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000" b="1" dirty="0" smtClean="0"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6" name="Содержимое 4" descr="IMG-20190110-WA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714488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81204_132550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670" b="22658"/>
          <a:stretch>
            <a:fillRect/>
          </a:stretch>
        </p:blipFill>
        <p:spPr>
          <a:xfrm>
            <a:off x="642910" y="714356"/>
            <a:ext cx="7789301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4363" y="1393031"/>
            <a:ext cx="7886700" cy="4200525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Педагогическая деятельность в художественной школе направлена на формирование устойчивого интереса детей к изобразительному искусству, декоративно-прикладному творчеству, художественным традициям, воспитанию и развитию художественного вкуса, интеллектуальной, эмоциональной сферы и творческого потенциала. </a:t>
            </a:r>
            <a:endParaRPr lang="ru-RU" b="1" dirty="0" smtClean="0"/>
          </a:p>
          <a:p>
            <a:r>
              <a:rPr lang="ru-RU" b="1" dirty="0" smtClean="0"/>
              <a:t>Свою </a:t>
            </a:r>
            <a:r>
              <a:rPr lang="ru-RU" b="1" dirty="0"/>
              <a:t>задачу, как преподавателя, мы видим в содействии </a:t>
            </a:r>
            <a:r>
              <a:rPr lang="sah-RU" b="1" dirty="0"/>
              <a:t>повышении</a:t>
            </a:r>
            <a:r>
              <a:rPr lang="ru-RU" b="1" dirty="0"/>
              <a:t> духовной культуры личности учащихся, приобщении их к общечеловеческим ценностям, овладению национальным культурным наследием, а также </a:t>
            </a:r>
            <a:r>
              <a:rPr lang="sah-RU" b="1" dirty="0"/>
              <a:t>развитию </a:t>
            </a:r>
            <a:r>
              <a:rPr lang="ru-RU" b="1" dirty="0"/>
              <a:t>пространственного воображения</a:t>
            </a:r>
            <a:r>
              <a:rPr lang="sah-RU" b="1" dirty="0"/>
              <a:t> и</a:t>
            </a:r>
            <a:r>
              <a:rPr lang="ru-RU" b="1" dirty="0"/>
              <a:t> навыков творческого восприятия окружающего мира</a:t>
            </a:r>
            <a:r>
              <a:rPr lang="sah-RU" b="1" dirty="0"/>
              <a:t>, </a:t>
            </a:r>
            <a:r>
              <a:rPr lang="ru-RU" b="1" dirty="0"/>
              <a:t>умению передавать свое отношение к нему. </a:t>
            </a:r>
            <a:endParaRPr lang="ru-RU" b="1" dirty="0" smtClean="0"/>
          </a:p>
          <a:p>
            <a:r>
              <a:rPr lang="ru-RU" b="1" dirty="0" smtClean="0"/>
              <a:t>Для </a:t>
            </a:r>
            <a:r>
              <a:rPr lang="ru-RU" b="1" dirty="0"/>
              <a:t>этого, необходимо выбрать такую педагогическую технологию, которая создавала бы условия для развития творческих способностей обучающихся. </a:t>
            </a:r>
            <a:endParaRPr lang="ru-RU" b="1" dirty="0" smtClean="0"/>
          </a:p>
          <a:p>
            <a:r>
              <a:rPr lang="ru-RU" b="1" dirty="0" smtClean="0"/>
              <a:t>Наиболее </a:t>
            </a:r>
            <a:r>
              <a:rPr lang="ru-RU" b="1" dirty="0"/>
              <a:t>эффективной </a:t>
            </a:r>
            <a:r>
              <a:rPr lang="sah-RU" b="1" dirty="0"/>
              <a:t>для данного направления является </a:t>
            </a:r>
            <a:r>
              <a:rPr lang="ru-RU" b="1" dirty="0"/>
              <a:t>исследовательская  деятельность.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24368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90326_102542_HDR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238704" y="2108852"/>
            <a:ext cx="3648407" cy="273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12" descr="20190326_105432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75587" y="2108852"/>
            <a:ext cx="3648407" cy="273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11" descr="20190331_092808_HDR.jpg"/>
          <p:cNvPicPr>
            <a:picLocks noChangeAspect="1"/>
          </p:cNvPicPr>
          <p:nvPr/>
        </p:nvPicPr>
        <p:blipFill>
          <a:blip r:embed="rId4" cstate="print"/>
          <a:srcRect l="22545" r="7565" b="3006"/>
          <a:stretch>
            <a:fillRect/>
          </a:stretch>
        </p:blipFill>
        <p:spPr>
          <a:xfrm rot="5400000">
            <a:off x="7049657" y="4121681"/>
            <a:ext cx="1508749" cy="157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354273" y="478055"/>
            <a:ext cx="4677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ah-RU" sz="2400" b="1" dirty="0" smtClean="0">
                <a:solidFill>
                  <a:srgbClr val="FF0000"/>
                </a:solidFill>
              </a:rPr>
              <a:t>Саввина </a:t>
            </a:r>
            <a:r>
              <a:rPr lang="ru-RU" sz="2400" b="1" dirty="0">
                <a:solidFill>
                  <a:srgbClr val="FF0000"/>
                </a:solidFill>
              </a:rPr>
              <a:t>К</a:t>
            </a:r>
            <a:r>
              <a:rPr lang="sah-RU" sz="2400" b="1" dirty="0" smtClean="0">
                <a:solidFill>
                  <a:srgbClr val="FF0000"/>
                </a:solidFill>
              </a:rPr>
              <a:t>үннэй, 2 класс</a:t>
            </a:r>
          </a:p>
          <a:p>
            <a:pPr algn="ctr"/>
            <a:r>
              <a:rPr lang="sah-RU" sz="2400" b="1" dirty="0" smtClean="0"/>
              <a:t>Сүөһү </a:t>
            </a:r>
            <a:r>
              <a:rPr lang="sah-RU" sz="2400" b="1" dirty="0"/>
              <a:t>түүтүнэн </a:t>
            </a:r>
            <a:r>
              <a:rPr lang="sah-RU" sz="2400" b="1" dirty="0" smtClean="0"/>
              <a:t>оҥоһуктар, 2019 г.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29770" y="5646093"/>
            <a:ext cx="54094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r>
              <a:rPr lang="sah-RU" sz="2000" b="1" dirty="0" smtClean="0"/>
              <a:t>2019 г. Школьные Даланские чтения – 1 место</a:t>
            </a:r>
            <a:endParaRPr lang="ru-RU" sz="2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Барашкова</a:t>
            </a:r>
            <a:r>
              <a:rPr lang="ru-RU" sz="2400" b="1" dirty="0" smtClean="0">
                <a:solidFill>
                  <a:srgbClr val="FF0000"/>
                </a:solidFill>
              </a:rPr>
              <a:t> Надя</a:t>
            </a:r>
            <a:r>
              <a:rPr lang="sah-RU" sz="2400" b="1" dirty="0" smtClean="0">
                <a:solidFill>
                  <a:srgbClr val="FF0000"/>
                </a:solidFill>
              </a:rPr>
              <a:t>, 11 </a:t>
            </a:r>
            <a:r>
              <a:rPr lang="sah-RU" sz="2400" b="1" dirty="0">
                <a:solidFill>
                  <a:srgbClr val="FF0000"/>
                </a:solidFill>
              </a:rPr>
              <a:t>класс</a:t>
            </a:r>
            <a:br>
              <a:rPr lang="sah-RU" sz="2400" b="1" dirty="0">
                <a:solidFill>
                  <a:srgbClr val="FF0000"/>
                </a:solidFill>
              </a:rPr>
            </a:br>
            <a:r>
              <a:rPr lang="sah-RU" sz="2400" b="1" dirty="0" smtClean="0"/>
              <a:t>Гобелен </a:t>
            </a:r>
            <a:r>
              <a:rPr lang="sah-RU" sz="2400" b="1" dirty="0"/>
              <a:t>из конского волоса по сюжету олоҥхо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sah-RU" sz="2400" b="1" dirty="0" smtClean="0"/>
              <a:t>И.Г.Тимофеева-Теплоухова «</a:t>
            </a:r>
            <a:r>
              <a:rPr lang="sah-RU" sz="2400" b="1" dirty="0"/>
              <a:t>Куруубай хааннаах Кулун </a:t>
            </a:r>
            <a:r>
              <a:rPr lang="sah-RU" sz="2400" b="1" dirty="0" smtClean="0"/>
              <a:t>Куллустуур», 2022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/>
            </a:r>
            <a:br>
              <a:rPr lang="ru-RU" sz="2400" b="1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5445224"/>
            <a:ext cx="7067128" cy="10081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pPr marL="0" indent="0">
              <a:buNone/>
            </a:pPr>
            <a:r>
              <a:rPr lang="ru-RU" sz="2000" b="1" dirty="0" smtClean="0"/>
              <a:t>Лауреат </a:t>
            </a:r>
            <a:r>
              <a:rPr lang="tt-RU" sz="2000" b="1" dirty="0"/>
              <a:t>улусного НПК  </a:t>
            </a:r>
            <a:r>
              <a:rPr lang="ru-RU" sz="2000" b="1" dirty="0"/>
              <a:t>«Шаг в будущее»,</a:t>
            </a:r>
          </a:p>
          <a:p>
            <a:pPr marL="0" indent="0">
              <a:buNone/>
            </a:pPr>
            <a:r>
              <a:rPr lang="ru-RU" sz="2000" b="1" dirty="0"/>
              <a:t>2 место </a:t>
            </a:r>
            <a:r>
              <a:rPr lang="tt-RU" sz="2000" b="1" dirty="0"/>
              <a:t>республиканской  НПК  </a:t>
            </a:r>
            <a:r>
              <a:rPr lang="ru-RU" sz="2000" b="1" dirty="0"/>
              <a:t>«Шаг в будущее».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5"/>
          <a:stretch/>
        </p:blipFill>
        <p:spPr>
          <a:xfrm rot="5400000">
            <a:off x="2756967" y="2075681"/>
            <a:ext cx="3393504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27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47667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>
                <a:solidFill>
                  <a:srgbClr val="FF0000"/>
                </a:solidFill>
              </a:rPr>
              <a:t>Турантаева</a:t>
            </a:r>
            <a:r>
              <a:rPr lang="ru-RU" sz="2400" b="1" dirty="0" smtClean="0">
                <a:solidFill>
                  <a:srgbClr val="FF0000"/>
                </a:solidFill>
              </a:rPr>
              <a:t> Мира</a:t>
            </a:r>
            <a:r>
              <a:rPr lang="sah-RU" sz="2400" b="1" dirty="0" smtClean="0">
                <a:solidFill>
                  <a:srgbClr val="FF0000"/>
                </a:solidFill>
              </a:rPr>
              <a:t>, 9 класс</a:t>
            </a:r>
            <a:br>
              <a:rPr lang="sah-RU" sz="2400" b="1" dirty="0" smtClean="0">
                <a:solidFill>
                  <a:srgbClr val="FF0000"/>
                </a:solidFill>
              </a:rPr>
            </a:br>
            <a:r>
              <a:rPr lang="ru-RU" sz="2400" b="1" dirty="0" err="1" smtClean="0"/>
              <a:t>Серуе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олбох</a:t>
            </a:r>
            <a:r>
              <a:rPr lang="ru-RU" sz="2400" b="1" dirty="0" smtClean="0"/>
              <a:t> из конского волоса</a:t>
            </a:r>
            <a:r>
              <a:rPr lang="sah-RU" sz="2400" b="1" dirty="0" smtClean="0"/>
              <a:t>, 2022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244229" y="4653135"/>
            <a:ext cx="2592288" cy="119984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pPr marL="0" indent="0">
              <a:buFont typeface="Arial" pitchFamily="34" charset="0"/>
              <a:buNone/>
            </a:pPr>
            <a:r>
              <a:rPr lang="ru-RU" sz="2000" b="1" dirty="0" smtClean="0"/>
              <a:t>2 место на </a:t>
            </a:r>
            <a:r>
              <a:rPr lang="tt-RU" sz="2000" b="1" dirty="0" smtClean="0"/>
              <a:t>улусном НПК  </a:t>
            </a:r>
            <a:r>
              <a:rPr lang="ru-RU" sz="2000" b="1" dirty="0" smtClean="0"/>
              <a:t>«Шаг в будущее»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150" r="1468" b="13251"/>
          <a:stretch/>
        </p:blipFill>
        <p:spPr>
          <a:xfrm>
            <a:off x="4654352" y="1355933"/>
            <a:ext cx="3296965" cy="449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44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5" y="1484784"/>
            <a:ext cx="3876314" cy="3834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84784"/>
            <a:ext cx="2952328" cy="383454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9552" y="47667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Дьячковская </a:t>
            </a:r>
            <a:r>
              <a:rPr lang="ru-RU" sz="2400" b="1" dirty="0" err="1" smtClean="0">
                <a:solidFill>
                  <a:srgbClr val="FF0000"/>
                </a:solidFill>
              </a:rPr>
              <a:t>Виталина</a:t>
            </a:r>
            <a:r>
              <a:rPr lang="sah-RU" sz="2400" b="1" dirty="0" smtClean="0">
                <a:solidFill>
                  <a:srgbClr val="FF0000"/>
                </a:solidFill>
              </a:rPr>
              <a:t>, </a:t>
            </a:r>
            <a:r>
              <a:rPr lang="sah-RU" sz="2400" b="1" dirty="0">
                <a:solidFill>
                  <a:srgbClr val="FF0000"/>
                </a:solidFill>
              </a:rPr>
              <a:t>8</a:t>
            </a:r>
            <a:r>
              <a:rPr lang="sah-RU" sz="2400" b="1" dirty="0" smtClean="0">
                <a:solidFill>
                  <a:srgbClr val="FF0000"/>
                </a:solidFill>
              </a:rPr>
              <a:t> </a:t>
            </a:r>
            <a:r>
              <a:rPr lang="sah-RU" sz="2400" b="1" dirty="0" smtClean="0">
                <a:solidFill>
                  <a:srgbClr val="FF0000"/>
                </a:solidFill>
              </a:rPr>
              <a:t>класс</a:t>
            </a:r>
            <a:br>
              <a:rPr lang="sah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/>
              <a:t>Вазы из камыша для интерьера</a:t>
            </a:r>
            <a:r>
              <a:rPr lang="sah-RU" sz="2400" b="1" dirty="0" smtClean="0"/>
              <a:t>, </a:t>
            </a:r>
            <a:r>
              <a:rPr lang="sah-RU" sz="2400" b="1" dirty="0" smtClean="0"/>
              <a:t>2022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30326" y="5445224"/>
            <a:ext cx="5848051" cy="108298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pPr marL="0" indent="0">
              <a:buFont typeface="Arial" pitchFamily="34" charset="0"/>
              <a:buNone/>
            </a:pPr>
            <a:r>
              <a:rPr lang="ru-RU" sz="2000" b="1" dirty="0"/>
              <a:t>3</a:t>
            </a:r>
            <a:r>
              <a:rPr lang="ru-RU" sz="2000" b="1" dirty="0" smtClean="0"/>
              <a:t> </a:t>
            </a:r>
            <a:r>
              <a:rPr lang="ru-RU" sz="2000" b="1" dirty="0" smtClean="0"/>
              <a:t>место на </a:t>
            </a:r>
            <a:r>
              <a:rPr lang="tt-RU" sz="2000" b="1" dirty="0" smtClean="0"/>
              <a:t>улусном НПК  </a:t>
            </a:r>
            <a:r>
              <a:rPr lang="ru-RU" sz="2000" b="1" dirty="0" smtClean="0"/>
              <a:t>«Шаг в будущее»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231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/>
              <a:t>Раздел </a:t>
            </a:r>
            <a:r>
              <a:rPr lang="en-US" sz="6000" b="1" dirty="0" smtClean="0"/>
              <a:t>II. </a:t>
            </a:r>
            <a:r>
              <a:rPr lang="sah-RU" sz="6000" b="1" dirty="0" smtClean="0"/>
              <a:t/>
            </a:r>
            <a:br>
              <a:rPr lang="sah-RU" sz="6000" b="1" dirty="0" smtClean="0"/>
            </a:br>
            <a:r>
              <a:rPr lang="sah-RU" sz="6000" b="1" dirty="0" smtClean="0"/>
              <a:t>Мода и дизайн</a:t>
            </a:r>
            <a:endParaRPr lang="ru-RU" sz="60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Rot="1" noChangeArrowheads="1"/>
          </p:cNvSpPr>
          <p:nvPr/>
        </p:nvSpPr>
        <p:spPr bwMode="auto">
          <a:xfrm>
            <a:off x="312856" y="620688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tt-RU" sz="2400" b="1" dirty="0" smtClean="0">
                <a:solidFill>
                  <a:srgbClr val="FF0000"/>
                </a:solidFill>
              </a:rPr>
              <a:t> </a:t>
            </a:r>
            <a:r>
              <a:rPr lang="tt-RU" sz="2400" b="1" dirty="0">
                <a:solidFill>
                  <a:srgbClr val="FF0000"/>
                </a:solidFill>
              </a:rPr>
              <a:t>Платонова Диана, </a:t>
            </a:r>
            <a:r>
              <a:rPr lang="tt-RU" sz="2400" b="1" dirty="0" smtClean="0">
                <a:solidFill>
                  <a:srgbClr val="FF0000"/>
                </a:solidFill>
              </a:rPr>
              <a:t>10 класс</a:t>
            </a:r>
          </a:p>
          <a:p>
            <a:pPr algn="ctr"/>
            <a:r>
              <a:rPr lang="tt-RU" sz="2400" b="1" dirty="0"/>
              <a:t>Коллекция моделей “Времена года</a:t>
            </a:r>
            <a:r>
              <a:rPr lang="tt-RU" sz="2400" b="1" dirty="0" smtClean="0"/>
              <a:t>” 2005 г.</a:t>
            </a:r>
          </a:p>
          <a:p>
            <a:pPr algn="ctr"/>
            <a:r>
              <a:rPr lang="tt-RU" sz="2400" b="1" dirty="0" smtClean="0"/>
              <a:t>Окончила Якутское художественное училище.</a:t>
            </a:r>
            <a:r>
              <a:rPr lang="tt-RU" sz="2400" b="1" dirty="0"/>
              <a:t/>
            </a:r>
            <a:br>
              <a:rPr lang="tt-RU" sz="2400" b="1" dirty="0"/>
            </a:br>
            <a:r>
              <a:rPr lang="tt-RU" sz="2800" dirty="0" smtClean="0"/>
              <a:t> </a:t>
            </a:r>
            <a:endParaRPr lang="ru-RU" sz="2800" dirty="0"/>
          </a:p>
        </p:txBody>
      </p:sp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4214810" y="2571744"/>
            <a:ext cx="44244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t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pPr lvl="0"/>
            <a:r>
              <a:rPr lang="tt-RU" sz="2000" b="1" dirty="0" smtClean="0">
                <a:solidFill>
                  <a:srgbClr val="FF0000"/>
                </a:solidFill>
              </a:rPr>
              <a:t>2005 г.</a:t>
            </a:r>
            <a:r>
              <a:rPr lang="tt-RU" sz="2000" dirty="0" smtClean="0">
                <a:solidFill>
                  <a:srgbClr val="FF0000"/>
                </a:solidFill>
              </a:rPr>
              <a:t> </a:t>
            </a:r>
            <a:r>
              <a:rPr lang="sah-RU" sz="2000" b="1" dirty="0" smtClean="0"/>
              <a:t>улусная </a:t>
            </a:r>
            <a:r>
              <a:rPr lang="sah-RU" sz="2000" b="1" dirty="0"/>
              <a:t>НПК “Шаг в будущее” 1 место</a:t>
            </a:r>
            <a:r>
              <a:rPr lang="sah-RU" sz="2000" b="1" dirty="0" smtClean="0"/>
              <a:t>;</a:t>
            </a:r>
          </a:p>
          <a:p>
            <a:r>
              <a:rPr lang="tt-RU" sz="2000" b="1" dirty="0">
                <a:solidFill>
                  <a:srgbClr val="FF0000"/>
                </a:solidFill>
              </a:rPr>
              <a:t>2005 г.</a:t>
            </a:r>
            <a:r>
              <a:rPr lang="tt-RU" sz="2000" dirty="0">
                <a:solidFill>
                  <a:srgbClr val="FF0000"/>
                </a:solidFill>
              </a:rPr>
              <a:t> </a:t>
            </a:r>
            <a:r>
              <a:rPr lang="sah-RU" sz="2000" b="1" dirty="0"/>
              <a:t>р</a:t>
            </a:r>
            <a:r>
              <a:rPr lang="sah-RU" sz="2000" b="1" dirty="0" smtClean="0"/>
              <a:t>егиональная  </a:t>
            </a:r>
            <a:r>
              <a:rPr lang="sah-RU" sz="2000" b="1" dirty="0"/>
              <a:t>НПК “Шаг в будущее” </a:t>
            </a:r>
            <a:r>
              <a:rPr lang="sah-RU" sz="2000" b="1" dirty="0" smtClean="0"/>
              <a:t>3 </a:t>
            </a:r>
            <a:r>
              <a:rPr lang="sah-RU" sz="2000" b="1" dirty="0"/>
              <a:t>место;</a:t>
            </a:r>
          </a:p>
          <a:p>
            <a:r>
              <a:rPr lang="sah-RU" sz="2000" b="1" dirty="0" smtClean="0">
                <a:solidFill>
                  <a:srgbClr val="FF0000"/>
                </a:solidFill>
              </a:rPr>
              <a:t>2006 </a:t>
            </a:r>
            <a:r>
              <a:rPr lang="sah-RU" sz="2000" b="1" dirty="0">
                <a:solidFill>
                  <a:srgbClr val="FF0000"/>
                </a:solidFill>
              </a:rPr>
              <a:t>г. </a:t>
            </a:r>
            <a:r>
              <a:rPr lang="sah-RU" sz="2000" b="1" dirty="0"/>
              <a:t>республиканская НПК “Шаг в будущее” </a:t>
            </a:r>
            <a:r>
              <a:rPr lang="sah-RU" sz="2000" b="1" dirty="0" smtClean="0"/>
              <a:t>1 место.</a:t>
            </a:r>
          </a:p>
        </p:txBody>
      </p:sp>
      <p:pic>
        <p:nvPicPr>
          <p:cNvPr id="13" name="Содержимое 12" descr="Платонова Диана.pn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r="7949" b="13749"/>
          <a:stretch>
            <a:fillRect/>
          </a:stretch>
        </p:blipFill>
        <p:spPr>
          <a:xfrm>
            <a:off x="571472" y="1571612"/>
            <a:ext cx="3454610" cy="435771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 cstate="print"/>
          <a:srcRect l="21611" t="11287" r="31613" b="11074"/>
          <a:stretch/>
        </p:blipFill>
        <p:spPr bwMode="auto">
          <a:xfrm>
            <a:off x="2357422" y="1000108"/>
            <a:ext cx="2183552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3" cstate="print"/>
          <a:srcRect l="21452" t="10875" r="23154" b="13495"/>
          <a:stretch/>
        </p:blipFill>
        <p:spPr bwMode="auto">
          <a:xfrm>
            <a:off x="310987" y="1022997"/>
            <a:ext cx="2308431" cy="476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18756" t="10502" r="22515" b="11344"/>
          <a:stretch/>
        </p:blipFill>
        <p:spPr>
          <a:xfrm>
            <a:off x="6500826" y="1000108"/>
            <a:ext cx="2424253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l="18827" t="15069" r="28537" b="16927"/>
          <a:stretch/>
        </p:blipFill>
        <p:spPr bwMode="auto">
          <a:xfrm>
            <a:off x="4357686" y="1000108"/>
            <a:ext cx="2422845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Парад 2007 043"/>
          <p:cNvPicPr>
            <a:picLocks noChangeAspect="1" noChangeArrowheads="1"/>
          </p:cNvPicPr>
          <p:nvPr/>
        </p:nvPicPr>
        <p:blipFill>
          <a:blip r:embed="rId2" cstate="print"/>
          <a:srcRect l="7396" r="1683"/>
          <a:stretch>
            <a:fillRect/>
          </a:stretch>
        </p:blipFill>
        <p:spPr bwMode="auto">
          <a:xfrm>
            <a:off x="642910" y="2285992"/>
            <a:ext cx="4071966" cy="3220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>
            <a:spLocks noRot="1" noChangeArrowheads="1"/>
          </p:cNvSpPr>
          <p:nvPr/>
        </p:nvSpPr>
        <p:spPr bwMode="auto">
          <a:xfrm>
            <a:off x="152400" y="3810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Попова </a:t>
            </a:r>
            <a:r>
              <a:rPr lang="ru-RU" sz="2400" b="1" dirty="0" err="1" smtClean="0">
                <a:solidFill>
                  <a:srgbClr val="FF0000"/>
                </a:solidFill>
              </a:rPr>
              <a:t>Саргылана</a:t>
            </a:r>
            <a:r>
              <a:rPr lang="ru-RU" sz="2400" b="1" dirty="0" smtClean="0">
                <a:solidFill>
                  <a:srgbClr val="FF0000"/>
                </a:solidFill>
              </a:rPr>
              <a:t> , 10 класс </a:t>
            </a:r>
          </a:p>
          <a:p>
            <a:pPr algn="ctr"/>
            <a:r>
              <a:rPr lang="ru-RU" sz="2400" b="1" dirty="0" smtClean="0"/>
              <a:t>Коллекция моделей «Пикассо», 2006</a:t>
            </a:r>
          </a:p>
          <a:p>
            <a:pPr algn="ctr"/>
            <a:r>
              <a:rPr lang="ru-RU" sz="2400" b="1" dirty="0" smtClean="0"/>
              <a:t>Окончила Якутское художественное училище, ИП.</a:t>
            </a:r>
            <a:endParaRPr lang="ru-RU" sz="2400" b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929190" y="1643050"/>
            <a:ext cx="3780890" cy="4224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2006 г. </a:t>
            </a:r>
            <a:r>
              <a:rPr lang="ru-RU" sz="2000" b="1" dirty="0" smtClean="0">
                <a:cs typeface="Arial" pitchFamily="34" charset="0"/>
              </a:rPr>
              <a:t>1 </a:t>
            </a:r>
            <a:r>
              <a:rPr lang="ru-RU" sz="2000" b="1" dirty="0">
                <a:cs typeface="Arial" pitchFamily="34" charset="0"/>
              </a:rPr>
              <a:t>место на </a:t>
            </a:r>
            <a:r>
              <a:rPr lang="sah-RU" sz="2000" b="1" dirty="0" smtClean="0"/>
              <a:t>улусной НПК “Шаг в будущее” ;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2006 г. </a:t>
            </a:r>
            <a:r>
              <a:rPr lang="ru-RU" sz="2000" b="1" dirty="0" smtClean="0">
                <a:cs typeface="Arial" pitchFamily="34" charset="0"/>
              </a:rPr>
              <a:t>1 место на </a:t>
            </a:r>
            <a:r>
              <a:rPr lang="sah-RU" sz="2000" b="1" dirty="0" smtClean="0"/>
              <a:t>региональной НПК “Шаг в будущее”, номинация “Лучший творческий проект” ;</a:t>
            </a:r>
          </a:p>
          <a:p>
            <a:pPr algn="l"/>
            <a:r>
              <a:rPr lang="sah-RU" sz="2000" b="1" dirty="0" smtClean="0">
                <a:solidFill>
                  <a:srgbClr val="FF0000"/>
                </a:solidFill>
              </a:rPr>
              <a:t>2007 г.  </a:t>
            </a:r>
            <a:r>
              <a:rPr lang="sah-RU" sz="2000" b="1" dirty="0" smtClean="0"/>
              <a:t>2 место республиканской НПК “Шаг в будущее”;</a:t>
            </a:r>
          </a:p>
          <a:p>
            <a:pPr algn="l"/>
            <a:r>
              <a:rPr lang="sah-RU" sz="2000" b="1" dirty="0" smtClean="0"/>
              <a:t>2007 г. </a:t>
            </a:r>
            <a:r>
              <a:rPr lang="ru-RU" sz="2000" b="1" dirty="0" smtClean="0"/>
              <a:t>л</a:t>
            </a:r>
            <a:r>
              <a:rPr lang="sah-RU" sz="2000" b="1" dirty="0" smtClean="0"/>
              <a:t>ауреат республиканской НПК “Наука. </a:t>
            </a:r>
            <a:r>
              <a:rPr lang="ru-RU" sz="2000" b="1" dirty="0" smtClean="0"/>
              <a:t>О</a:t>
            </a:r>
            <a:r>
              <a:rPr lang="sah-RU" sz="2000" b="1" dirty="0" smtClean="0"/>
              <a:t>бразование. </a:t>
            </a:r>
            <a:r>
              <a:rPr lang="ru-RU" sz="2000" b="1" dirty="0" smtClean="0"/>
              <a:t>И</a:t>
            </a:r>
            <a:r>
              <a:rPr lang="sah-RU" sz="2000" b="1" dirty="0" smtClean="0"/>
              <a:t>скусство ” .</a:t>
            </a:r>
            <a:br>
              <a:rPr lang="sah-RU" sz="20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Модели Саргы 005"/>
          <p:cNvPicPr>
            <a:picLocks noChangeAspect="1" noChangeArrowheads="1"/>
          </p:cNvPicPr>
          <p:nvPr/>
        </p:nvPicPr>
        <p:blipFill rotWithShape="1">
          <a:blip r:embed="rId3" cstate="print"/>
          <a:srcRect r="4558"/>
          <a:stretch/>
        </p:blipFill>
        <p:spPr>
          <a:xfrm>
            <a:off x="6715140" y="714356"/>
            <a:ext cx="1714512" cy="418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Objec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02335555"/>
              </p:ext>
            </p:extLst>
          </p:nvPr>
        </p:nvGraphicFramePr>
        <p:xfrm>
          <a:off x="3571868" y="714356"/>
          <a:ext cx="2258535" cy="4214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1" name="CorelDRAW" r:id="rId4" imgW="5111496" imgH="8638032" progId="CorelDraw.Graphic.18">
                  <p:embed/>
                </p:oleObj>
              </mc:Choice>
              <mc:Fallback>
                <p:oleObj name="CorelDRAW" r:id="rId4" imgW="5111496" imgH="8638032" progId="CorelDraw.Graphic.18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160" t="2222" b="2222"/>
                      <a:stretch>
                        <a:fillRect/>
                      </a:stretch>
                    </p:blipFill>
                    <p:spPr bwMode="auto">
                      <a:xfrm>
                        <a:off x="3571868" y="714356"/>
                        <a:ext cx="2258535" cy="421484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 descr="БРА1"/>
          <p:cNvPicPr>
            <a:picLocks noChangeAspect="1" noChangeArrowheads="1"/>
          </p:cNvPicPr>
          <p:nvPr/>
        </p:nvPicPr>
        <p:blipFill rotWithShape="1">
          <a:blip r:embed="rId6" cstate="print"/>
          <a:srcRect l="19264" r="12880"/>
          <a:stretch/>
        </p:blipFill>
        <p:spPr bwMode="auto">
          <a:xfrm>
            <a:off x="2071670" y="1643050"/>
            <a:ext cx="1571636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Модели Саргы 004"/>
          <p:cNvPicPr>
            <a:picLocks noChangeAspect="1" noChangeArrowheads="1"/>
          </p:cNvPicPr>
          <p:nvPr/>
        </p:nvPicPr>
        <p:blipFill rotWithShape="1">
          <a:blip r:embed="rId7" cstate="print"/>
          <a:srcRect l="15723" r="9230"/>
          <a:stretch/>
        </p:blipFill>
        <p:spPr bwMode="auto">
          <a:xfrm>
            <a:off x="642910" y="714356"/>
            <a:ext cx="1536801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Модели Саргы 003"/>
          <p:cNvPicPr>
            <a:picLocks noChangeAspect="1" noChangeArrowheads="1"/>
          </p:cNvPicPr>
          <p:nvPr/>
        </p:nvPicPr>
        <p:blipFill rotWithShape="1">
          <a:blip r:embed="rId8" cstate="print"/>
          <a:srcRect l="12211" r="10918"/>
          <a:stretch/>
        </p:blipFill>
        <p:spPr bwMode="auto">
          <a:xfrm>
            <a:off x="5357818" y="1643050"/>
            <a:ext cx="1571636" cy="4511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01" name="Picture 9" descr="Фотографии кружковцев 021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642910" y="2071678"/>
            <a:ext cx="3071834" cy="409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467544" y="62068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Коркина Рая, 9 класс.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Коллекция моделей  «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Березка», 2007 г.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Окончила архитектурный институт г. Новосибирска.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43438" y="2000240"/>
            <a:ext cx="3780890" cy="4224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2007 г. </a:t>
            </a:r>
            <a:r>
              <a:rPr lang="ru-RU" sz="2000" b="1" dirty="0" smtClean="0">
                <a:cs typeface="Arial" pitchFamily="34" charset="0"/>
              </a:rPr>
              <a:t>2 место на </a:t>
            </a:r>
            <a:r>
              <a:rPr lang="sah-RU" sz="2000" b="1" dirty="0" smtClean="0"/>
              <a:t>улусной НПК “Шаг в будущее” ;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2007 г. </a:t>
            </a:r>
            <a:r>
              <a:rPr lang="ru-RU" sz="2000" b="1" dirty="0" smtClean="0">
                <a:cs typeface="Arial" pitchFamily="34" charset="0"/>
              </a:rPr>
              <a:t>4 место на </a:t>
            </a:r>
            <a:r>
              <a:rPr lang="sah-RU" sz="2000" b="1" dirty="0" smtClean="0"/>
              <a:t>региональной НПК “Шаг в будущее”;</a:t>
            </a:r>
          </a:p>
          <a:p>
            <a:pPr algn="l"/>
            <a:r>
              <a:rPr lang="sah-RU" sz="2000" b="1" dirty="0" smtClean="0">
                <a:solidFill>
                  <a:srgbClr val="FF0000"/>
                </a:solidFill>
              </a:rPr>
              <a:t>2008 г.  </a:t>
            </a:r>
            <a:r>
              <a:rPr lang="sah-RU" sz="2000" b="1" dirty="0" smtClean="0"/>
              <a:t>2 место республиканской НПК “Шаг в будущее”.</a:t>
            </a:r>
          </a:p>
          <a:p>
            <a:pPr algn="l"/>
            <a:r>
              <a:rPr lang="sah-RU" sz="2000" b="1" dirty="0" smtClean="0"/>
              <a:t/>
            </a:r>
            <a:br>
              <a:rPr lang="sah-RU" sz="20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069" y="1685925"/>
            <a:ext cx="7886700" cy="3736181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Занимаясь исследовательской  деятельностью, учащиеся учатся правильно ставить цель </a:t>
            </a:r>
            <a:r>
              <a:rPr lang="sah-RU" b="1" dirty="0"/>
              <a:t>исследования</a:t>
            </a:r>
            <a:r>
              <a:rPr lang="ru-RU" b="1" dirty="0"/>
              <a:t>,  писать план для достижения цели, создавать собственное изделие</a:t>
            </a:r>
            <a:r>
              <a:rPr lang="sah-RU" b="1" dirty="0"/>
              <a:t>. </a:t>
            </a:r>
            <a:endParaRPr lang="sah-RU" b="1" dirty="0" smtClean="0"/>
          </a:p>
          <a:p>
            <a:r>
              <a:rPr lang="sah-RU" b="1" dirty="0" smtClean="0"/>
              <a:t>У учащихся</a:t>
            </a:r>
            <a:r>
              <a:rPr lang="ru-RU" b="1" dirty="0" smtClean="0"/>
              <a:t> </a:t>
            </a:r>
            <a:r>
              <a:rPr lang="ru-RU" b="1" dirty="0"/>
              <a:t>развивается работоспособность и способность отстаивать свои идеи. Именно все эти качества являются минимально необходимым творческим комплектом для развития творческой личности, и которые формируются в ходе исследовательской деятельности. </a:t>
            </a:r>
            <a:endParaRPr lang="ru-RU" b="1" dirty="0" smtClean="0"/>
          </a:p>
          <a:p>
            <a:r>
              <a:rPr lang="ru-RU" b="1" dirty="0" smtClean="0"/>
              <a:t>Также</a:t>
            </a:r>
            <a:r>
              <a:rPr lang="ru-RU" b="1" dirty="0"/>
              <a:t>, ценность научно-исследовательской работы в том, что школьники получают возможность посмотреть на различные проблемы с позиции ученых, ощущающих весь спектр требований к научному исследованию еще до поступления в </a:t>
            </a:r>
            <a:r>
              <a:rPr lang="sah-RU" b="1" dirty="0"/>
              <a:t>учебные заведения</a:t>
            </a:r>
            <a:r>
              <a:rPr lang="ru-RU" b="1" dirty="0"/>
              <a:t>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79853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070"/>
          <p:cNvPicPr>
            <a:picLocks noChangeAspect="1" noChangeArrowheads="1"/>
          </p:cNvPicPr>
          <p:nvPr/>
        </p:nvPicPr>
        <p:blipFill>
          <a:blip r:embed="rId2" cstate="print"/>
          <a:srcRect l="49626" b="62173"/>
          <a:stretch>
            <a:fillRect/>
          </a:stretch>
        </p:blipFill>
        <p:spPr bwMode="auto">
          <a:xfrm>
            <a:off x="357158" y="1000108"/>
            <a:ext cx="8518942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29058" y="3214686"/>
            <a:ext cx="465770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Результаты участия: 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/>
              <a:t>2  место на региональных </a:t>
            </a:r>
            <a:r>
              <a:rPr lang="ru-RU" sz="2000" b="1" dirty="0" err="1" smtClean="0"/>
              <a:t>Красильниковских</a:t>
            </a:r>
            <a:r>
              <a:rPr lang="ru-RU" sz="2000" b="1" dirty="0" smtClean="0"/>
              <a:t> чтениях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/>
          </a:p>
        </p:txBody>
      </p:sp>
      <p:pic>
        <p:nvPicPr>
          <p:cNvPr id="5" name="Содержимое 4" descr="фото Моти и Айты.png"/>
          <p:cNvPicPr>
            <a:picLocks noGrp="1" noChangeAspect="1"/>
          </p:cNvPicPr>
          <p:nvPr>
            <p:ph idx="1"/>
          </p:nvPr>
        </p:nvPicPr>
        <p:blipFill>
          <a:blip r:embed="rId2"/>
          <a:srcRect l="55319" t="6708" r="3191" b="7764"/>
          <a:stretch>
            <a:fillRect/>
          </a:stretch>
        </p:blipFill>
        <p:spPr>
          <a:xfrm>
            <a:off x="571472" y="1928802"/>
            <a:ext cx="3429024" cy="4484109"/>
          </a:xfrm>
        </p:spPr>
      </p:pic>
      <p:sp>
        <p:nvSpPr>
          <p:cNvPr id="8" name="Rectangle 10"/>
          <p:cNvSpPr txBox="1">
            <a:spLocks noChangeArrowheads="1"/>
          </p:cNvSpPr>
          <p:nvPr/>
        </p:nvSpPr>
        <p:spPr>
          <a:xfrm>
            <a:off x="571472" y="71435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Гермогенова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Айталина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11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класс.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sah-RU" sz="2400" b="1" dirty="0" smtClean="0"/>
              <a:t>Сүктэр</a:t>
            </a:r>
            <a:r>
              <a:rPr lang="sah-RU" sz="2400" dirty="0" smtClean="0"/>
              <a:t> </a:t>
            </a:r>
            <a:r>
              <a:rPr lang="sah-RU" sz="2400" b="1" dirty="0" smtClean="0"/>
              <a:t>кыыс таҥаһа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2010 г.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Окончила ФТИ г. Якутск.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Доклады детей\Якутская невеста 1\Чар8.jpg"/>
          <p:cNvPicPr>
            <a:picLocks noChangeAspect="1" noChangeArrowheads="1"/>
          </p:cNvPicPr>
          <p:nvPr/>
        </p:nvPicPr>
        <p:blipFill rotWithShape="1">
          <a:blip r:embed="rId2" cstate="print"/>
          <a:srcRect l="4938" r="4641"/>
          <a:stretch/>
        </p:blipFill>
        <p:spPr bwMode="auto">
          <a:xfrm>
            <a:off x="1928794" y="2000240"/>
            <a:ext cx="1857388" cy="384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Public\Documents\Доклады детей\Якутская невеста 1\Чар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3" y="928670"/>
            <a:ext cx="2135939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Users\Public\Documents\Доклады детей\Якутская невеста 1\Кыь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000108"/>
            <a:ext cx="2071702" cy="413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C:\Users\Public\Documents\Доклады детей\Якутская невеста 1\Кий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071546"/>
            <a:ext cx="1428760" cy="423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C:\Users\Public\Documents\Доклады детей\Якутская невеста 1\Сай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2428868"/>
            <a:ext cx="1789640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500063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Собакина Мотя, 11 класс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Коллекция моделей</a:t>
            </a:r>
            <a:r>
              <a:rPr lang="sah-RU" sz="2400" b="1" dirty="0" smtClean="0"/>
              <a:t> “Эрэкэ-дьэрэкэ оҕолор” 201</a:t>
            </a:r>
            <a:r>
              <a:rPr lang="ru-RU" sz="2400" b="1" dirty="0" smtClean="0"/>
              <a:t>0</a:t>
            </a:r>
            <a:r>
              <a:rPr lang="sah-RU" sz="2400" b="1" dirty="0" smtClean="0"/>
              <a:t> г.</a:t>
            </a:r>
            <a:br>
              <a:rPr lang="sah-RU" sz="2400" b="1" dirty="0" smtClean="0"/>
            </a:br>
            <a:r>
              <a:rPr lang="ru-RU" sz="2400" b="1" dirty="0" smtClean="0"/>
              <a:t> Окончила Московский ГТУ ГА.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6" name="Содержимое 3" descr="Собакина Мотя 11 клас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643050"/>
            <a:ext cx="2357454" cy="332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E:\Мотя аксессуар из камыш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6388" y="1601077"/>
            <a:ext cx="2562225" cy="452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28728" y="4474326"/>
            <a:ext cx="7319736" cy="2383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pPr algn="l"/>
            <a:r>
              <a:rPr lang="sah-RU" sz="2000" b="1" dirty="0" smtClean="0">
                <a:solidFill>
                  <a:srgbClr val="FF0000"/>
                </a:solidFill>
              </a:rPr>
              <a:t>2008 г. </a:t>
            </a:r>
            <a:r>
              <a:rPr lang="sah-RU" sz="2000" b="1" dirty="0" smtClean="0"/>
              <a:t>республиканская НПК “Шаг в будущее” 2 место;</a:t>
            </a:r>
          </a:p>
          <a:p>
            <a:pPr algn="l"/>
            <a:r>
              <a:rPr lang="sah-RU" sz="2000" b="1" dirty="0" smtClean="0">
                <a:solidFill>
                  <a:srgbClr val="FF0000"/>
                </a:solidFill>
              </a:rPr>
              <a:t>2009 г. </a:t>
            </a:r>
            <a:r>
              <a:rPr lang="sah-RU" sz="2000" b="1" dirty="0" smtClean="0"/>
              <a:t>республиканская НПК “Шаг в будущее” 3 место;</a:t>
            </a:r>
          </a:p>
          <a:p>
            <a:pPr algn="l"/>
            <a:r>
              <a:rPr lang="sah-RU" sz="2000" b="1" dirty="0" smtClean="0">
                <a:solidFill>
                  <a:srgbClr val="FF0000"/>
                </a:solidFill>
              </a:rPr>
              <a:t>2010 г. </a:t>
            </a:r>
            <a:r>
              <a:rPr lang="sah-RU" sz="2000" b="1" dirty="0" smtClean="0"/>
              <a:t>республиканская НПК “Шаг в будущее” лауреат;</a:t>
            </a:r>
          </a:p>
          <a:p>
            <a:pPr algn="l"/>
            <a:r>
              <a:rPr lang="sah-RU" sz="2000" b="1" dirty="0" smtClean="0">
                <a:solidFill>
                  <a:srgbClr val="FF0000"/>
                </a:solidFill>
              </a:rPr>
              <a:t>2010 г. </a:t>
            </a:r>
            <a:r>
              <a:rPr lang="sah-RU" sz="2000" b="1" dirty="0" smtClean="0"/>
              <a:t>всероссийская  НПК “Шаг в будущее” дипломант.</a:t>
            </a:r>
            <a:br>
              <a:rPr lang="sah-RU" sz="2000" b="1" dirty="0" smtClean="0"/>
            </a:br>
            <a:r>
              <a:rPr lang="sah-RU" sz="2000" b="1" dirty="0" smtClean="0"/>
              <a:t/>
            </a:r>
            <a:br>
              <a:rPr lang="sah-RU" sz="20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8" descr="мода Мот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000108"/>
            <a:ext cx="9067865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sah-RU" sz="2400" b="1" dirty="0" smtClean="0">
                <a:solidFill>
                  <a:srgbClr val="FF0000"/>
                </a:solidFill>
              </a:rPr>
              <a:t> Бурнашева Айыына, 9 класс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sah-RU" sz="2400" b="1" dirty="0" smtClean="0"/>
              <a:t/>
            </a:r>
            <a:br>
              <a:rPr lang="sah-RU" sz="2400" b="1" dirty="0" smtClean="0"/>
            </a:br>
            <a:r>
              <a:rPr lang="sah-RU" sz="2400" b="1" dirty="0" smtClean="0"/>
              <a:t>Коллекция моделей  “Снег” 2011 г.</a:t>
            </a:r>
            <a:br>
              <a:rPr lang="sah-RU" sz="2400" b="1" dirty="0" smtClean="0"/>
            </a:br>
            <a:r>
              <a:rPr lang="sah-RU" sz="2400" b="1" dirty="0" smtClean="0"/>
              <a:t>Окончила  Санкт – ПетербургскийИТиД.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34817" name="Рисунок 18" descr="PC180104.JPG"/>
          <p:cNvPicPr>
            <a:picLocks noChangeAspect="1" noChangeArrowheads="1"/>
          </p:cNvPicPr>
          <p:nvPr/>
        </p:nvPicPr>
        <p:blipFill rotWithShape="1">
          <a:blip r:embed="rId2" cstate="print"/>
          <a:srcRect r="35268"/>
          <a:stretch/>
        </p:blipFill>
        <p:spPr bwMode="auto">
          <a:xfrm>
            <a:off x="1000100" y="1928802"/>
            <a:ext cx="2728379" cy="236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2790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2790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4991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lum bright="-10000"/>
          </a:blip>
          <a:srcRect t="1707"/>
          <a:stretch>
            <a:fillRect/>
          </a:stretch>
        </p:blipFill>
        <p:spPr bwMode="auto">
          <a:xfrm>
            <a:off x="4214810" y="1928802"/>
            <a:ext cx="4174754" cy="315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42910" y="4474326"/>
            <a:ext cx="7962678" cy="2383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  <a:p>
            <a:endParaRPr lang="ru-RU" sz="2400" b="1" dirty="0">
              <a:solidFill>
                <a:srgbClr val="FF0000"/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pPr algn="l"/>
            <a:r>
              <a:rPr lang="sah-RU" sz="2000" b="1" dirty="0" smtClean="0">
                <a:solidFill>
                  <a:srgbClr val="FF0000"/>
                </a:solidFill>
              </a:rPr>
              <a:t>2011 г. </a:t>
            </a:r>
            <a:r>
              <a:rPr lang="sah-RU" sz="2000" b="1" dirty="0" smtClean="0"/>
              <a:t>республиканская НПК “Шаг в будущее” 1 место.</a:t>
            </a:r>
          </a:p>
          <a:p>
            <a:pPr algn="l"/>
            <a:r>
              <a:rPr lang="sah-RU" sz="2000" b="1" dirty="0" smtClean="0"/>
              <a:t/>
            </a:r>
            <a:br>
              <a:rPr lang="sah-RU" sz="20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7" descr="Фото кружковцев 2012 февраль 220"/>
          <p:cNvPicPr>
            <a:picLocks noChangeAspect="1" noChangeArrowheads="1"/>
          </p:cNvPicPr>
          <p:nvPr/>
        </p:nvPicPr>
        <p:blipFill>
          <a:blip r:embed="rId2" cstate="print"/>
          <a:srcRect l="11549" t="11778" r="12457" b="10152"/>
          <a:stretch>
            <a:fillRect/>
          </a:stretch>
        </p:blipFill>
        <p:spPr bwMode="auto">
          <a:xfrm>
            <a:off x="2786050" y="1142984"/>
            <a:ext cx="5765597" cy="4453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7" name="Рисунок 12" descr="Технологическая карта Иры 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05814">
            <a:off x="223979" y="3138084"/>
            <a:ext cx="1843087" cy="137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8" name="Рисунок 9" descr="Технологическая карта Иры 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52866">
            <a:off x="131996" y="935777"/>
            <a:ext cx="1912854" cy="141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6" name="Рисунок 15" descr="Технологическая карта Иры 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278732">
            <a:off x="1043439" y="3953447"/>
            <a:ext cx="1843088" cy="136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4305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115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9" name="Рисунок 11" descr="Технологическая карта Иры 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870680">
            <a:off x="1230308" y="1642164"/>
            <a:ext cx="2064506" cy="1543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357290" y="5857892"/>
            <a:ext cx="71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ah-RU" sz="2000" b="1" dirty="0" smtClean="0">
                <a:solidFill>
                  <a:srgbClr val="FF0000"/>
                </a:solidFill>
              </a:rPr>
              <a:t>2012г. </a:t>
            </a:r>
            <a:r>
              <a:rPr lang="sah-RU" sz="2000" b="1" dirty="0" smtClean="0"/>
              <a:t>республиканская НПК “Шаг в будущее” 4 место.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1" descr="P3230073"/>
          <p:cNvPicPr>
            <a:picLocks noChangeAspect="1" noChangeArrowheads="1"/>
          </p:cNvPicPr>
          <p:nvPr/>
        </p:nvPicPr>
        <p:blipFill rotWithShape="1">
          <a:blip r:embed="rId2" cstate="print"/>
          <a:srcRect l="27321" r="22586"/>
          <a:stretch/>
        </p:blipFill>
        <p:spPr bwMode="auto">
          <a:xfrm>
            <a:off x="571472" y="1928802"/>
            <a:ext cx="2841337" cy="425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0"/>
          <p:cNvSpPr txBox="1">
            <a:spLocks noChangeArrowheads="1"/>
          </p:cNvSpPr>
          <p:nvPr/>
        </p:nvSpPr>
        <p:spPr>
          <a:xfrm>
            <a:off x="428596" y="571480"/>
            <a:ext cx="8390736" cy="137955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Дьяконова Наташа, 5 класс.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tt-RU" sz="2400" b="1" cap="all" dirty="0" smtClean="0"/>
              <a:t> </a:t>
            </a:r>
            <a:r>
              <a:rPr lang="tt-RU" sz="2400" b="1" dirty="0" smtClean="0"/>
              <a:t>Дизайн предметов интерьера мозаикой кракле, 2011 г.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Студентка 3 курса ЯПИ.</a:t>
            </a:r>
          </a:p>
          <a:p>
            <a:endParaRPr lang="ru-RU" sz="2400" dirty="0" smtClean="0"/>
          </a:p>
          <a:p>
            <a:pPr algn="ctr"/>
            <a:endParaRPr lang="ru-RU" sz="2400" b="1" dirty="0" smtClean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29058" y="1857364"/>
            <a:ext cx="457203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Результаты участия: </a:t>
            </a:r>
            <a:endParaRPr lang="ru-RU" sz="20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2011 г. </a:t>
            </a:r>
            <a:r>
              <a:rPr lang="ru-RU" sz="2000" b="1" dirty="0" smtClean="0"/>
              <a:t>1 место на территориальных </a:t>
            </a:r>
            <a:r>
              <a:rPr lang="ru-RU" sz="2000" b="1" dirty="0" err="1" smtClean="0"/>
              <a:t>Даланских</a:t>
            </a:r>
            <a:r>
              <a:rPr lang="ru-RU" sz="2000" b="1" dirty="0" smtClean="0"/>
              <a:t> чтениях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000" b="1" dirty="0" smtClean="0"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5" name="Содержимое 4" descr="Тарелка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3500438"/>
            <a:ext cx="2676525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Тарелка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3500438"/>
            <a:ext cx="2695575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Фото кракле и хаппар 071"/>
          <p:cNvPicPr>
            <a:picLocks noChangeAspect="1" noChangeArrowheads="1"/>
          </p:cNvPicPr>
          <p:nvPr/>
        </p:nvPicPr>
        <p:blipFill>
          <a:blip r:embed="rId2" cstate="print"/>
          <a:srcRect l="4843" t="900" r="1843" b="1382"/>
          <a:stretch>
            <a:fillRect/>
          </a:stretch>
        </p:blipFill>
        <p:spPr bwMode="auto">
          <a:xfrm>
            <a:off x="714348" y="785794"/>
            <a:ext cx="2643206" cy="3688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 descr="Фото кракле и хаппар 069"/>
          <p:cNvPicPr>
            <a:picLocks noChangeAspect="1" noChangeArrowheads="1"/>
          </p:cNvPicPr>
          <p:nvPr/>
        </p:nvPicPr>
        <p:blipFill>
          <a:blip r:embed="rId3" cstate="print"/>
          <a:srcRect l="5058" t="3023" r="5487" b="2155"/>
          <a:stretch>
            <a:fillRect/>
          </a:stretch>
        </p:blipFill>
        <p:spPr bwMode="auto">
          <a:xfrm>
            <a:off x="5500694" y="785794"/>
            <a:ext cx="2928958" cy="383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 descr="Фото кракле и хаппар 067"/>
          <p:cNvPicPr>
            <a:picLocks noChangeAspect="1" noChangeArrowheads="1"/>
          </p:cNvPicPr>
          <p:nvPr/>
        </p:nvPicPr>
        <p:blipFill>
          <a:blip r:embed="rId4" cstate="print"/>
          <a:srcRect l="6655" t="1843" r="14232" b="2914"/>
          <a:stretch>
            <a:fillRect/>
          </a:stretch>
        </p:blipFill>
        <p:spPr bwMode="auto">
          <a:xfrm>
            <a:off x="3000364" y="3286124"/>
            <a:ext cx="3143272" cy="2839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-20140117-WA0030.jpg"/>
          <p:cNvPicPr>
            <a:picLocks noChangeAspect="1"/>
          </p:cNvPicPr>
          <p:nvPr/>
        </p:nvPicPr>
        <p:blipFill rotWithShape="1">
          <a:blip r:embed="rId2" cstate="print"/>
          <a:srcRect l="7397" r="12774"/>
          <a:stretch/>
        </p:blipFill>
        <p:spPr>
          <a:xfrm>
            <a:off x="697490" y="2204864"/>
            <a:ext cx="3966358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err="1" smtClean="0">
                <a:solidFill>
                  <a:srgbClr val="FF0000"/>
                </a:solidFill>
              </a:rPr>
              <a:t>Бахчанен</a:t>
            </a:r>
            <a:r>
              <a:rPr lang="ru-RU" sz="2400" b="1" dirty="0" smtClean="0">
                <a:solidFill>
                  <a:srgbClr val="FF0000"/>
                </a:solidFill>
              </a:rPr>
              <a:t> Ира, 11 класс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sah-RU" sz="2400" b="1" dirty="0" smtClean="0"/>
              <a:t> “Бижутиерии из пера птицы” 2013 г.</a:t>
            </a:r>
            <a:br>
              <a:rPr lang="sah-RU" sz="2400" b="1" dirty="0" smtClean="0"/>
            </a:br>
            <a:r>
              <a:rPr lang="sah-RU" sz="2400" b="1" dirty="0" smtClean="0"/>
              <a:t>Окончила АГИКИ.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967574" y="2204864"/>
            <a:ext cx="3780890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2012 г. </a:t>
            </a:r>
            <a:r>
              <a:rPr lang="ru-RU" sz="2000" b="1" dirty="0" smtClean="0">
                <a:cs typeface="Arial" pitchFamily="34" charset="0"/>
              </a:rPr>
              <a:t>2 </a:t>
            </a:r>
            <a:r>
              <a:rPr lang="ru-RU" sz="2000" b="1" dirty="0">
                <a:cs typeface="Arial" pitchFamily="34" charset="0"/>
              </a:rPr>
              <a:t>место на всероссийской выставке декоративно – прикладного искусства для детей в г. Боровске Калужской </a:t>
            </a:r>
            <a:r>
              <a:rPr lang="ru-RU" sz="2000" b="1" dirty="0" smtClean="0">
                <a:cs typeface="Arial" pitchFamily="34" charset="0"/>
              </a:rPr>
              <a:t>области; </a:t>
            </a:r>
            <a:r>
              <a:rPr lang="sah-RU" sz="2000" b="1" dirty="0" smtClean="0">
                <a:solidFill>
                  <a:srgbClr val="FF0000"/>
                </a:solidFill>
              </a:rPr>
              <a:t>2013 г. </a:t>
            </a:r>
            <a:r>
              <a:rPr lang="sah-RU" sz="2000" b="1" dirty="0" smtClean="0"/>
              <a:t>улусная НПК “Шаг в будущее” 1 место;</a:t>
            </a:r>
          </a:p>
          <a:p>
            <a:pPr algn="l"/>
            <a:r>
              <a:rPr lang="sah-RU" sz="2000" b="1" dirty="0" smtClean="0">
                <a:solidFill>
                  <a:srgbClr val="FF0000"/>
                </a:solidFill>
              </a:rPr>
              <a:t>2014 г. </a:t>
            </a:r>
            <a:r>
              <a:rPr lang="sah-RU" sz="2000" b="1" dirty="0" smtClean="0"/>
              <a:t>республиканская НПК “Шаг в будущее” 4 место.</a:t>
            </a:r>
            <a:br>
              <a:rPr lang="sah-RU" sz="20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21681"/>
            <a:ext cx="7886700" cy="3468291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Привлечение учащихся к выполнению творческих учебно-исследовательских работ имеет глубокий воспитательный характер.</a:t>
            </a:r>
            <a:r>
              <a:rPr lang="ru-RU" b="1" i="1" dirty="0"/>
              <a:t> </a:t>
            </a:r>
            <a:r>
              <a:rPr lang="ru-RU" b="1" dirty="0"/>
              <a:t>Оно способствует развитию целеустремленности, трудолюбия и силы воли, формированию стремления к познанию, самостоятельности мышления, научного мировоззрения. </a:t>
            </a:r>
            <a:endParaRPr lang="ru-RU" b="1" dirty="0" smtClean="0"/>
          </a:p>
          <a:p>
            <a:r>
              <a:rPr lang="ru-RU" b="1" dirty="0" smtClean="0"/>
              <a:t>Самовыражению </a:t>
            </a:r>
            <a:r>
              <a:rPr lang="ru-RU" b="1" dirty="0"/>
              <a:t>личности в учебно-познавательном процессе способствует создание ситуаций творческой активности. Ничто не заменит ребёнку наслаждения от собственного творчества, которое доставляет радость, стимулирует процесс мышления, способствует удовлетворению эстетических потребностей и показывает внутреннюю красоту познания.</a:t>
            </a:r>
          </a:p>
        </p:txBody>
      </p:sp>
    </p:spTree>
    <p:extLst>
      <p:ext uri="{BB962C8B-B14F-4D97-AF65-F5344CB8AC3E}">
        <p14:creationId xmlns:p14="http://schemas.microsoft.com/office/powerpoint/2010/main" val="10119727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Коля\Pictures\фото май 2016\IMG-20160330-WA0017.jpg"/>
          <p:cNvPicPr>
            <a:picLocks noChangeAspect="1" noChangeArrowheads="1"/>
          </p:cNvPicPr>
          <p:nvPr/>
        </p:nvPicPr>
        <p:blipFill rotWithShape="1">
          <a:blip r:embed="rId2" cstate="print"/>
          <a:srcRect l="28237" t="22949" r="40808" b="21078"/>
          <a:stretch/>
        </p:blipFill>
        <p:spPr bwMode="auto">
          <a:xfrm>
            <a:off x="642910" y="2428868"/>
            <a:ext cx="2751948" cy="373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71472" y="21429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Винокурова Айыына, 10 класс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Коллекция моделей  “Впечатление”  по мотивам творчества П.А.Ойунского 2016 г.</a:t>
            </a:r>
            <a:b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 </a:t>
            </a:r>
            <a:r>
              <a:rPr lang="ru-RU" sz="2400" b="1" dirty="0" smtClean="0"/>
              <a:t>Студентка 3 курса СВФУ  ФФ</a:t>
            </a:r>
            <a: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.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857620" y="2714620"/>
            <a:ext cx="478634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2016 г. </a:t>
            </a:r>
            <a:r>
              <a:rPr lang="sah-RU" sz="2000" b="1" dirty="0" smtClean="0"/>
              <a:t>республиканская НПК “Шаг в будущее” 2 место;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2016 г.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победитель 1 Всероссийской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НПК учащихся им. Н.И.Лобачевского (Казань),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путевка в Казанский университет;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2017 г. </a:t>
            </a:r>
            <a:r>
              <a:rPr lang="sah-RU" sz="2000" b="1" dirty="0" smtClean="0"/>
              <a:t>республиканская НПК “Шаг в будущее” 2 место;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2017 г.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sah-RU" sz="2000" b="1" dirty="0" smtClean="0"/>
              <a:t>республиканская НПК “Шаг в будущее” 2 место,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рекомендация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в </a:t>
            </a: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М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кву.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инокурова Айыына.pn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28596" y="428604"/>
            <a:ext cx="8429684" cy="618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ля\Pictures\фото май 2016\20160304_104739_HDR.jpg"/>
          <p:cNvPicPr>
            <a:picLocks noChangeAspect="1" noChangeArrowheads="1"/>
          </p:cNvPicPr>
          <p:nvPr/>
        </p:nvPicPr>
        <p:blipFill rotWithShape="1">
          <a:blip r:embed="rId2" cstate="print"/>
          <a:srcRect l="11832" t="21781" r="7889" b="38135"/>
          <a:stretch/>
        </p:blipFill>
        <p:spPr bwMode="auto">
          <a:xfrm>
            <a:off x="357158" y="571480"/>
            <a:ext cx="8477018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161007_161559_HD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8563" y="1750207"/>
            <a:ext cx="485778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P101147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036215" y="1750207"/>
            <a:ext cx="485778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0034" y="214290"/>
            <a:ext cx="8229600" cy="157163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Е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горова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Ира, 9 класс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</a:t>
            </a:r>
            <a:r>
              <a:rPr lang="ru-RU" sz="2400" b="1" dirty="0" err="1" smtClean="0"/>
              <a:t>латье</a:t>
            </a:r>
            <a:r>
              <a:rPr lang="ru-RU" sz="2400" b="1" dirty="0" smtClean="0"/>
              <a:t> – годе «Тетерев», 2018 г.</a:t>
            </a:r>
          </a:p>
          <a:p>
            <a:pPr algn="ctr"/>
            <a:endParaRPr lang="ru-RU" sz="2400" dirty="0" smtClean="0"/>
          </a:p>
          <a:p>
            <a:endParaRPr lang="ru-RU" sz="2400" dirty="0" smtClean="0"/>
          </a:p>
          <a:p>
            <a:r>
              <a:rPr lang="tt-RU" sz="2400" dirty="0" smtClean="0"/>
              <a:t> </a:t>
            </a:r>
            <a:endParaRPr lang="ru-RU" sz="2400" dirty="0" smtClean="0"/>
          </a:p>
          <a:p>
            <a:pPr lvl="0" algn="ctr">
              <a:spcBef>
                <a:spcPct val="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214810" y="2214554"/>
            <a:ext cx="457203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Результаты участия: </a:t>
            </a:r>
            <a:endParaRPr lang="ru-RU" sz="20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0000"/>
              </a:solidFill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2018 г. </a:t>
            </a:r>
            <a:r>
              <a:rPr lang="tt-RU" sz="2000" b="1" dirty="0" smtClean="0">
                <a:cs typeface="Arial" pitchFamily="34" charset="0"/>
              </a:rPr>
              <a:t>1</a:t>
            </a:r>
            <a:r>
              <a:rPr lang="tt-RU" sz="2000" b="1" dirty="0" smtClean="0"/>
              <a:t> место на улусной  НПК “Шаг в будущее” в секции “Мода и дизайн”;</a:t>
            </a:r>
          </a:p>
          <a:p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2018 г.  </a:t>
            </a:r>
            <a:r>
              <a:rPr lang="ru-RU" sz="2000" b="1" dirty="0" smtClean="0">
                <a:cs typeface="Arial" pitchFamily="34" charset="0"/>
              </a:rPr>
              <a:t>Лауреат</a:t>
            </a:r>
            <a:r>
              <a:rPr lang="tt-RU" sz="2000" b="1" dirty="0" smtClean="0"/>
              <a:t>  региональной   НПК “Шаг в будущее” в секции “Мода и дизайн”;</a:t>
            </a:r>
            <a:endParaRPr lang="ru-RU" sz="2000" b="1" dirty="0" smtClean="0"/>
          </a:p>
          <a:p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2019 г. </a:t>
            </a:r>
            <a:r>
              <a:rPr lang="tt-RU" sz="2000" b="1" dirty="0" smtClean="0">
                <a:cs typeface="Arial" pitchFamily="34" charset="0"/>
              </a:rPr>
              <a:t>2</a:t>
            </a:r>
            <a:r>
              <a:rPr lang="tt-RU" sz="2000" b="1" dirty="0" smtClean="0"/>
              <a:t> место на республиканской НПК “Шаг в будущее” в секции “Мода и дизайн”.</a:t>
            </a:r>
            <a:endParaRPr lang="ru-RU" sz="2000" b="1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000" b="1" dirty="0" smtClean="0"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9" name="Содержимое 3" descr="20190525_102621_HDR.jpg"/>
          <p:cNvPicPr>
            <a:picLocks noChangeAspect="1"/>
          </p:cNvPicPr>
          <p:nvPr/>
        </p:nvPicPr>
        <p:blipFill>
          <a:blip r:embed="rId2" cstate="print"/>
          <a:srcRect l="15669" r="34611" b="51701"/>
          <a:stretch>
            <a:fillRect/>
          </a:stretch>
        </p:blipFill>
        <p:spPr>
          <a:xfrm rot="5400000" flipV="1">
            <a:off x="338238" y="2376352"/>
            <a:ext cx="3824057" cy="2786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71125-WA00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571480"/>
            <a:ext cx="4143404" cy="552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Коля\Pictures\Папка Иры\IMG-20171110-WA0017.jpg"/>
          <p:cNvPicPr>
            <a:picLocks noChangeAspect="1" noChangeArrowheads="1"/>
          </p:cNvPicPr>
          <p:nvPr/>
        </p:nvPicPr>
        <p:blipFill>
          <a:blip r:embed="rId3"/>
          <a:srcRect l="13267" r="15090" b="11939"/>
          <a:stretch>
            <a:fillRect/>
          </a:stretch>
        </p:blipFill>
        <p:spPr bwMode="auto">
          <a:xfrm>
            <a:off x="5572132" y="571480"/>
            <a:ext cx="2517281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7" descr="20190525_195721_HDR.jpg"/>
          <p:cNvPicPr>
            <a:picLocks noChangeAspect="1"/>
          </p:cNvPicPr>
          <p:nvPr/>
        </p:nvPicPr>
        <p:blipFill>
          <a:blip r:embed="rId2" cstate="print"/>
          <a:srcRect l="19221" t="8839" b="4349"/>
          <a:stretch>
            <a:fillRect/>
          </a:stretch>
        </p:blipFill>
        <p:spPr>
          <a:xfrm>
            <a:off x="928662" y="357166"/>
            <a:ext cx="7429552" cy="598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Коля\Pictures\фото из телефона 2017\20161129_173008_HDR.jpg"/>
          <p:cNvPicPr>
            <a:picLocks noChangeAspect="1" noChangeArrowheads="1"/>
          </p:cNvPicPr>
          <p:nvPr/>
        </p:nvPicPr>
        <p:blipFill>
          <a:blip r:embed="rId2" cstate="print"/>
          <a:srcRect r="58582" b="10448"/>
          <a:stretch>
            <a:fillRect/>
          </a:stretch>
        </p:blipFill>
        <p:spPr bwMode="auto">
          <a:xfrm>
            <a:off x="1214414" y="1928802"/>
            <a:ext cx="2214578" cy="3591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71472" y="357166"/>
            <a:ext cx="8229600" cy="1685924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Владимиров Коля, 10 класс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Макет значка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Е.И.Коркиной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2017 г.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dirty="0" smtClean="0"/>
              <a:t>Служит в рядах Армии РФ.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14348" y="5786454"/>
            <a:ext cx="8001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Результаты участия:  </a:t>
            </a:r>
            <a:r>
              <a:rPr lang="ru-RU" sz="2000" b="1" dirty="0" smtClean="0">
                <a:solidFill>
                  <a:srgbClr val="FF0000"/>
                </a:solidFill>
              </a:rPr>
              <a:t>2017 г. </a:t>
            </a:r>
            <a:r>
              <a:rPr lang="ru-RU" sz="2000" b="1" dirty="0" smtClean="0"/>
              <a:t>улусные </a:t>
            </a:r>
            <a:r>
              <a:rPr lang="ru-RU" sz="2000" b="1" dirty="0" err="1" smtClean="0"/>
              <a:t>Даланские</a:t>
            </a:r>
            <a:r>
              <a:rPr lang="ru-RU" sz="2000" b="1" dirty="0" smtClean="0"/>
              <a:t> чтения, поощрение.</a:t>
            </a:r>
          </a:p>
        </p:txBody>
      </p:sp>
      <p:pic>
        <p:nvPicPr>
          <p:cNvPr id="9" name="Содержимое 3" descr="ЗначокЕ.И Коркина закатно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3357562"/>
            <a:ext cx="2274010" cy="227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E:\Коркина Е И знач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785926"/>
            <a:ext cx="2431207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81212_151714_HDR.jpg"/>
          <p:cNvPicPr>
            <a:picLocks noChangeAspect="1"/>
          </p:cNvPicPr>
          <p:nvPr/>
        </p:nvPicPr>
        <p:blipFill rotWithShape="1">
          <a:blip r:embed="rId2" cstate="print">
            <a:lum bright="20000"/>
          </a:blip>
          <a:srcRect l="18548" t="6613" r="5013" b="12815"/>
          <a:stretch/>
        </p:blipFill>
        <p:spPr>
          <a:xfrm rot="5400000">
            <a:off x="4321164" y="2179638"/>
            <a:ext cx="4441782" cy="3511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71472" y="50004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Красильникова Саша, 10 класс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Коллекция моделей  по мотивам  циновки (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</a:t>
            </a:r>
            <a:r>
              <a:rPr lang="sah-RU" sz="2400" b="1" dirty="0" smtClean="0">
                <a:latin typeface="+mj-lt"/>
                <a:ea typeface="+mj-ea"/>
                <a:cs typeface="+mj-cs"/>
              </a:rPr>
              <a:t>өрүө</a:t>
            </a:r>
            <a: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201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</a:t>
            </a:r>
            <a: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г.</a:t>
            </a:r>
            <a:br>
              <a:rPr kumimoji="0" lang="sah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Содержимое 5" descr="Красильникова Александра Данилов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643050"/>
            <a:ext cx="320028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42910" y="1285860"/>
            <a:ext cx="385765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2018 г. </a:t>
            </a: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республиканские </a:t>
            </a:r>
            <a:r>
              <a:rPr lang="ru-RU" sz="2000" b="1" dirty="0" err="1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Даланские</a:t>
            </a: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 чтения 1 место;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2018 г. </a:t>
            </a: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улусная </a:t>
            </a:r>
            <a:r>
              <a:rPr lang="sah-RU" sz="2000" b="1" dirty="0" smtClean="0"/>
              <a:t>НПК “Шаг в будущее” 3 место; </a:t>
            </a:r>
            <a:endParaRPr lang="ru-RU" sz="2000" b="1" dirty="0" smtClean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2018 г. </a:t>
            </a: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р</a:t>
            </a:r>
            <a:r>
              <a:rPr lang="sah-RU" sz="2000" b="1" dirty="0" smtClean="0"/>
              <a:t>егиональная  НПК “Шаг в будущее” 2 место;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2019 г. </a:t>
            </a: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улусная </a:t>
            </a:r>
            <a:r>
              <a:rPr lang="sah-RU" sz="2000" b="1" dirty="0" smtClean="0"/>
              <a:t>НПК “Шаг в будущее” 1 место;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2019 г. </a:t>
            </a:r>
            <a:r>
              <a:rPr lang="ru-RU" sz="2000" b="1" dirty="0" err="1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р</a:t>
            </a:r>
            <a:r>
              <a:rPr lang="sah-RU" sz="2000" b="1" dirty="0" smtClean="0"/>
              <a:t>егиональная  НПК “Шаг в будущее” поощрение;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2020 г. </a:t>
            </a:r>
            <a:r>
              <a:rPr lang="sah-RU" sz="2000" b="1" dirty="0" smtClean="0"/>
              <a:t>республиканская НПК “Шаг в будущее” 3 место,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рекомендация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в </a:t>
            </a: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М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кву.</a:t>
            </a:r>
          </a:p>
        </p:txBody>
      </p:sp>
      <p:pic>
        <p:nvPicPr>
          <p:cNvPr id="31747" name="Picture 3" descr="C:\Users\Коля\Documents\Красильникова Саша  11 класс материалы для Москвы\приложения фото\Рис 10. Панно Проводы воин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785794"/>
            <a:ext cx="3429024" cy="5206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506" y="1426369"/>
            <a:ext cx="7929563" cy="409575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Исследовательскую работу следует начинать с начальных классов. В этот период учащиеся приобретают основные  знания, умения и навыки, необходимые для выполнения исследовательской работы. Детей следует обучать основам самостоятельной деятельности, развивать нестандартное мышление. А в старших классах учащиеся стремятся к более углубленному изучению материала, усложняются формы исследовательской работы, увеличивается её объём. </a:t>
            </a:r>
            <a:endParaRPr lang="ru-RU" b="1" dirty="0" smtClean="0"/>
          </a:p>
          <a:p>
            <a:r>
              <a:rPr lang="ru-RU" b="1" dirty="0"/>
              <a:t>Выбор темы проходит по-разному, иногда я предлагаю тем</a:t>
            </a:r>
            <a:r>
              <a:rPr lang="sah-RU" b="1" dirty="0"/>
              <a:t>ы</a:t>
            </a:r>
            <a:r>
              <a:rPr lang="ru-RU" b="1" dirty="0"/>
              <a:t> исследовательских проектов</a:t>
            </a:r>
            <a:r>
              <a:rPr lang="sah-RU" b="1" dirty="0"/>
              <a:t> с </a:t>
            </a:r>
            <a:r>
              <a:rPr lang="ru-RU" b="1" dirty="0"/>
              <a:t>учетом возрастных особенностей учащимся, а чаще ориентируюсь на </a:t>
            </a:r>
            <a:r>
              <a:rPr lang="sah-RU" b="1" dirty="0"/>
              <a:t>их </a:t>
            </a:r>
            <a:r>
              <a:rPr lang="ru-RU" b="1" dirty="0"/>
              <a:t>запросы. Но в основном мы стараемся изучить свое  национальное искусство. Ведь, наши предки, жившие и живущие в условиях Крайнего Севера, сохранили вековой традиционный образ жизни и неповторимую богатую культуру. Искусство родного края всегда вызывает особый интерес у </a:t>
            </a:r>
            <a:r>
              <a:rPr lang="sah-RU" b="1" dirty="0"/>
              <a:t>учащихся</a:t>
            </a:r>
            <a:r>
              <a:rPr lang="ru-RU" b="1" dirty="0"/>
              <a:t>. 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826778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</a:t>
            </a:r>
            <a:r>
              <a:rPr lang="en-US" sz="6000" b="1" dirty="0" smtClean="0"/>
              <a:t>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sah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ah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ah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Культурология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214810" y="2214554"/>
            <a:ext cx="457203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Результаты участия: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2011 г.  </a:t>
            </a:r>
            <a:r>
              <a:rPr lang="ru-RU" sz="2000" b="1" dirty="0" smtClean="0">
                <a:cs typeface="Arial" pitchFamily="34" charset="0"/>
              </a:rPr>
              <a:t>2 место на улусной НПК «Шаг в будущее» на секции «</a:t>
            </a:r>
            <a:r>
              <a:rPr lang="ru-RU" sz="2000" b="1" dirty="0" err="1" smtClean="0">
                <a:cs typeface="Arial" pitchFamily="34" charset="0"/>
              </a:rPr>
              <a:t>Культурология</a:t>
            </a:r>
            <a:r>
              <a:rPr lang="ru-RU" sz="2000" b="1" dirty="0" smtClean="0">
                <a:cs typeface="Arial" pitchFamily="34" charset="0"/>
              </a:rPr>
              <a:t>»;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2011 г.  </a:t>
            </a:r>
            <a:r>
              <a:rPr lang="ru-RU" sz="2000" b="1" dirty="0" smtClean="0">
                <a:cs typeface="Arial" pitchFamily="34" charset="0"/>
              </a:rPr>
              <a:t>лауреат региональной НПК «Шаг в будущее» в секции «</a:t>
            </a:r>
            <a:r>
              <a:rPr lang="ru-RU" sz="2000" b="1" dirty="0" err="1" smtClean="0">
                <a:cs typeface="Arial" pitchFamily="34" charset="0"/>
              </a:rPr>
              <a:t>Культурология</a:t>
            </a:r>
            <a:r>
              <a:rPr lang="ru-RU" sz="2000" b="1" dirty="0" smtClean="0">
                <a:cs typeface="Arial" pitchFamily="34" charset="0"/>
              </a:rPr>
              <a:t>» ;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2013  г. </a:t>
            </a:r>
            <a:r>
              <a:rPr lang="ru-RU" sz="2000" b="1" dirty="0" smtClean="0">
                <a:cs typeface="Arial" pitchFamily="34" charset="0"/>
              </a:rPr>
              <a:t>2 место на улусной НПК «Шаг в будущее» на секции «Мода и дизайн»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2013 г. </a:t>
            </a:r>
            <a:r>
              <a:rPr lang="ru-RU" sz="2000" b="1" dirty="0" smtClean="0">
                <a:cs typeface="Arial" pitchFamily="34" charset="0"/>
              </a:rPr>
              <a:t>2 место  на региональной НПК «Шаг в будущее»;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2014 г. </a:t>
            </a:r>
            <a:r>
              <a:rPr lang="ru-RU" sz="2000" b="1" dirty="0" smtClean="0">
                <a:cs typeface="Arial" pitchFamily="34" charset="0"/>
              </a:rPr>
              <a:t>3 место  на республиканской НПК «Шаг в будущее».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000" b="1" dirty="0" smtClean="0"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5" name="Рисунок 4" descr="IMG-20140111-WA0042.jpg"/>
          <p:cNvPicPr>
            <a:picLocks noChangeAspect="1"/>
          </p:cNvPicPr>
          <p:nvPr/>
        </p:nvPicPr>
        <p:blipFill>
          <a:blip r:embed="rId2" cstate="print"/>
          <a:srcRect l="10390"/>
          <a:stretch>
            <a:fillRect/>
          </a:stretch>
        </p:blipFill>
        <p:spPr>
          <a:xfrm>
            <a:off x="928662" y="2071678"/>
            <a:ext cx="2736661" cy="40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10"/>
          <p:cNvSpPr txBox="1">
            <a:spLocks noChangeArrowheads="1"/>
          </p:cNvSpPr>
          <p:nvPr/>
        </p:nvSpPr>
        <p:spPr>
          <a:xfrm>
            <a:off x="467544" y="620688"/>
            <a:ext cx="8390736" cy="137955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Семенова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Сахаайа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11 класс.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dirty="0" smtClean="0"/>
              <a:t>Конский волос – новые возможности для творчества, </a:t>
            </a:r>
            <a:r>
              <a:rPr lang="tt-RU" sz="2400" b="1" dirty="0" smtClean="0"/>
              <a:t> </a:t>
            </a:r>
            <a:r>
              <a:rPr lang="ru-RU" sz="2400" b="1" dirty="0" smtClean="0"/>
              <a:t>2013 г. </a:t>
            </a:r>
          </a:p>
          <a:p>
            <a:pPr algn="ctr"/>
            <a:r>
              <a:rPr lang="ru-RU" sz="2400" b="1" dirty="0" smtClean="0"/>
              <a:t>Обучалась в Якутском колледже технологии и дизайна</a:t>
            </a:r>
          </a:p>
          <a:p>
            <a:endParaRPr lang="ru-RU" sz="2400" dirty="0" smtClean="0"/>
          </a:p>
          <a:p>
            <a:pPr algn="ctr"/>
            <a:endParaRPr lang="ru-RU" sz="2400" b="1" dirty="0" smtClean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Попов Вася, 10 класс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Роль предмета материальной культуры якутов «</a:t>
            </a:r>
            <a:r>
              <a:rPr lang="ru-RU" sz="2400" b="1" dirty="0" err="1" smtClean="0"/>
              <a:t>кымньыы</a:t>
            </a:r>
            <a:r>
              <a:rPr lang="ru-RU" sz="2400" b="1" dirty="0" smtClean="0"/>
              <a:t>» в современности,  2015 г.</a:t>
            </a:r>
            <a:br>
              <a:rPr lang="ru-RU" sz="2400" b="1" dirty="0" smtClean="0"/>
            </a:br>
            <a:r>
              <a:rPr lang="ru-RU" sz="2400" b="1" dirty="0" smtClean="0"/>
              <a:t>Студент 4 курса ЯХУ.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dirty="0"/>
          </a:p>
        </p:txBody>
      </p:sp>
      <p:pic>
        <p:nvPicPr>
          <p:cNvPr id="6" name="Содержимое 5" descr="Попов Вася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2000240"/>
            <a:ext cx="352286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714876" y="2143116"/>
            <a:ext cx="364333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Результаты участия: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0000"/>
              </a:solidFill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2015 г. </a:t>
            </a:r>
            <a:r>
              <a:rPr lang="ru-RU" sz="2000" b="1" dirty="0" smtClean="0">
                <a:cs typeface="Arial" pitchFamily="34" charset="0"/>
              </a:rPr>
              <a:t>1 место </a:t>
            </a:r>
            <a:r>
              <a:rPr lang="tt-RU" sz="2000" b="1" dirty="0" smtClean="0"/>
              <a:t>на школьных НПК “Первые шаги” ;</a:t>
            </a:r>
            <a:endParaRPr lang="ru-RU" sz="2000" b="1" dirty="0" smtClean="0"/>
          </a:p>
          <a:p>
            <a:r>
              <a:rPr lang="tt-RU" sz="2000" b="1" dirty="0" smtClean="0">
                <a:solidFill>
                  <a:srgbClr val="FF0000"/>
                </a:solidFill>
              </a:rPr>
              <a:t>2015  г. </a:t>
            </a:r>
            <a:r>
              <a:rPr lang="tt-RU" sz="2000" b="1" dirty="0" smtClean="0"/>
              <a:t>1 место на улусной НПК “Шаг в будущее” в секции “ДПИ” ;</a:t>
            </a:r>
          </a:p>
          <a:p>
            <a:r>
              <a:rPr lang="tt-RU" sz="2000" b="1" dirty="0" smtClean="0">
                <a:solidFill>
                  <a:srgbClr val="FF0000"/>
                </a:solidFill>
              </a:rPr>
              <a:t>2015 г. </a:t>
            </a:r>
            <a:r>
              <a:rPr lang="tt-RU" sz="2000" b="1" dirty="0" smtClean="0"/>
              <a:t>2 место на региональной НПК  </a:t>
            </a:r>
            <a:r>
              <a:rPr lang="ru-RU" sz="2000" b="1" dirty="0" smtClean="0">
                <a:cs typeface="Arial" pitchFamily="34" charset="0"/>
              </a:rPr>
              <a:t>«Шаг в будущее».</a:t>
            </a:r>
            <a:endParaRPr lang="ru-RU" sz="2000" b="1" dirty="0" smtClean="0"/>
          </a:p>
          <a:p>
            <a:r>
              <a:rPr lang="ru-RU" sz="2000" b="1" dirty="0" smtClean="0">
                <a:solidFill>
                  <a:srgbClr val="FF0000"/>
                </a:solidFill>
              </a:rPr>
              <a:t>2016 г.</a:t>
            </a:r>
            <a:r>
              <a:rPr lang="ru-RU" sz="2000" b="1" dirty="0" smtClean="0"/>
              <a:t> 2  место на региональных </a:t>
            </a:r>
            <a:r>
              <a:rPr lang="ru-RU" sz="2000" b="1" dirty="0" err="1" smtClean="0"/>
              <a:t>Макаровских</a:t>
            </a:r>
            <a:r>
              <a:rPr lang="ru-RU" sz="2000" b="1" dirty="0" smtClean="0"/>
              <a:t> чтениях.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4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ah-RU" sz="6700" b="1" cap="all" dirty="0" smtClean="0"/>
              <a:t>раздел  </a:t>
            </a:r>
            <a:r>
              <a:rPr lang="en-US" sz="6700" b="1" cap="all" dirty="0" smtClean="0"/>
              <a:t>IV</a:t>
            </a:r>
            <a:r>
              <a:rPr lang="ru-RU" sz="6700" b="1" cap="all" dirty="0" smtClean="0"/>
              <a:t>. </a:t>
            </a:r>
            <a:br>
              <a:rPr lang="ru-RU" sz="6700" b="1" cap="all" dirty="0" smtClean="0"/>
            </a:br>
            <a:r>
              <a:rPr lang="sah-RU" sz="6700" b="1" cap="all" dirty="0" smtClean="0"/>
              <a:t>история, педагогика, экономика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Rectangle 10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</a:rPr>
              <a:t>Миронов Коля, 7 класс.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/>
              <a:t>Изделия из рога коровы, 2011 г.</a:t>
            </a:r>
            <a:br>
              <a:rPr lang="ru-RU" sz="2400" b="1" dirty="0" smtClean="0"/>
            </a:br>
            <a:r>
              <a:rPr lang="ru-RU" sz="2400" b="1" dirty="0" smtClean="0">
                <a:cs typeface="Arial" pitchFamily="34" charset="0"/>
              </a:rPr>
              <a:t>Студент 5 </a:t>
            </a:r>
            <a:r>
              <a:rPr lang="ru-RU" sz="2400" b="1" dirty="0">
                <a:cs typeface="Arial" pitchFamily="34" charset="0"/>
              </a:rPr>
              <a:t>курса Омского ГУОР.</a:t>
            </a:r>
            <a:br>
              <a:rPr lang="ru-RU" sz="2400" b="1" dirty="0">
                <a:cs typeface="Arial" pitchFamily="34" charset="0"/>
              </a:rPr>
            </a:br>
            <a:endParaRPr lang="ru-RU" sz="2400" b="1" dirty="0" smtClean="0"/>
          </a:p>
        </p:txBody>
      </p:sp>
      <p:pic>
        <p:nvPicPr>
          <p:cNvPr id="9" name="Рисунок 8" descr="C:\Users\IZO\Pictures\Последний звонок 2012 май\P52802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397" y="2035537"/>
            <a:ext cx="2946709" cy="373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644007" y="1549985"/>
            <a:ext cx="3829921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Результаты участия: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2011 г.</a:t>
            </a:r>
            <a:r>
              <a:rPr lang="ru-RU" sz="2000" b="1" dirty="0" smtClean="0">
                <a:cs typeface="Arial" pitchFamily="34" charset="0"/>
              </a:rPr>
              <a:t> 1 место на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республиканской  НПК «Шаг в будущее»;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2012 г.</a:t>
            </a:r>
            <a:r>
              <a:rPr lang="ru-RU" sz="2000" b="1" dirty="0" smtClean="0">
                <a:cs typeface="Arial" pitchFamily="34" charset="0"/>
              </a:rPr>
              <a:t> 2 место на всероссийской выставке декоративно – прикладного искусства для детей в г. Боровске Калужской области;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2013 г.  </a:t>
            </a:r>
            <a:r>
              <a:rPr lang="ru-RU" sz="2000" b="1" dirty="0" smtClean="0">
                <a:cs typeface="Arial" pitchFamily="34" charset="0"/>
              </a:rPr>
              <a:t>лауреат на республиканской  НПК «Шаг в будущее»  в секции «Экономика», рекомендация на Казань.</a:t>
            </a:r>
          </a:p>
        </p:txBody>
      </p:sp>
      <p:pic>
        <p:nvPicPr>
          <p:cNvPr id="23555" name="Picture 6" descr="P1060106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14285" t="27333" r="10715" b="16457"/>
          <a:stretch>
            <a:fillRect/>
          </a:stretch>
        </p:blipFill>
        <p:spPr bwMode="auto">
          <a:xfrm>
            <a:off x="2339752" y="5096147"/>
            <a:ext cx="1985283" cy="1117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71472" y="428604"/>
            <a:ext cx="8229600" cy="1685924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Максимова Шура, 10 класс</a:t>
            </a:r>
          </a:p>
          <a:p>
            <a:pPr algn="ctr">
              <a:buNone/>
            </a:pPr>
            <a:r>
              <a:rPr lang="ru-RU" sz="2400" b="1" dirty="0" smtClean="0"/>
              <a:t>История интерната </a:t>
            </a:r>
            <a:r>
              <a:rPr lang="ru-RU" sz="2400" b="1" dirty="0" err="1" smtClean="0"/>
              <a:t>Кытанахского</a:t>
            </a:r>
            <a:r>
              <a:rPr lang="ru-RU" sz="2400" b="1" dirty="0" smtClean="0"/>
              <a:t> наслега «</a:t>
            </a:r>
            <a:r>
              <a:rPr lang="ru-RU" sz="2400" b="1" dirty="0" err="1" smtClean="0"/>
              <a:t>Кустук</a:t>
            </a:r>
            <a:r>
              <a:rPr lang="ru-RU" sz="2400" b="1" dirty="0" smtClean="0"/>
              <a:t>»,  2013 г.</a:t>
            </a:r>
          </a:p>
          <a:p>
            <a:pPr algn="ctr">
              <a:buNone/>
            </a:pPr>
            <a:r>
              <a:rPr lang="ru-RU" sz="2400" b="1" dirty="0" smtClean="0"/>
              <a:t>Студентка 3 курса  ЯМК.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00562" y="2643182"/>
            <a:ext cx="371477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Результаты участия: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0000"/>
              </a:solidFill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2015 г. </a:t>
            </a:r>
            <a:r>
              <a:rPr lang="ru-RU" sz="2000" b="1" dirty="0" smtClean="0"/>
              <a:t>2 место на республиканских </a:t>
            </a:r>
            <a:r>
              <a:rPr lang="ru-RU" sz="2000" b="1" dirty="0" err="1" smtClean="0"/>
              <a:t>Даланских</a:t>
            </a:r>
            <a:r>
              <a:rPr lang="ru-RU" sz="2000" b="1" dirty="0" smtClean="0"/>
              <a:t> чтениях.</a:t>
            </a:r>
          </a:p>
        </p:txBody>
      </p:sp>
      <p:pic>
        <p:nvPicPr>
          <p:cNvPr id="41985" name="Picture 1" descr="E:\Максимова Шура.png"/>
          <p:cNvPicPr>
            <a:picLocks noChangeAspect="1" noChangeArrowheads="1"/>
          </p:cNvPicPr>
          <p:nvPr/>
        </p:nvPicPr>
        <p:blipFill>
          <a:blip r:embed="rId2"/>
          <a:srcRect r="19117" b="21874"/>
          <a:stretch>
            <a:fillRect/>
          </a:stretch>
        </p:blipFill>
        <p:spPr bwMode="auto">
          <a:xfrm>
            <a:off x="1000100" y="2071678"/>
            <a:ext cx="2786082" cy="379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57166"/>
            <a:ext cx="8229600" cy="1685924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Дьяконова Алина, 11 класс </a:t>
            </a:r>
          </a:p>
          <a:p>
            <a:pPr algn="ctr">
              <a:buNone/>
            </a:pPr>
            <a:r>
              <a:rPr lang="ru-RU" sz="2400" b="1" dirty="0" smtClean="0"/>
              <a:t>Индивидуальный образовательный маршрут учащегося как средство формирования готовности к жизненному самоопределению,  2020 г.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286248" y="2357430"/>
            <a:ext cx="392909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Результаты участия: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FF0000"/>
              </a:solidFill>
              <a:cs typeface="Arial" pitchFamily="34" charset="0"/>
            </a:endParaRPr>
          </a:p>
          <a:p>
            <a:endParaRPr lang="ru-RU" sz="2000" b="1" dirty="0" smtClean="0"/>
          </a:p>
          <a:p>
            <a:pPr lvl="0"/>
            <a:r>
              <a:rPr lang="ru-RU" sz="2000" b="1" dirty="0" smtClean="0">
                <a:solidFill>
                  <a:srgbClr val="FF0000"/>
                </a:solidFill>
              </a:rPr>
              <a:t>2019 г. </a:t>
            </a:r>
            <a:r>
              <a:rPr lang="ru-RU" sz="2000" b="1" dirty="0" smtClean="0">
                <a:cs typeface="Arial" pitchFamily="34" charset="0"/>
              </a:rPr>
              <a:t>1  место на  улусной НПК «То</a:t>
            </a:r>
            <a:r>
              <a:rPr lang="sah-RU" sz="2000" b="1" dirty="0" smtClean="0">
                <a:cs typeface="Arial" pitchFamily="34" charset="0"/>
              </a:rPr>
              <a:t>ҕус дьоҕур</a:t>
            </a:r>
            <a:r>
              <a:rPr lang="ru-RU" sz="2000" b="1" dirty="0" smtClean="0">
                <a:cs typeface="Arial" pitchFamily="34" charset="0"/>
              </a:rPr>
              <a:t>»;</a:t>
            </a:r>
          </a:p>
          <a:p>
            <a:r>
              <a:rPr lang="tt-RU" sz="2000" b="1" dirty="0" smtClean="0">
                <a:solidFill>
                  <a:srgbClr val="FF0000"/>
                </a:solidFill>
              </a:rPr>
              <a:t>2019  г. </a:t>
            </a:r>
            <a:r>
              <a:rPr lang="tt-RU" sz="2000" b="1" dirty="0" smtClean="0"/>
              <a:t>3 место на улусной НПК “Шаг в будущее” в секции “Мода и дизайн” ;</a:t>
            </a:r>
          </a:p>
          <a:p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2020 г. </a:t>
            </a:r>
            <a:r>
              <a:rPr lang="ru-RU" sz="2000" b="1" dirty="0" smtClean="0"/>
              <a:t>2 место на  региональной НПК «Шаг в будущее» в секции «Педагогика».</a:t>
            </a:r>
          </a:p>
        </p:txBody>
      </p:sp>
      <p:pic>
        <p:nvPicPr>
          <p:cNvPr id="5" name="Рисунок 4" descr="IMG_0417.JPG"/>
          <p:cNvPicPr>
            <a:picLocks noChangeAspect="1"/>
          </p:cNvPicPr>
          <p:nvPr/>
        </p:nvPicPr>
        <p:blipFill>
          <a:blip r:embed="rId2" cstate="print"/>
          <a:srcRect l="66234" t="27705" r="6493" b="29004"/>
          <a:stretch>
            <a:fillRect/>
          </a:stretch>
        </p:blipFill>
        <p:spPr>
          <a:xfrm flipH="1">
            <a:off x="785786" y="2214554"/>
            <a:ext cx="3071834" cy="383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4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700" b="1" cap="all" dirty="0" smtClean="0"/>
              <a:t/>
            </a:r>
            <a:br>
              <a:rPr lang="ru-RU" sz="6700" b="1" cap="all" dirty="0" smtClean="0"/>
            </a:br>
            <a:r>
              <a:rPr lang="sah-RU" sz="6600" b="1" cap="all" dirty="0" smtClean="0"/>
              <a:t> раздел  </a:t>
            </a:r>
            <a:r>
              <a:rPr lang="en-US" sz="6600" b="1" cap="all" dirty="0" smtClean="0"/>
              <a:t>V</a:t>
            </a:r>
            <a:r>
              <a:rPr lang="ru-RU" sz="6600" b="1" cap="all" dirty="0" smtClean="0"/>
              <a:t>. </a:t>
            </a:r>
            <a:br>
              <a:rPr lang="ru-RU" sz="6600" b="1" cap="all" dirty="0" smtClean="0"/>
            </a:br>
            <a:r>
              <a:rPr lang="sah-RU" sz="6600" b="1" cap="all" dirty="0" smtClean="0"/>
              <a:t>творчество В.с.Яковлева - далана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Семья%20выпускники%202008%20май%200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000240"/>
            <a:ext cx="5049563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67544" y="62068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Томская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Ньургуйаана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11 класс.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Реакриация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Дьикти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саас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», 2011 г.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Окончила </a:t>
            </a:r>
            <a:r>
              <a:rPr lang="ru-RU" sz="2400" b="1" dirty="0" err="1" smtClean="0"/>
              <a:t>Намский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КТиД</a:t>
            </a:r>
            <a:r>
              <a:rPr lang="ru-RU" sz="2400" b="1" dirty="0" smtClean="0"/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714348" y="5929330"/>
            <a:ext cx="79296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t-RU" sz="2000" b="1" dirty="0" smtClean="0">
                <a:solidFill>
                  <a:srgbClr val="FF0000"/>
                </a:solidFill>
              </a:rPr>
              <a:t>Результаты участия: </a:t>
            </a:r>
            <a:r>
              <a:rPr lang="tt-RU" sz="2000" b="1" dirty="0" smtClean="0"/>
              <a:t>2 </a:t>
            </a:r>
            <a:r>
              <a:rPr lang="ru-RU" sz="2000" b="1" dirty="0" smtClean="0"/>
              <a:t>место на  республиканских </a:t>
            </a:r>
            <a:r>
              <a:rPr lang="ru-RU" sz="2000" b="1" dirty="0" err="1" smtClean="0"/>
              <a:t>Даланских</a:t>
            </a:r>
            <a:r>
              <a:rPr lang="ru-RU" sz="2000" b="1" dirty="0" smtClean="0"/>
              <a:t> чтениях</a:t>
            </a:r>
            <a:endParaRPr lang="ru-RU" sz="2000" b="1" dirty="0"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то с телефона ноябрь 2015 3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4500570"/>
            <a:ext cx="1335568" cy="1780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Фото с телефона ноябрь 2015 3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4500570"/>
            <a:ext cx="2447414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0160324_163054_HDR.jpg"/>
          <p:cNvPicPr>
            <a:picLocks noChangeAspect="1"/>
          </p:cNvPicPr>
          <p:nvPr/>
        </p:nvPicPr>
        <p:blipFill rotWithShape="1">
          <a:blip r:embed="rId4" cstate="print"/>
          <a:srcRect l="9080" t="19566" r="61674" b="54003"/>
          <a:stretch/>
        </p:blipFill>
        <p:spPr>
          <a:xfrm rot="5400000">
            <a:off x="5419820" y="2938370"/>
            <a:ext cx="3605863" cy="2443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78595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err="1" smtClean="0">
                <a:solidFill>
                  <a:srgbClr val="FF0000"/>
                </a:solidFill>
              </a:rPr>
              <a:t>Аржакова</a:t>
            </a:r>
            <a:r>
              <a:rPr lang="ru-RU" sz="2400" b="1" dirty="0" smtClean="0">
                <a:solidFill>
                  <a:srgbClr val="FF0000"/>
                </a:solidFill>
              </a:rPr>
              <a:t> Люда, 9 класс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sah-RU" sz="2400" b="1" dirty="0" smtClean="0"/>
              <a:t> “</a:t>
            </a:r>
            <a:r>
              <a:rPr lang="ru-RU" sz="2400" b="1" dirty="0" smtClean="0"/>
              <a:t>Куклы из конского волоса по технологии изготовления соломенных кукол</a:t>
            </a:r>
            <a:r>
              <a:rPr lang="sah-RU" sz="2400" b="1" dirty="0" smtClean="0"/>
              <a:t>” 2015 г.</a:t>
            </a:r>
            <a:br>
              <a:rPr lang="sah-RU" sz="2400" b="1" dirty="0" smtClean="0"/>
            </a:br>
            <a:r>
              <a:rPr lang="ru-RU" sz="2400" b="1" dirty="0" smtClean="0"/>
              <a:t>Студентка 2 курса медицинского института. 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596" y="1714488"/>
            <a:ext cx="5286412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Результаты участия: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2012 г. </a:t>
            </a:r>
            <a:r>
              <a:rPr lang="ru-RU" sz="2000" b="1" dirty="0" smtClean="0"/>
              <a:t>3 место на республиканских «</a:t>
            </a:r>
            <a:r>
              <a:rPr lang="ru-RU" sz="2000" b="1" dirty="0" err="1" smtClean="0"/>
              <a:t>Эрилик</a:t>
            </a:r>
            <a:r>
              <a:rPr lang="ru-RU" sz="2000" b="1" dirty="0" smtClean="0"/>
              <a:t> аа5ыылара»;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2015 г. </a:t>
            </a:r>
            <a:r>
              <a:rPr lang="ru-RU" sz="2000" b="1" dirty="0" smtClean="0">
                <a:cs typeface="Arial" pitchFamily="34" charset="0"/>
              </a:rPr>
              <a:t>1</a:t>
            </a:r>
            <a:r>
              <a:rPr lang="ru-RU" sz="20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ru-RU" sz="2000" b="1" dirty="0" smtClean="0">
                <a:cs typeface="Arial" pitchFamily="34" charset="0"/>
              </a:rPr>
              <a:t> </a:t>
            </a:r>
            <a:r>
              <a:rPr lang="ru-RU" sz="2000" b="1" dirty="0">
                <a:cs typeface="Arial" pitchFamily="34" charset="0"/>
              </a:rPr>
              <a:t>место </a:t>
            </a:r>
            <a:r>
              <a:rPr lang="ru-RU" sz="2000" b="1" dirty="0" smtClean="0">
                <a:cs typeface="Arial" pitchFamily="34" charset="0"/>
              </a:rPr>
              <a:t>на  школьной НПК «Первые шаги»;</a:t>
            </a:r>
          </a:p>
          <a:p>
            <a:pPr lvl="0" algn="l"/>
            <a:r>
              <a:rPr lang="sah-RU" sz="2000" b="1" dirty="0" smtClean="0">
                <a:solidFill>
                  <a:srgbClr val="FF0000"/>
                </a:solidFill>
              </a:rPr>
              <a:t>2015 г. </a:t>
            </a:r>
            <a:r>
              <a:rPr lang="sah-RU" sz="2000" b="1" dirty="0" smtClean="0"/>
              <a:t>улусная НПК “Шаг в будущее” 1 место.</a:t>
            </a:r>
            <a:endParaRPr lang="ru-RU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07344"/>
            <a:ext cx="7886700" cy="3882629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При изучении истории искусства акцент педагогических усилий переносится на формирование умения добывать, обрабатывать, систематизировать и анализировать информацию. </a:t>
            </a:r>
            <a:endParaRPr lang="ru-RU" b="1" dirty="0" smtClean="0"/>
          </a:p>
          <a:p>
            <a:r>
              <a:rPr lang="ru-RU" b="1" dirty="0" smtClean="0"/>
              <a:t>Основными </a:t>
            </a:r>
            <a:r>
              <a:rPr lang="ru-RU" b="1" dirty="0"/>
              <a:t>источниками исследований служат литература по данному направлению,  экспонаты краеведческих  музеев, альбомы декоративно – прикладного искусства, рассказы  старейших мастериц, и конечно интернет ресурс. </a:t>
            </a:r>
            <a:endParaRPr lang="ru-RU" b="1" dirty="0" smtClean="0"/>
          </a:p>
          <a:p>
            <a:r>
              <a:rPr lang="ru-RU" b="1" dirty="0" smtClean="0"/>
              <a:t>На </a:t>
            </a:r>
            <a:r>
              <a:rPr lang="ru-RU" b="1" dirty="0"/>
              <a:t>этом этапе учащиеся составляют список литературы по исследуемому вопросу,  изучают теорию и историю проблемы по литературным источникам, осмысляют собранный материал. </a:t>
            </a:r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ходе исследовательской и проектной работы учащимся приходится иметь дело с различными видами информационных ресурсов Интернета, прежде всего, электронными публикациями. </a:t>
            </a:r>
            <a:endParaRPr lang="ru-RU" b="1" dirty="0" smtClean="0"/>
          </a:p>
          <a:p>
            <a:r>
              <a:rPr lang="ru-RU" b="1" dirty="0" smtClean="0"/>
              <a:t>Детей </a:t>
            </a:r>
            <a:r>
              <a:rPr lang="ru-RU" b="1" dirty="0"/>
              <a:t>необходимо учить свободно ориентироваться в огромном количестве информационного материала.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57968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 txBox="1">
            <a:spLocks noChangeArrowheads="1"/>
          </p:cNvSpPr>
          <p:nvPr/>
        </p:nvSpPr>
        <p:spPr>
          <a:xfrm>
            <a:off x="467544" y="620688"/>
            <a:ext cx="8229600" cy="16653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Егорова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Айыыта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8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класс.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dirty="0" smtClean="0"/>
              <a:t> В.С.Яковлев – </a:t>
            </a:r>
            <a:r>
              <a:rPr lang="ru-RU" sz="2400" b="1" dirty="0" err="1" smtClean="0"/>
              <a:t>Далан</a:t>
            </a:r>
            <a:r>
              <a:rPr lang="ru-RU" sz="2400" b="1" dirty="0" smtClean="0"/>
              <a:t> «</a:t>
            </a:r>
            <a:r>
              <a:rPr lang="ru-RU" sz="2400" b="1" dirty="0" err="1" smtClean="0"/>
              <a:t>Тыгын</a:t>
            </a:r>
            <a:r>
              <a:rPr lang="ru-RU" sz="2400" b="1" dirty="0" smtClean="0"/>
              <a:t> Дархан» </a:t>
            </a:r>
            <a:r>
              <a:rPr lang="ru-RU" sz="2400" b="1" dirty="0" err="1" smtClean="0"/>
              <a:t>романыгар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дьыл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кэмнэрэ</a:t>
            </a:r>
            <a:r>
              <a:rPr lang="ru-RU" sz="2400" b="1" dirty="0" smtClean="0"/>
              <a:t>,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2008 г.</a:t>
            </a:r>
          </a:p>
          <a:p>
            <a:pPr algn="ctr"/>
            <a:r>
              <a:rPr lang="ru-RU" sz="2400" b="1" dirty="0" smtClean="0"/>
              <a:t>Окончила ФЭИ г. Якутск </a:t>
            </a:r>
          </a:p>
          <a:p>
            <a:pPr algn="ctr"/>
            <a:endParaRPr lang="ru-RU" sz="2400" b="1" dirty="0" smtClean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Заголовок 6"/>
          <p:cNvSpPr txBox="1">
            <a:spLocks/>
          </p:cNvSpPr>
          <p:nvPr/>
        </p:nvSpPr>
        <p:spPr>
          <a:xfrm>
            <a:off x="4500562" y="2857496"/>
            <a:ext cx="3557558" cy="255922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участия: </a:t>
            </a:r>
          </a:p>
          <a:p>
            <a:pPr algn="ctr">
              <a:spcBef>
                <a:spcPct val="0"/>
              </a:spcBef>
            </a:pPr>
            <a:endParaRPr lang="ru-RU" sz="2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2000" b="1" dirty="0" smtClean="0"/>
              <a:t>1 место на  республиканских </a:t>
            </a:r>
            <a:r>
              <a:rPr lang="ru-RU" sz="2000" b="1" dirty="0" err="1" smtClean="0"/>
              <a:t>Даланских</a:t>
            </a:r>
            <a:r>
              <a:rPr lang="ru-RU" sz="2000" b="1" dirty="0" smtClean="0"/>
              <a:t> чтениях.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Содержимое 5" descr="Егорова Айыыта.pn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r="26470" b="27125"/>
          <a:stretch>
            <a:fillRect/>
          </a:stretch>
        </p:blipFill>
        <p:spPr>
          <a:xfrm>
            <a:off x="785786" y="2428868"/>
            <a:ext cx="2571768" cy="360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6" name="Picture 10" descr="img129"/>
          <p:cNvPicPr>
            <a:picLocks noChangeAspect="1" noChangeArrowheads="1"/>
          </p:cNvPicPr>
          <p:nvPr/>
        </p:nvPicPr>
        <p:blipFill>
          <a:blip r:embed="rId2" cstate="print"/>
          <a:srcRect l="1875" t="2580" r="2499" b="4530"/>
          <a:stretch>
            <a:fillRect/>
          </a:stretch>
        </p:blipFill>
        <p:spPr bwMode="auto">
          <a:xfrm>
            <a:off x="3058021" y="4689428"/>
            <a:ext cx="1914043" cy="1351089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0180" name="Picture 4" descr="img128"/>
          <p:cNvPicPr>
            <a:picLocks noChangeAspect="1" noChangeArrowheads="1"/>
          </p:cNvPicPr>
          <p:nvPr/>
        </p:nvPicPr>
        <p:blipFill>
          <a:blip r:embed="rId3" cstate="print"/>
          <a:srcRect l="1875" t="2580" r="4375" b="6343"/>
          <a:stretch>
            <a:fillRect/>
          </a:stretch>
        </p:blipFill>
        <p:spPr bwMode="auto">
          <a:xfrm>
            <a:off x="6582735" y="1555284"/>
            <a:ext cx="1754016" cy="1238129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0183" name="Picture 7" descr="img127"/>
          <p:cNvPicPr>
            <a:picLocks noChangeAspect="1" noChangeArrowheads="1"/>
          </p:cNvPicPr>
          <p:nvPr/>
        </p:nvPicPr>
        <p:blipFill>
          <a:blip r:embed="rId4" cstate="print"/>
          <a:srcRect l="1875" t="2580" r="626" b="4530"/>
          <a:stretch>
            <a:fillRect/>
          </a:stretch>
        </p:blipFill>
        <p:spPr bwMode="auto">
          <a:xfrm>
            <a:off x="742964" y="3079342"/>
            <a:ext cx="1943100" cy="134461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0177" name="Picture 1" descr="img130"/>
          <p:cNvPicPr>
            <a:picLocks noChangeAspect="1" noChangeArrowheads="1"/>
          </p:cNvPicPr>
          <p:nvPr/>
        </p:nvPicPr>
        <p:blipFill rotWithShape="1">
          <a:blip r:embed="rId5" cstate="print"/>
          <a:srcRect l="3751" t="5161" r="10431" b="4530"/>
          <a:stretch/>
        </p:blipFill>
        <p:spPr bwMode="auto">
          <a:xfrm>
            <a:off x="732031" y="1584931"/>
            <a:ext cx="1619873" cy="1239019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0178" name="Picture 2" descr="img126"/>
          <p:cNvPicPr>
            <a:picLocks noChangeAspect="1" noChangeArrowheads="1"/>
          </p:cNvPicPr>
          <p:nvPr/>
        </p:nvPicPr>
        <p:blipFill>
          <a:blip r:embed="rId6" cstate="print"/>
          <a:srcRect l="2281" t="3468" r="2094" b="6221"/>
          <a:stretch>
            <a:fillRect/>
          </a:stretch>
        </p:blipFill>
        <p:spPr bwMode="auto">
          <a:xfrm>
            <a:off x="2567939" y="1584902"/>
            <a:ext cx="1760973" cy="1208511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0187" name="Picture 11" descr="img136"/>
          <p:cNvPicPr>
            <a:picLocks noChangeAspect="1" noChangeArrowheads="1"/>
          </p:cNvPicPr>
          <p:nvPr/>
        </p:nvPicPr>
        <p:blipFill>
          <a:blip r:embed="rId7" cstate="print"/>
          <a:srcRect l="6229" r="6575" b="14005"/>
          <a:stretch>
            <a:fillRect/>
          </a:stretch>
        </p:blipFill>
        <p:spPr bwMode="auto">
          <a:xfrm>
            <a:off x="7417356" y="3079342"/>
            <a:ext cx="966245" cy="1310574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0184" name="Picture 8" descr="img134"/>
          <p:cNvPicPr>
            <a:picLocks noChangeAspect="1" noChangeArrowheads="1"/>
          </p:cNvPicPr>
          <p:nvPr/>
        </p:nvPicPr>
        <p:blipFill>
          <a:blip r:embed="rId8" cstate="print"/>
          <a:srcRect l="5801" t="7982" r="1385" b="4213"/>
          <a:stretch>
            <a:fillRect/>
          </a:stretch>
        </p:blipFill>
        <p:spPr bwMode="auto">
          <a:xfrm>
            <a:off x="5195215" y="3079342"/>
            <a:ext cx="1920023" cy="13208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0188" name="Picture 12" descr="img135"/>
          <p:cNvPicPr>
            <a:picLocks noChangeAspect="1" noChangeArrowheads="1"/>
          </p:cNvPicPr>
          <p:nvPr/>
        </p:nvPicPr>
        <p:blipFill>
          <a:blip r:embed="rId9" cstate="print"/>
          <a:srcRect l="6479" t="4709" r="2808" b="1125"/>
          <a:stretch>
            <a:fillRect/>
          </a:stretch>
        </p:blipFill>
        <p:spPr bwMode="auto">
          <a:xfrm>
            <a:off x="5283325" y="4689428"/>
            <a:ext cx="945710" cy="1351426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0182" name="Picture 6" descr="img132"/>
          <p:cNvPicPr>
            <a:picLocks noChangeAspect="1" noChangeArrowheads="1"/>
          </p:cNvPicPr>
          <p:nvPr/>
        </p:nvPicPr>
        <p:blipFill>
          <a:blip r:embed="rId10" cstate="print"/>
          <a:srcRect l="4941" t="6801" r="1181" b="-2002"/>
          <a:stretch>
            <a:fillRect/>
          </a:stretch>
        </p:blipFill>
        <p:spPr bwMode="auto">
          <a:xfrm>
            <a:off x="6572264" y="4714884"/>
            <a:ext cx="1771748" cy="130574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0181" name="Picture 5" descr="img133"/>
          <p:cNvPicPr>
            <a:picLocks noChangeAspect="1" noChangeArrowheads="1"/>
          </p:cNvPicPr>
          <p:nvPr/>
        </p:nvPicPr>
        <p:blipFill>
          <a:blip r:embed="rId11" cstate="print"/>
          <a:srcRect l="2196" t="6801" r="1181" b="1021"/>
          <a:stretch>
            <a:fillRect/>
          </a:stretch>
        </p:blipFill>
        <p:spPr bwMode="auto">
          <a:xfrm>
            <a:off x="742964" y="4694654"/>
            <a:ext cx="1943100" cy="13462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0179" name="Picture 3" descr="img131"/>
          <p:cNvPicPr>
            <a:picLocks noChangeAspect="1" noChangeArrowheads="1"/>
          </p:cNvPicPr>
          <p:nvPr/>
        </p:nvPicPr>
        <p:blipFill>
          <a:blip r:embed="rId12" cstate="print"/>
          <a:srcRect l="2298" t="5946" r="3273" b="7425"/>
          <a:stretch>
            <a:fillRect/>
          </a:stretch>
        </p:blipFill>
        <p:spPr bwMode="auto">
          <a:xfrm>
            <a:off x="4577031" y="1588364"/>
            <a:ext cx="1811660" cy="120777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0185" name="Picture 9" descr="img137"/>
          <p:cNvPicPr>
            <a:picLocks noChangeAspect="1" noChangeArrowheads="1"/>
          </p:cNvPicPr>
          <p:nvPr/>
        </p:nvPicPr>
        <p:blipFill>
          <a:blip r:embed="rId13" cstate="print"/>
          <a:srcRect l="5197" t="7155" r="1242" b="-159"/>
          <a:stretch>
            <a:fillRect/>
          </a:stretch>
        </p:blipFill>
        <p:spPr bwMode="auto">
          <a:xfrm>
            <a:off x="3037705" y="3079342"/>
            <a:ext cx="1828800" cy="13208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50200" name="Text Box 24"/>
          <p:cNvSpPr txBox="1">
            <a:spLocks noChangeArrowheads="1"/>
          </p:cNvSpPr>
          <p:nvPr/>
        </p:nvSpPr>
        <p:spPr bwMode="auto">
          <a:xfrm>
            <a:off x="732031" y="2575406"/>
            <a:ext cx="1600200" cy="2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Бэс ыйа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2729068" y="2424708"/>
            <a:ext cx="1600200" cy="34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t-RU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  ыйа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99" name="Text Box 23"/>
          <p:cNvSpPr txBox="1">
            <a:spLocks noChangeArrowheads="1"/>
          </p:cNvSpPr>
          <p:nvPr/>
        </p:nvSpPr>
        <p:spPr bwMode="auto">
          <a:xfrm>
            <a:off x="4715755" y="2453237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t-RU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Атырдьах  ыйа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6712306" y="2450513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t-RU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Бала5ан  ыйа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930514" y="4047016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t-RU" sz="1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Алтынньы ый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3194847" y="4057242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t-RU" sz="1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Сэттинньи ый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5315293" y="4042150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t-RU" sz="1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Ахсынньы  ый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7072330" y="4071942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t-RU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Тохсунньу   ый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941277" y="5677726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t-RU" sz="1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Олунньу  ый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3152005" y="5677726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t-RU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Кулун тутар  ый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4967199" y="5697954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t-RU" sz="1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Муус устар ый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6582735" y="5677726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t-RU" sz="1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Ыам ыйа</a:t>
            </a:r>
            <a:endParaRPr kumimoji="0" lang="tt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2722429" y="285691"/>
            <a:ext cx="392774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Ыйдарынан ойуулар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4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700" b="1" cap="all" dirty="0" smtClean="0"/>
              <a:t/>
            </a:r>
            <a:br>
              <a:rPr lang="ru-RU" sz="6700" b="1" cap="all" dirty="0" smtClean="0"/>
            </a:br>
            <a:r>
              <a:rPr lang="sah-RU" sz="6600" b="1" cap="all" dirty="0" smtClean="0"/>
              <a:t> раздел  </a:t>
            </a:r>
            <a:r>
              <a:rPr lang="en-US" sz="6600" b="1" cap="all" dirty="0" smtClean="0"/>
              <a:t>VI</a:t>
            </a:r>
            <a:r>
              <a:rPr lang="ru-RU" sz="6600" b="1" cap="all" dirty="0" smtClean="0"/>
              <a:t>. </a:t>
            </a:r>
            <a:r>
              <a:rPr lang="ru-RU" sz="6600" b="1" cap="all" dirty="0" smtClean="0"/>
              <a:t/>
            </a:r>
            <a:br>
              <a:rPr lang="ru-RU" sz="6600" b="1" cap="all" dirty="0" smtClean="0"/>
            </a:br>
            <a:r>
              <a:rPr lang="sah-RU" sz="6600" b="1" cap="all" dirty="0" smtClean="0"/>
              <a:t>творчество В.с.Яковлева - далана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129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6"/>
            <a:ext cx="3637743" cy="5184576"/>
          </a:xfrm>
          <a:prstGeom prst="rect">
            <a:avLst/>
          </a:prstGeom>
        </p:spPr>
      </p:pic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467544" y="620688"/>
            <a:ext cx="3600400" cy="16653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Филатова </a:t>
            </a:r>
            <a:r>
              <a:rPr lang="ru-RU" sz="24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К</a:t>
            </a:r>
            <a:r>
              <a:rPr lang="ru-RU" sz="24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уннэй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algn="ctr"/>
            <a:r>
              <a:rPr lang="ru-RU" sz="2400" b="1" noProof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класс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2023.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dirty="0" smtClean="0"/>
              <a:t> </a:t>
            </a:r>
            <a:r>
              <a:rPr lang="ru-RU" sz="2400" b="1" dirty="0" smtClean="0"/>
              <a:t>Разработка </a:t>
            </a:r>
            <a:r>
              <a:rPr lang="ru-RU" sz="2400" b="1" dirty="0" err="1" smtClean="0"/>
              <a:t>буктрейлера</a:t>
            </a:r>
            <a:r>
              <a:rPr lang="ru-RU" sz="2400" b="1" dirty="0" smtClean="0"/>
              <a:t> к легенде </a:t>
            </a:r>
            <a:r>
              <a:rPr lang="ru-RU" sz="2400" b="1" dirty="0" err="1" smtClean="0"/>
              <a:t>В.С.Яковлева-Далана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«Белые </a:t>
            </a:r>
            <a:r>
              <a:rPr lang="ru-RU" sz="2400" b="1" dirty="0" err="1" smtClean="0"/>
              <a:t>стерхи</a:t>
            </a:r>
            <a:r>
              <a:rPr lang="ru-RU" sz="2400" b="1" dirty="0" smtClean="0"/>
              <a:t> Севера»</a:t>
            </a:r>
            <a:r>
              <a:rPr lang="ru-RU" sz="2400" b="1" dirty="0" smtClean="0"/>
              <a:t> </a:t>
            </a:r>
            <a:endParaRPr lang="ru-RU" sz="2400" b="1" dirty="0" smtClean="0"/>
          </a:p>
          <a:p>
            <a:pPr algn="ctr"/>
            <a:endParaRPr lang="ru-RU" sz="2400" b="1" dirty="0" smtClean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6"/>
          <p:cNvSpPr txBox="1">
            <a:spLocks/>
          </p:cNvSpPr>
          <p:nvPr/>
        </p:nvSpPr>
        <p:spPr>
          <a:xfrm>
            <a:off x="582394" y="3068960"/>
            <a:ext cx="3989606" cy="322775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spcBef>
                <a:spcPct val="0"/>
              </a:spcBef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участия: </a:t>
            </a:r>
          </a:p>
          <a:p>
            <a:pPr algn="ctr">
              <a:spcBef>
                <a:spcPct val="0"/>
              </a:spcBef>
            </a:pPr>
            <a:endParaRPr lang="ru-RU" sz="2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2000" b="1" noProof="0" dirty="0"/>
              <a:t>2</a:t>
            </a:r>
            <a:r>
              <a:rPr lang="ru-RU" sz="2000" b="1" dirty="0" smtClean="0"/>
              <a:t> </a:t>
            </a:r>
            <a:r>
              <a:rPr lang="ru-RU" sz="2000" b="1" dirty="0" smtClean="0"/>
              <a:t>место </a:t>
            </a:r>
            <a:r>
              <a:rPr lang="ru-RU" sz="2000" b="1" dirty="0" smtClean="0"/>
              <a:t>на улусной НПК «Шаг в будущее»;</a:t>
            </a:r>
          </a:p>
          <a:p>
            <a:pPr>
              <a:spcBef>
                <a:spcPct val="0"/>
              </a:spcBef>
            </a:pPr>
            <a:r>
              <a:rPr lang="ru-RU" sz="2000" b="1" dirty="0" smtClean="0"/>
              <a:t>Лауреат </a:t>
            </a:r>
            <a:r>
              <a:rPr lang="ru-RU" sz="2000" b="1" dirty="0" smtClean="0"/>
              <a:t>республиканской </a:t>
            </a:r>
            <a:r>
              <a:rPr lang="ru-RU" sz="2000" b="1" dirty="0"/>
              <a:t>НПК «Шаг в будущее</a:t>
            </a:r>
            <a:r>
              <a:rPr lang="ru-RU" sz="2000" b="1" dirty="0" smtClean="0"/>
              <a:t>»;</a:t>
            </a:r>
          </a:p>
          <a:p>
            <a:pPr>
              <a:spcBef>
                <a:spcPct val="0"/>
              </a:spcBef>
            </a:pPr>
            <a:r>
              <a:rPr lang="ru-RU" sz="2000" b="1" dirty="0" smtClean="0"/>
              <a:t>Лауреат заочного тура всероссийской конференции «Национальное достояние России» г. Москва.</a:t>
            </a:r>
            <a:endParaRPr lang="ru-RU" sz="2000" b="1" dirty="0"/>
          </a:p>
          <a:p>
            <a:pPr>
              <a:spcBef>
                <a:spcPct val="0"/>
              </a:spcBef>
            </a:pPr>
            <a:r>
              <a:rPr lang="ru-RU" sz="2000" b="1" dirty="0"/>
              <a:t>Серебряная медаль всероссийской конференции «Национальное достояние России» г. Москва.</a:t>
            </a:r>
          </a:p>
          <a:p>
            <a:pPr>
              <a:spcBef>
                <a:spcPct val="0"/>
              </a:spcBef>
            </a:pPr>
            <a:endParaRPr lang="ru-RU" sz="2000" b="1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0229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1519" y="1562100"/>
            <a:ext cx="7886700" cy="3759994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В своей работе применяю исследовательский и проектный  методы обучения. Исследовательский метод обучения предполагает организацию процесса выработки новых знаний, а проектный метод обучения предполагает процесс разработки и создания проекта. Принципиальное отличие исследования от проектирования состоит в том, что исследование не предполагает создание какого-либо заранее планируемого объекта, даже его модели или прототипа. Исследование, по сути, – процесс поиска неизвестного, новых знаний, один из видов познавательной </a:t>
            </a:r>
            <a:r>
              <a:rPr lang="ru-RU" b="1" dirty="0" smtClean="0"/>
              <a:t>деятельности.</a:t>
            </a:r>
          </a:p>
          <a:p>
            <a:r>
              <a:rPr lang="ru-RU" b="1" dirty="0" err="1"/>
              <a:t>Ме́тод</a:t>
            </a:r>
            <a:r>
              <a:rPr lang="ru-RU" b="1" dirty="0"/>
              <a:t> </a:t>
            </a:r>
            <a:r>
              <a:rPr lang="ru-RU" b="1" dirty="0" err="1"/>
              <a:t>прое́ктов</a:t>
            </a:r>
            <a:r>
              <a:rPr lang="ru-RU" b="1" dirty="0"/>
              <a:t> — это способ достижения дидактической цели через детальную разработку проблемы (технологию), которая должна завершиться вполне реальным, осязаемым практическим результатом, оформленным тем или иным образом, это совокупность приёмов, действий учащихся в их определённой последовательности для достижения поставленной задачи — </a:t>
            </a:r>
            <a:r>
              <a:rPr lang="ru-RU" b="1" dirty="0" smtClean="0"/>
              <a:t>решения проблемы , </a:t>
            </a:r>
            <a:r>
              <a:rPr lang="ru-RU" b="1" dirty="0"/>
              <a:t>лично значимой для учащихся и оформленной в виде конечного продукта. </a:t>
            </a:r>
          </a:p>
        </p:txBody>
      </p:sp>
    </p:spTree>
    <p:extLst>
      <p:ext uri="{BB962C8B-B14F-4D97-AF65-F5344CB8AC3E}">
        <p14:creationId xmlns:p14="http://schemas.microsoft.com/office/powerpoint/2010/main" val="350740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78769"/>
            <a:ext cx="7886700" cy="3911204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Основное предназначение метода проектов состоит в предоставлении учащимся возможности самостоятельного приобретения знаний в процессе решения практических задач или проблем, требующего интеграции знаний из различных предметных областей. То есть, в основе метода проектов лежит развитие познавательных навыков учащихся, умений самостоятельно конструировать свои знания, ориентироваться в информационном пространстве, развитие </a:t>
            </a:r>
            <a:r>
              <a:rPr lang="ru-RU" b="1" dirty="0" smtClean="0"/>
              <a:t>критического и творческого </a:t>
            </a:r>
            <a:r>
              <a:rPr lang="ru-RU" b="1" dirty="0"/>
              <a:t>мышления</a:t>
            </a:r>
            <a:r>
              <a:rPr lang="ru-RU" b="1" dirty="0" smtClean="0"/>
              <a:t>.</a:t>
            </a:r>
          </a:p>
          <a:p>
            <a:r>
              <a:rPr lang="ru-RU" b="1" dirty="0"/>
              <a:t>Научно-исследовательская работа позволяет учителю открыть способности ученика к тому или иному предмету, побуждает </a:t>
            </a:r>
            <a:r>
              <a:rPr lang="ru-RU" b="1" dirty="0" err="1"/>
              <a:t>самооткрытие</a:t>
            </a:r>
            <a:r>
              <a:rPr lang="ru-RU" b="1" dirty="0"/>
              <a:t> учеником собственных способностей и возможностей как первая ступень к самореализации личности и оно не возникает в сама по себе. Необходимыми условиями её осуществления являются, на мой взгляд, следующее: готовность ученика к этому виду работы, желание и готовность учителя руководить этим видом деятельности. Учитель, таким образом, берёт на себя ещё одну новую функцию - руководителя научно-исследовательской деятельностью ученика.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79636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37" y="1400175"/>
            <a:ext cx="7843838" cy="4229100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/>
              <a:t>В исследовательскую деятельность по возможности вовлекаются родители. В процессе работы над проектами и исследовательскими работами могут возникнуть трудности объективного характера. Это связанно с рядом возрастных особенностей. В работе над проектами необходимо участие взрослых, в той мере, которое необходимо детям. Практика показывает, что совместная проектная деятельность предоставляет такие возможности, которые ведут к сплочению </a:t>
            </a:r>
            <a:r>
              <a:rPr lang="ru-RU" b="1" dirty="0" err="1"/>
              <a:t>детско</a:t>
            </a:r>
            <a:r>
              <a:rPr lang="ru-RU" b="1" dirty="0"/>
              <a:t> – взрослого союза. Совместная проектная деятельность детей младшего школьного возраста, педагогов, родителей создает ситуацию успеха, радости, удовлетворения, способствует формированию чутких взаимоотношений между родителями, детьми, учителями</a:t>
            </a:r>
            <a:r>
              <a:rPr lang="ru-RU" b="1" dirty="0" smtClean="0"/>
              <a:t>.</a:t>
            </a:r>
          </a:p>
          <a:p>
            <a:r>
              <a:rPr lang="ru-RU" b="1" dirty="0"/>
              <a:t>Организация учебно-исследовательской работы сучащимися предъявляет и особые требования к педагогу: положительное отношение к ребенку, проявление уважения к личности и поддержание чувства собственного достоинства в каждом, признание права личности быть непохожей на других, предоставление права на свободу выбора, учет индивидуально-психологических особенностей детей. Учитель должен способствовать созданию творческой, рабочей атмосферы, поддерживать интерес к исследовательской деятельности. Учитель сам должен творчески работать, обладать определенными знаниями и подготовкой для ведения работы по исследовательской деятельности.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115990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2158</Words>
  <Application>Microsoft Office PowerPoint</Application>
  <PresentationFormat>Экран (4:3)</PresentationFormat>
  <Paragraphs>255</Paragraphs>
  <Slides>63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8" baseType="lpstr">
      <vt:lpstr>Arial</vt:lpstr>
      <vt:lpstr>Calibri</vt:lpstr>
      <vt:lpstr>Times New Roman</vt:lpstr>
      <vt:lpstr>Тема Office</vt:lpstr>
      <vt:lpstr>CorelDRAW</vt:lpstr>
      <vt:lpstr>Исследовательская деятельность как одно из условий формирования творческой личности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I.  Декоративно – прикладное искусство</vt:lpstr>
      <vt:lpstr>Презентация PowerPoint</vt:lpstr>
      <vt:lpstr>Презентация PowerPoint</vt:lpstr>
      <vt:lpstr>Дьячковская Дайаана, 3 класс Хаппар, 2009 г. </vt:lpstr>
      <vt:lpstr>Презентация PowerPoint</vt:lpstr>
      <vt:lpstr> Игнатьев Сеня, 6 класс   “Катающиеся машинки” 2018 г. </vt:lpstr>
      <vt:lpstr>Презентация PowerPoint</vt:lpstr>
      <vt:lpstr>Презентация PowerPoint</vt:lpstr>
      <vt:lpstr>Презентация PowerPoint</vt:lpstr>
      <vt:lpstr>Барашкова Надя, 11 класс Гобелен из конского волоса по сюжету олоҥхо И.Г.Тимофеева-Теплоухова «Куруубай хааннаах Кулун Куллустуур», 2022  </vt:lpstr>
      <vt:lpstr>Презентация PowerPoint</vt:lpstr>
      <vt:lpstr>Презентация PowerPoint</vt:lpstr>
      <vt:lpstr>Раздел II.  Мода и дизайн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участия:   2  место на региональных Красильниковских чтениях </vt:lpstr>
      <vt:lpstr>Презентация PowerPoint</vt:lpstr>
      <vt:lpstr> Собакина Мотя, 11 класс  Коллекция моделей “Эрэкэ-дьэрэкэ оҕолор” 2010 г.  Окончила Московский ГТУ ГА.  </vt:lpstr>
      <vt:lpstr>Презентация PowerPoint</vt:lpstr>
      <vt:lpstr>  Бурнашева Айыына, 9 класс  Коллекция моделей  “Снег” 2011 г. Окончила  Санкт – ПетербургскийИТиД. </vt:lpstr>
      <vt:lpstr>Презентация PowerPoint</vt:lpstr>
      <vt:lpstr>Презентация PowerPoint</vt:lpstr>
      <vt:lpstr>Презентация PowerPoint</vt:lpstr>
      <vt:lpstr> Бахчанен Ира, 11 класс   “Бижутиерии из пера птицы” 2013 г. Окончила АГИКИ.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Попов Вася, 10 класс Роль предмета материальной культуры якутов «кымньыы» в современности,  2015 г. Студент 4 курса ЯХУ.  </vt:lpstr>
      <vt:lpstr>раздел  IV.  история, педагогика, экономика </vt:lpstr>
      <vt:lpstr>Миронов Коля, 7 класс. Изделия из рога коровы, 2011 г. Студент 5 курса Омского ГУОР. </vt:lpstr>
      <vt:lpstr>Презентация PowerPoint</vt:lpstr>
      <vt:lpstr>Презентация PowerPoint</vt:lpstr>
      <vt:lpstr>  раздел  V.  творчество В.с.Яковлева - далана </vt:lpstr>
      <vt:lpstr>Презентация PowerPoint</vt:lpstr>
      <vt:lpstr> Аржакова Люда, 9 класс   “Куклы из конского волоса по технологии изготовления соломенных кукол” 2015 г. Студентка 2 курса медицинского института.   </vt:lpstr>
      <vt:lpstr>Презентация PowerPoint</vt:lpstr>
      <vt:lpstr>Презентация PowerPoint</vt:lpstr>
      <vt:lpstr>  раздел  VI.  творчество В.с.Яковлева - далана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деятельность как одно из условий формирования творческой личности</dc:title>
  <dc:creator>Коля</dc:creator>
  <cp:lastModifiedBy>Николай миронов</cp:lastModifiedBy>
  <cp:revision>84</cp:revision>
  <dcterms:created xsi:type="dcterms:W3CDTF">2020-03-01T22:41:39Z</dcterms:created>
  <dcterms:modified xsi:type="dcterms:W3CDTF">2023-03-20T12:38:54Z</dcterms:modified>
</cp:coreProperties>
</file>