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F896"/>
    <a:srgbClr val="CFC3C7"/>
    <a:srgbClr val="F99B99"/>
    <a:srgbClr val="0066FF"/>
    <a:srgbClr val="19FB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601358-91C0-4715-B298-4FD7BCA521C4}" type="doc">
      <dgm:prSet loTypeId="urn:microsoft.com/office/officeart/2008/layout/VerticalCurvedList" loCatId="list" qsTypeId="urn:microsoft.com/office/officeart/2005/8/quickstyle/3d2" qsCatId="3D" csTypeId="urn:microsoft.com/office/officeart/2005/8/colors/accent1_5" csCatId="accent1" phldr="1"/>
      <dgm:spPr/>
      <dgm:t>
        <a:bodyPr/>
        <a:lstStyle/>
        <a:p>
          <a:endParaRPr lang="ru-RU"/>
        </a:p>
      </dgm:t>
    </dgm:pt>
    <dgm:pt modelId="{1F71B6AB-8B40-4C21-92A9-810F9683DC42}">
      <dgm:prSet phldrT="[Текст]" custT="1"/>
      <dgm:spPr/>
      <dgm:t>
        <a:bodyPr/>
        <a:lstStyle/>
        <a:p>
          <a:r>
            <a:rPr lang="ru-RU" sz="3200" dirty="0" smtClean="0">
              <a:latin typeface="Times New Roman" panose="02020603050405020304" pitchFamily="18" charset="0"/>
              <a:cs typeface="Times New Roman" panose="02020603050405020304" pitchFamily="18" charset="0"/>
            </a:rPr>
            <a:t>Развить умение анализировать информацию в интернете и в социальных сетях</a:t>
          </a:r>
          <a:endParaRPr lang="ru-RU" sz="3200" dirty="0">
            <a:latin typeface="Times New Roman" panose="02020603050405020304" pitchFamily="18" charset="0"/>
            <a:cs typeface="Times New Roman" panose="02020603050405020304" pitchFamily="18" charset="0"/>
          </a:endParaRPr>
        </a:p>
      </dgm:t>
    </dgm:pt>
    <dgm:pt modelId="{61E79F46-DD68-4E7B-8473-7BE3AEC66C49}" type="parTrans" cxnId="{853FED4B-7338-4C8F-B1BB-5317C2C7CE1D}">
      <dgm:prSet/>
      <dgm:spPr/>
      <dgm:t>
        <a:bodyPr/>
        <a:lstStyle/>
        <a:p>
          <a:endParaRPr lang="ru-RU"/>
        </a:p>
      </dgm:t>
    </dgm:pt>
    <dgm:pt modelId="{6A3FA76F-E2B9-4987-A93B-B2DF9DAADDEB}" type="sibTrans" cxnId="{853FED4B-7338-4C8F-B1BB-5317C2C7CE1D}">
      <dgm:prSet/>
      <dgm:spPr/>
      <dgm:t>
        <a:bodyPr/>
        <a:lstStyle/>
        <a:p>
          <a:endParaRPr lang="ru-RU"/>
        </a:p>
      </dgm:t>
    </dgm:pt>
    <dgm:pt modelId="{17FAAD76-0CB0-4218-AE41-98AB7CE648C9}">
      <dgm:prSet phldrT="[Текст]" custT="1"/>
      <dgm:spPr>
        <a:solidFill>
          <a:schemeClr val="accent3">
            <a:lumMod val="75000"/>
          </a:schemeClr>
        </a:solidFill>
      </dgm:spPr>
      <dgm:t>
        <a:bodyPr/>
        <a:lstStyle/>
        <a:p>
          <a:r>
            <a:rPr lang="ru-RU" sz="3200" dirty="0" smtClean="0">
              <a:latin typeface="Times New Roman" panose="02020603050405020304" pitchFamily="18" charset="0"/>
              <a:cs typeface="Times New Roman" panose="02020603050405020304" pitchFamily="18" charset="0"/>
            </a:rPr>
            <a:t>Раскрыть суть, какая бывает предоставляемая информация в интернете  </a:t>
          </a:r>
          <a:endParaRPr lang="ru-RU" sz="3200" dirty="0">
            <a:latin typeface="Times New Roman" panose="02020603050405020304" pitchFamily="18" charset="0"/>
            <a:cs typeface="Times New Roman" panose="02020603050405020304" pitchFamily="18" charset="0"/>
          </a:endParaRPr>
        </a:p>
      </dgm:t>
    </dgm:pt>
    <dgm:pt modelId="{85400677-1C36-4E0E-851B-461145957882}" type="parTrans" cxnId="{567B34D1-7E78-4D8E-91A5-AE63ADBC3EEE}">
      <dgm:prSet/>
      <dgm:spPr/>
      <dgm:t>
        <a:bodyPr/>
        <a:lstStyle/>
        <a:p>
          <a:endParaRPr lang="ru-RU"/>
        </a:p>
      </dgm:t>
    </dgm:pt>
    <dgm:pt modelId="{011EEBA5-C671-4B85-AC73-7ABEF89EB682}" type="sibTrans" cxnId="{567B34D1-7E78-4D8E-91A5-AE63ADBC3EEE}">
      <dgm:prSet/>
      <dgm:spPr/>
      <dgm:t>
        <a:bodyPr/>
        <a:lstStyle/>
        <a:p>
          <a:endParaRPr lang="ru-RU"/>
        </a:p>
      </dgm:t>
    </dgm:pt>
    <dgm:pt modelId="{AA142CCD-12A2-4BF8-BC13-BF9588148EE1}">
      <dgm:prSet phldrT="[Текст]" custT="1"/>
      <dgm:spPr/>
      <dgm:t>
        <a:bodyPr/>
        <a:lstStyle/>
        <a:p>
          <a:r>
            <a:rPr lang="ru-RU" sz="3200" dirty="0" smtClean="0">
              <a:latin typeface="Times New Roman" panose="02020603050405020304" pitchFamily="18" charset="0"/>
              <a:cs typeface="Times New Roman" panose="02020603050405020304" pitchFamily="18" charset="0"/>
            </a:rPr>
            <a:t>Сформировать у людей устойчивое понимание, что такое «</a:t>
          </a:r>
          <a:r>
            <a:rPr lang="ru-RU" sz="3200" dirty="0" err="1" smtClean="0">
              <a:latin typeface="Times New Roman" panose="02020603050405020304" pitchFamily="18" charset="0"/>
              <a:cs typeface="Times New Roman" panose="02020603050405020304" pitchFamily="18" charset="0"/>
            </a:rPr>
            <a:t>Фейк</a:t>
          </a:r>
          <a:r>
            <a:rPr lang="ru-RU" sz="3200" dirty="0" smtClean="0">
              <a:latin typeface="Times New Roman" panose="02020603050405020304" pitchFamily="18" charset="0"/>
              <a:cs typeface="Times New Roman" panose="02020603050405020304" pitchFamily="18" charset="0"/>
            </a:rPr>
            <a:t>»</a:t>
          </a:r>
          <a:endParaRPr lang="ru-RU" sz="3200" dirty="0">
            <a:latin typeface="Times New Roman" panose="02020603050405020304" pitchFamily="18" charset="0"/>
            <a:cs typeface="Times New Roman" panose="02020603050405020304" pitchFamily="18" charset="0"/>
          </a:endParaRPr>
        </a:p>
      </dgm:t>
    </dgm:pt>
    <dgm:pt modelId="{CD3A80BC-0089-4793-A2EE-6F86060C9A89}" type="sibTrans" cxnId="{B1F5AF00-3A91-4CFF-BC47-FE92D73308DA}">
      <dgm:prSet/>
      <dgm:spPr/>
      <dgm:t>
        <a:bodyPr/>
        <a:lstStyle/>
        <a:p>
          <a:endParaRPr lang="ru-RU"/>
        </a:p>
      </dgm:t>
    </dgm:pt>
    <dgm:pt modelId="{34AAB285-0205-4D6F-8822-DDAD9765BE36}" type="parTrans" cxnId="{B1F5AF00-3A91-4CFF-BC47-FE92D73308DA}">
      <dgm:prSet/>
      <dgm:spPr/>
      <dgm:t>
        <a:bodyPr/>
        <a:lstStyle/>
        <a:p>
          <a:endParaRPr lang="ru-RU"/>
        </a:p>
      </dgm:t>
    </dgm:pt>
    <dgm:pt modelId="{E0CEE9B4-2678-48F5-A597-9F3A87F187A0}" type="pres">
      <dgm:prSet presAssocID="{95601358-91C0-4715-B298-4FD7BCA521C4}" presName="Name0" presStyleCnt="0">
        <dgm:presLayoutVars>
          <dgm:chMax val="7"/>
          <dgm:chPref val="7"/>
          <dgm:dir/>
        </dgm:presLayoutVars>
      </dgm:prSet>
      <dgm:spPr/>
    </dgm:pt>
    <dgm:pt modelId="{533B6044-4DF2-41C0-BE19-721A3F0596C6}" type="pres">
      <dgm:prSet presAssocID="{95601358-91C0-4715-B298-4FD7BCA521C4}" presName="Name1" presStyleCnt="0"/>
      <dgm:spPr/>
    </dgm:pt>
    <dgm:pt modelId="{D254811C-6E6E-408F-B330-8D44860B3DFB}" type="pres">
      <dgm:prSet presAssocID="{95601358-91C0-4715-B298-4FD7BCA521C4}" presName="cycle" presStyleCnt="0"/>
      <dgm:spPr/>
    </dgm:pt>
    <dgm:pt modelId="{A6A99EE7-E8DE-42CB-B283-EA78106742A5}" type="pres">
      <dgm:prSet presAssocID="{95601358-91C0-4715-B298-4FD7BCA521C4}" presName="srcNode" presStyleLbl="node1" presStyleIdx="0" presStyleCnt="3"/>
      <dgm:spPr/>
    </dgm:pt>
    <dgm:pt modelId="{B01DFB62-68AC-4BE7-848C-B13C141FF820}" type="pres">
      <dgm:prSet presAssocID="{95601358-91C0-4715-B298-4FD7BCA521C4}" presName="conn" presStyleLbl="parChTrans1D2" presStyleIdx="0" presStyleCnt="1"/>
      <dgm:spPr/>
    </dgm:pt>
    <dgm:pt modelId="{ACE57DCE-A73C-4B6E-8856-2F0A5F0B810B}" type="pres">
      <dgm:prSet presAssocID="{95601358-91C0-4715-B298-4FD7BCA521C4}" presName="extraNode" presStyleLbl="node1" presStyleIdx="0" presStyleCnt="3"/>
      <dgm:spPr/>
    </dgm:pt>
    <dgm:pt modelId="{19D5692B-E1D8-404D-9B34-DFDF3FAC5E75}" type="pres">
      <dgm:prSet presAssocID="{95601358-91C0-4715-B298-4FD7BCA521C4}" presName="dstNode" presStyleLbl="node1" presStyleIdx="0" presStyleCnt="3"/>
      <dgm:spPr/>
    </dgm:pt>
    <dgm:pt modelId="{87D8FD4D-E198-4374-9B33-11A9B205F216}" type="pres">
      <dgm:prSet presAssocID="{AA142CCD-12A2-4BF8-BC13-BF9588148EE1}" presName="text_1" presStyleLbl="node1" presStyleIdx="0" presStyleCnt="3">
        <dgm:presLayoutVars>
          <dgm:bulletEnabled val="1"/>
        </dgm:presLayoutVars>
      </dgm:prSet>
      <dgm:spPr/>
      <dgm:t>
        <a:bodyPr/>
        <a:lstStyle/>
        <a:p>
          <a:endParaRPr lang="ru-RU"/>
        </a:p>
      </dgm:t>
    </dgm:pt>
    <dgm:pt modelId="{0402636C-094F-4974-BC5B-73E33C190E61}" type="pres">
      <dgm:prSet presAssocID="{AA142CCD-12A2-4BF8-BC13-BF9588148EE1}" presName="accent_1" presStyleCnt="0"/>
      <dgm:spPr/>
    </dgm:pt>
    <dgm:pt modelId="{A05E8F11-9F12-4200-8D22-999CB267A900}" type="pres">
      <dgm:prSet presAssocID="{AA142CCD-12A2-4BF8-BC13-BF9588148EE1}" presName="accentRepeatNode" presStyleLbl="solidFgAcc1" presStyleIdx="0" presStyleCnt="3" custLinFactNeighborX="671" custLinFactNeighborY="-671"/>
      <dgm:spPr/>
    </dgm:pt>
    <dgm:pt modelId="{C3BEF2FE-F68C-478A-AB19-8D8890256B86}" type="pres">
      <dgm:prSet presAssocID="{1F71B6AB-8B40-4C21-92A9-810F9683DC42}" presName="text_2" presStyleLbl="node1" presStyleIdx="1" presStyleCnt="3" custScaleY="124196">
        <dgm:presLayoutVars>
          <dgm:bulletEnabled val="1"/>
        </dgm:presLayoutVars>
      </dgm:prSet>
      <dgm:spPr/>
      <dgm:t>
        <a:bodyPr/>
        <a:lstStyle/>
        <a:p>
          <a:endParaRPr lang="ru-RU"/>
        </a:p>
      </dgm:t>
    </dgm:pt>
    <dgm:pt modelId="{B1EA158A-A00E-4029-BA4F-7FE156D1062D}" type="pres">
      <dgm:prSet presAssocID="{1F71B6AB-8B40-4C21-92A9-810F9683DC42}" presName="accent_2" presStyleCnt="0"/>
      <dgm:spPr/>
    </dgm:pt>
    <dgm:pt modelId="{874DEAE3-363D-42B5-8FE4-C352B357FE79}" type="pres">
      <dgm:prSet presAssocID="{1F71B6AB-8B40-4C21-92A9-810F9683DC42}" presName="accentRepeatNode" presStyleLbl="solidFgAcc1" presStyleIdx="1" presStyleCnt="3"/>
      <dgm:spPr/>
    </dgm:pt>
    <dgm:pt modelId="{9354E1A3-55B3-4CB7-93BD-790817714629}" type="pres">
      <dgm:prSet presAssocID="{17FAAD76-0CB0-4218-AE41-98AB7CE648C9}" presName="text_3" presStyleLbl="node1" presStyleIdx="2" presStyleCnt="3" custScaleY="131978">
        <dgm:presLayoutVars>
          <dgm:bulletEnabled val="1"/>
        </dgm:presLayoutVars>
      </dgm:prSet>
      <dgm:spPr/>
      <dgm:t>
        <a:bodyPr/>
        <a:lstStyle/>
        <a:p>
          <a:endParaRPr lang="ru-RU"/>
        </a:p>
      </dgm:t>
    </dgm:pt>
    <dgm:pt modelId="{E760D445-E30F-4435-8F07-7AF33F1E5EB9}" type="pres">
      <dgm:prSet presAssocID="{17FAAD76-0CB0-4218-AE41-98AB7CE648C9}" presName="accent_3" presStyleCnt="0"/>
      <dgm:spPr/>
    </dgm:pt>
    <dgm:pt modelId="{EC792F72-2109-4898-AFD2-BFC6A9324ABE}" type="pres">
      <dgm:prSet presAssocID="{17FAAD76-0CB0-4218-AE41-98AB7CE648C9}" presName="accentRepeatNode" presStyleLbl="solidFgAcc1" presStyleIdx="2" presStyleCnt="3"/>
      <dgm:spPr/>
    </dgm:pt>
  </dgm:ptLst>
  <dgm:cxnLst>
    <dgm:cxn modelId="{53C33523-3716-44E8-85BF-A288CA1C58DF}" type="presOf" srcId="{1F71B6AB-8B40-4C21-92A9-810F9683DC42}" destId="{C3BEF2FE-F68C-478A-AB19-8D8890256B86}" srcOrd="0" destOrd="0" presId="urn:microsoft.com/office/officeart/2008/layout/VerticalCurvedList"/>
    <dgm:cxn modelId="{DCBF3DDC-D090-45DE-9BB7-049425541D70}" type="presOf" srcId="{95601358-91C0-4715-B298-4FD7BCA521C4}" destId="{E0CEE9B4-2678-48F5-A597-9F3A87F187A0}" srcOrd="0" destOrd="0" presId="urn:microsoft.com/office/officeart/2008/layout/VerticalCurvedList"/>
    <dgm:cxn modelId="{E30A859F-5EF4-488C-8D45-D7AAAFC72F6C}" type="presOf" srcId="{17FAAD76-0CB0-4218-AE41-98AB7CE648C9}" destId="{9354E1A3-55B3-4CB7-93BD-790817714629}" srcOrd="0" destOrd="0" presId="urn:microsoft.com/office/officeart/2008/layout/VerticalCurvedList"/>
    <dgm:cxn modelId="{10362E8E-58C8-4577-8EAB-4BDC20AA208D}" type="presOf" srcId="{CD3A80BC-0089-4793-A2EE-6F86060C9A89}" destId="{B01DFB62-68AC-4BE7-848C-B13C141FF820}" srcOrd="0" destOrd="0" presId="urn:microsoft.com/office/officeart/2008/layout/VerticalCurvedList"/>
    <dgm:cxn modelId="{8758B8A7-F408-4A3B-AAB2-00888B5809B5}" type="presOf" srcId="{AA142CCD-12A2-4BF8-BC13-BF9588148EE1}" destId="{87D8FD4D-E198-4374-9B33-11A9B205F216}" srcOrd="0" destOrd="0" presId="urn:microsoft.com/office/officeart/2008/layout/VerticalCurvedList"/>
    <dgm:cxn modelId="{B1F5AF00-3A91-4CFF-BC47-FE92D73308DA}" srcId="{95601358-91C0-4715-B298-4FD7BCA521C4}" destId="{AA142CCD-12A2-4BF8-BC13-BF9588148EE1}" srcOrd="0" destOrd="0" parTransId="{34AAB285-0205-4D6F-8822-DDAD9765BE36}" sibTransId="{CD3A80BC-0089-4793-A2EE-6F86060C9A89}"/>
    <dgm:cxn modelId="{853FED4B-7338-4C8F-B1BB-5317C2C7CE1D}" srcId="{95601358-91C0-4715-B298-4FD7BCA521C4}" destId="{1F71B6AB-8B40-4C21-92A9-810F9683DC42}" srcOrd="1" destOrd="0" parTransId="{61E79F46-DD68-4E7B-8473-7BE3AEC66C49}" sibTransId="{6A3FA76F-E2B9-4987-A93B-B2DF9DAADDEB}"/>
    <dgm:cxn modelId="{567B34D1-7E78-4D8E-91A5-AE63ADBC3EEE}" srcId="{95601358-91C0-4715-B298-4FD7BCA521C4}" destId="{17FAAD76-0CB0-4218-AE41-98AB7CE648C9}" srcOrd="2" destOrd="0" parTransId="{85400677-1C36-4E0E-851B-461145957882}" sibTransId="{011EEBA5-C671-4B85-AC73-7ABEF89EB682}"/>
    <dgm:cxn modelId="{8D177325-1910-4097-980A-31550DC45C4D}" type="presParOf" srcId="{E0CEE9B4-2678-48F5-A597-9F3A87F187A0}" destId="{533B6044-4DF2-41C0-BE19-721A3F0596C6}" srcOrd="0" destOrd="0" presId="urn:microsoft.com/office/officeart/2008/layout/VerticalCurvedList"/>
    <dgm:cxn modelId="{FF0B3385-0D63-45A3-BD54-02B0AFC48294}" type="presParOf" srcId="{533B6044-4DF2-41C0-BE19-721A3F0596C6}" destId="{D254811C-6E6E-408F-B330-8D44860B3DFB}" srcOrd="0" destOrd="0" presId="urn:microsoft.com/office/officeart/2008/layout/VerticalCurvedList"/>
    <dgm:cxn modelId="{5295AD12-398B-4EF0-96EA-1140E33C2B53}" type="presParOf" srcId="{D254811C-6E6E-408F-B330-8D44860B3DFB}" destId="{A6A99EE7-E8DE-42CB-B283-EA78106742A5}" srcOrd="0" destOrd="0" presId="urn:microsoft.com/office/officeart/2008/layout/VerticalCurvedList"/>
    <dgm:cxn modelId="{93AD7D88-878C-43C1-BAE6-955995A7237F}" type="presParOf" srcId="{D254811C-6E6E-408F-B330-8D44860B3DFB}" destId="{B01DFB62-68AC-4BE7-848C-B13C141FF820}" srcOrd="1" destOrd="0" presId="urn:microsoft.com/office/officeart/2008/layout/VerticalCurvedList"/>
    <dgm:cxn modelId="{96ED7D11-CF52-4E6F-899E-AA6769E2A97D}" type="presParOf" srcId="{D254811C-6E6E-408F-B330-8D44860B3DFB}" destId="{ACE57DCE-A73C-4B6E-8856-2F0A5F0B810B}" srcOrd="2" destOrd="0" presId="urn:microsoft.com/office/officeart/2008/layout/VerticalCurvedList"/>
    <dgm:cxn modelId="{575CE888-C213-4813-B5AB-7DACD3721D14}" type="presParOf" srcId="{D254811C-6E6E-408F-B330-8D44860B3DFB}" destId="{19D5692B-E1D8-404D-9B34-DFDF3FAC5E75}" srcOrd="3" destOrd="0" presId="urn:microsoft.com/office/officeart/2008/layout/VerticalCurvedList"/>
    <dgm:cxn modelId="{D2A1B5E2-D825-4218-A142-40E0925BD2EA}" type="presParOf" srcId="{533B6044-4DF2-41C0-BE19-721A3F0596C6}" destId="{87D8FD4D-E198-4374-9B33-11A9B205F216}" srcOrd="1" destOrd="0" presId="urn:microsoft.com/office/officeart/2008/layout/VerticalCurvedList"/>
    <dgm:cxn modelId="{4DB79F06-8054-41E8-B18B-778D8D5C54BF}" type="presParOf" srcId="{533B6044-4DF2-41C0-BE19-721A3F0596C6}" destId="{0402636C-094F-4974-BC5B-73E33C190E61}" srcOrd="2" destOrd="0" presId="urn:microsoft.com/office/officeart/2008/layout/VerticalCurvedList"/>
    <dgm:cxn modelId="{75E4791D-FD2F-4E6C-B60F-088CF227E8C3}" type="presParOf" srcId="{0402636C-094F-4974-BC5B-73E33C190E61}" destId="{A05E8F11-9F12-4200-8D22-999CB267A900}" srcOrd="0" destOrd="0" presId="urn:microsoft.com/office/officeart/2008/layout/VerticalCurvedList"/>
    <dgm:cxn modelId="{2C0085D4-E41A-4368-9873-DD4DC14BCD89}" type="presParOf" srcId="{533B6044-4DF2-41C0-BE19-721A3F0596C6}" destId="{C3BEF2FE-F68C-478A-AB19-8D8890256B86}" srcOrd="3" destOrd="0" presId="urn:microsoft.com/office/officeart/2008/layout/VerticalCurvedList"/>
    <dgm:cxn modelId="{D41570FF-BCF6-4CC3-9F9B-5D4E63C90E72}" type="presParOf" srcId="{533B6044-4DF2-41C0-BE19-721A3F0596C6}" destId="{B1EA158A-A00E-4029-BA4F-7FE156D1062D}" srcOrd="4" destOrd="0" presId="urn:microsoft.com/office/officeart/2008/layout/VerticalCurvedList"/>
    <dgm:cxn modelId="{73D4CD78-CBD8-4572-B664-D2F267E0B0F6}" type="presParOf" srcId="{B1EA158A-A00E-4029-BA4F-7FE156D1062D}" destId="{874DEAE3-363D-42B5-8FE4-C352B357FE79}" srcOrd="0" destOrd="0" presId="urn:microsoft.com/office/officeart/2008/layout/VerticalCurvedList"/>
    <dgm:cxn modelId="{9BB8D62F-51DB-433E-9656-8A614DC542F8}" type="presParOf" srcId="{533B6044-4DF2-41C0-BE19-721A3F0596C6}" destId="{9354E1A3-55B3-4CB7-93BD-790817714629}" srcOrd="5" destOrd="0" presId="urn:microsoft.com/office/officeart/2008/layout/VerticalCurvedList"/>
    <dgm:cxn modelId="{1643A0C0-4628-4714-8B0D-21815204D30B}" type="presParOf" srcId="{533B6044-4DF2-41C0-BE19-721A3F0596C6}" destId="{E760D445-E30F-4435-8F07-7AF33F1E5EB9}" srcOrd="6" destOrd="0" presId="urn:microsoft.com/office/officeart/2008/layout/VerticalCurvedList"/>
    <dgm:cxn modelId="{96C3C7FE-3C44-47A5-B841-1C9029329DFC}" type="presParOf" srcId="{E760D445-E30F-4435-8F07-7AF33F1E5EB9}" destId="{EC792F72-2109-4898-AFD2-BFC6A9324AB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1DFB62-68AC-4BE7-848C-B13C141FF820}">
      <dsp:nvSpPr>
        <dsp:cNvPr id="0" name=""/>
        <dsp:cNvSpPr/>
      </dsp:nvSpPr>
      <dsp:spPr>
        <a:xfrm>
          <a:off x="-6270355" y="-959520"/>
          <a:ext cx="7466254" cy="7466254"/>
        </a:xfrm>
        <a:prstGeom prst="blockArc">
          <a:avLst>
            <a:gd name="adj1" fmla="val 18900000"/>
            <a:gd name="adj2" fmla="val 2700000"/>
            <a:gd name="adj3" fmla="val 289"/>
          </a:avLst>
        </a:prstGeom>
        <a:noFill/>
        <a:ln w="15875" cap="rnd"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7D8FD4D-E198-4374-9B33-11A9B205F216}">
      <dsp:nvSpPr>
        <dsp:cNvPr id="0" name=""/>
        <dsp:cNvSpPr/>
      </dsp:nvSpPr>
      <dsp:spPr>
        <a:xfrm>
          <a:off x="769953" y="554721"/>
          <a:ext cx="8363316" cy="1109442"/>
        </a:xfrm>
        <a:prstGeom prst="rect">
          <a:avLst/>
        </a:prstGeom>
        <a:gradFill rotWithShape="0">
          <a:gsLst>
            <a:gs pos="0">
              <a:schemeClr val="accent1">
                <a:alpha val="90000"/>
                <a:hueOff val="0"/>
                <a:satOff val="0"/>
                <a:lumOff val="0"/>
                <a:alphaOff val="0"/>
                <a:tint val="96000"/>
                <a:lumMod val="104000"/>
              </a:schemeClr>
            </a:gs>
            <a:gs pos="100000">
              <a:schemeClr val="accent1">
                <a:alpha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0620" tIns="81280" rIns="81280" bIns="81280" numCol="1" spcCol="1270" anchor="ctr" anchorCtr="0">
          <a:noAutofit/>
        </a:bodyPr>
        <a:lstStyle/>
        <a:p>
          <a:pPr lvl="0" algn="l" defTabSz="1422400">
            <a:lnSpc>
              <a:spcPct val="90000"/>
            </a:lnSpc>
            <a:spcBef>
              <a:spcPct val="0"/>
            </a:spcBef>
            <a:spcAft>
              <a:spcPct val="35000"/>
            </a:spcAft>
          </a:pPr>
          <a:r>
            <a:rPr lang="ru-RU" sz="3200" kern="1200" dirty="0" smtClean="0">
              <a:latin typeface="Times New Roman" panose="02020603050405020304" pitchFamily="18" charset="0"/>
              <a:cs typeface="Times New Roman" panose="02020603050405020304" pitchFamily="18" charset="0"/>
            </a:rPr>
            <a:t>Сформировать у людей устойчивое понимание, что такое «</a:t>
          </a:r>
          <a:r>
            <a:rPr lang="ru-RU" sz="3200" kern="1200" dirty="0" err="1" smtClean="0">
              <a:latin typeface="Times New Roman" panose="02020603050405020304" pitchFamily="18" charset="0"/>
              <a:cs typeface="Times New Roman" panose="02020603050405020304" pitchFamily="18" charset="0"/>
            </a:rPr>
            <a:t>Фейк</a:t>
          </a:r>
          <a:r>
            <a:rPr lang="ru-RU" sz="3200" kern="1200" dirty="0" smtClean="0">
              <a:latin typeface="Times New Roman" panose="02020603050405020304" pitchFamily="18" charset="0"/>
              <a:cs typeface="Times New Roman" panose="02020603050405020304" pitchFamily="18" charset="0"/>
            </a:rPr>
            <a:t>»</a:t>
          </a:r>
          <a:endParaRPr lang="ru-RU" sz="3200" kern="1200" dirty="0">
            <a:latin typeface="Times New Roman" panose="02020603050405020304" pitchFamily="18" charset="0"/>
            <a:cs typeface="Times New Roman" panose="02020603050405020304" pitchFamily="18" charset="0"/>
          </a:endParaRPr>
        </a:p>
      </dsp:txBody>
      <dsp:txXfrm>
        <a:off x="769953" y="554721"/>
        <a:ext cx="8363316" cy="1109442"/>
      </dsp:txXfrm>
    </dsp:sp>
    <dsp:sp modelId="{A05E8F11-9F12-4200-8D22-999CB267A900}">
      <dsp:nvSpPr>
        <dsp:cNvPr id="0" name=""/>
        <dsp:cNvSpPr/>
      </dsp:nvSpPr>
      <dsp:spPr>
        <a:xfrm>
          <a:off x="85856" y="406735"/>
          <a:ext cx="1386803" cy="1386803"/>
        </a:xfrm>
        <a:prstGeom prst="ellipse">
          <a:avLst/>
        </a:prstGeom>
        <a:solidFill>
          <a:schemeClr val="lt1">
            <a:hueOff val="0"/>
            <a:satOff val="0"/>
            <a:lumOff val="0"/>
            <a:alphaOff val="0"/>
          </a:schemeClr>
        </a:solidFill>
        <a:ln w="9525" cap="rnd" cmpd="sng" algn="ctr">
          <a:solidFill>
            <a:schemeClr val="accent1">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C3BEF2FE-F68C-478A-AB19-8D8890256B86}">
      <dsp:nvSpPr>
        <dsp:cNvPr id="0" name=""/>
        <dsp:cNvSpPr/>
      </dsp:nvSpPr>
      <dsp:spPr>
        <a:xfrm>
          <a:off x="1173235" y="2084664"/>
          <a:ext cx="7960033" cy="1377883"/>
        </a:xfrm>
        <a:prstGeom prst="rect">
          <a:avLst/>
        </a:prstGeom>
        <a:gradFill rotWithShape="0">
          <a:gsLst>
            <a:gs pos="0">
              <a:schemeClr val="accent1">
                <a:alpha val="90000"/>
                <a:hueOff val="0"/>
                <a:satOff val="0"/>
                <a:lumOff val="0"/>
                <a:alphaOff val="-20000"/>
                <a:tint val="96000"/>
                <a:lumMod val="104000"/>
              </a:schemeClr>
            </a:gs>
            <a:gs pos="100000">
              <a:schemeClr val="accent1">
                <a:alpha val="90000"/>
                <a:hueOff val="0"/>
                <a:satOff val="0"/>
                <a:lumOff val="0"/>
                <a:alphaOff val="-2000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0620" tIns="81280" rIns="81280" bIns="81280" numCol="1" spcCol="1270" anchor="ctr" anchorCtr="0">
          <a:noAutofit/>
        </a:bodyPr>
        <a:lstStyle/>
        <a:p>
          <a:pPr lvl="0" algn="l" defTabSz="1422400">
            <a:lnSpc>
              <a:spcPct val="90000"/>
            </a:lnSpc>
            <a:spcBef>
              <a:spcPct val="0"/>
            </a:spcBef>
            <a:spcAft>
              <a:spcPct val="35000"/>
            </a:spcAft>
          </a:pPr>
          <a:r>
            <a:rPr lang="ru-RU" sz="3200" kern="1200" dirty="0" smtClean="0">
              <a:latin typeface="Times New Roman" panose="02020603050405020304" pitchFamily="18" charset="0"/>
              <a:cs typeface="Times New Roman" panose="02020603050405020304" pitchFamily="18" charset="0"/>
            </a:rPr>
            <a:t>Развить умение анализировать информацию в интернете и в социальных сетях</a:t>
          </a:r>
          <a:endParaRPr lang="ru-RU" sz="3200" kern="1200" dirty="0">
            <a:latin typeface="Times New Roman" panose="02020603050405020304" pitchFamily="18" charset="0"/>
            <a:cs typeface="Times New Roman" panose="02020603050405020304" pitchFamily="18" charset="0"/>
          </a:endParaRPr>
        </a:p>
      </dsp:txBody>
      <dsp:txXfrm>
        <a:off x="1173235" y="2084664"/>
        <a:ext cx="7960033" cy="1377883"/>
      </dsp:txXfrm>
    </dsp:sp>
    <dsp:sp modelId="{874DEAE3-363D-42B5-8FE4-C352B357FE79}">
      <dsp:nvSpPr>
        <dsp:cNvPr id="0" name=""/>
        <dsp:cNvSpPr/>
      </dsp:nvSpPr>
      <dsp:spPr>
        <a:xfrm>
          <a:off x="479833" y="2080204"/>
          <a:ext cx="1386803" cy="1386803"/>
        </a:xfrm>
        <a:prstGeom prst="ellipse">
          <a:avLst/>
        </a:prstGeom>
        <a:solidFill>
          <a:schemeClr val="lt1">
            <a:hueOff val="0"/>
            <a:satOff val="0"/>
            <a:lumOff val="0"/>
            <a:alphaOff val="0"/>
          </a:schemeClr>
        </a:solidFill>
        <a:ln w="9525" cap="rnd" cmpd="sng" algn="ctr">
          <a:solidFill>
            <a:schemeClr val="accent1">
              <a:alpha val="90000"/>
              <a:hueOff val="0"/>
              <a:satOff val="0"/>
              <a:lumOff val="0"/>
              <a:alphaOff val="-2000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9354E1A3-55B3-4CB7-93BD-790817714629}">
      <dsp:nvSpPr>
        <dsp:cNvPr id="0" name=""/>
        <dsp:cNvSpPr/>
      </dsp:nvSpPr>
      <dsp:spPr>
        <a:xfrm>
          <a:off x="769953" y="3705660"/>
          <a:ext cx="8363316" cy="1464220"/>
        </a:xfrm>
        <a:prstGeom prst="rect">
          <a:avLst/>
        </a:prstGeom>
        <a:solidFill>
          <a:schemeClr val="accent3">
            <a:lumMod val="75000"/>
          </a:schemeClr>
        </a:soli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0620" tIns="81280" rIns="81280" bIns="81280" numCol="1" spcCol="1270" anchor="ctr" anchorCtr="0">
          <a:noAutofit/>
        </a:bodyPr>
        <a:lstStyle/>
        <a:p>
          <a:pPr lvl="0" algn="l" defTabSz="1422400">
            <a:lnSpc>
              <a:spcPct val="90000"/>
            </a:lnSpc>
            <a:spcBef>
              <a:spcPct val="0"/>
            </a:spcBef>
            <a:spcAft>
              <a:spcPct val="35000"/>
            </a:spcAft>
          </a:pPr>
          <a:r>
            <a:rPr lang="ru-RU" sz="3200" kern="1200" dirty="0" smtClean="0">
              <a:latin typeface="Times New Roman" panose="02020603050405020304" pitchFamily="18" charset="0"/>
              <a:cs typeface="Times New Roman" panose="02020603050405020304" pitchFamily="18" charset="0"/>
            </a:rPr>
            <a:t>Раскрыть суть, какая бывает предоставляемая информация в интернете  </a:t>
          </a:r>
          <a:endParaRPr lang="ru-RU" sz="3200" kern="1200" dirty="0">
            <a:latin typeface="Times New Roman" panose="02020603050405020304" pitchFamily="18" charset="0"/>
            <a:cs typeface="Times New Roman" panose="02020603050405020304" pitchFamily="18" charset="0"/>
          </a:endParaRPr>
        </a:p>
      </dsp:txBody>
      <dsp:txXfrm>
        <a:off x="769953" y="3705660"/>
        <a:ext cx="8363316" cy="1464220"/>
      </dsp:txXfrm>
    </dsp:sp>
    <dsp:sp modelId="{EC792F72-2109-4898-AFD2-BFC6A9324ABE}">
      <dsp:nvSpPr>
        <dsp:cNvPr id="0" name=""/>
        <dsp:cNvSpPr/>
      </dsp:nvSpPr>
      <dsp:spPr>
        <a:xfrm>
          <a:off x="76551" y="3744368"/>
          <a:ext cx="1386803" cy="1386803"/>
        </a:xfrm>
        <a:prstGeom prst="ellipse">
          <a:avLst/>
        </a:prstGeom>
        <a:solidFill>
          <a:schemeClr val="lt1">
            <a:hueOff val="0"/>
            <a:satOff val="0"/>
            <a:lumOff val="0"/>
            <a:alphaOff val="0"/>
          </a:schemeClr>
        </a:solidFill>
        <a:ln w="9525" cap="rnd" cmpd="sng" algn="ctr">
          <a:solidFill>
            <a:schemeClr val="accent1">
              <a:alpha val="90000"/>
              <a:hueOff val="0"/>
              <a:satOff val="0"/>
              <a:lumOff val="0"/>
              <a:alphaOff val="-4000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913603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3561042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3CD9C1-3D02-4BB5-BF20-5C44AD43ADF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1840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677413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3CD9C1-3D02-4BB5-BF20-5C44AD43ADF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09215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4268639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3672786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317784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492846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F9252FB-0336-497D-A7EF-C39BA2B6A258}" type="datetimeFigureOut">
              <a:rPr lang="ru-RU" smtClean="0"/>
              <a:t>03.12.2024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3715752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238859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F9252FB-0336-497D-A7EF-C39BA2B6A258}" type="datetimeFigureOut">
              <a:rPr lang="ru-RU" smtClean="0"/>
              <a:t>03.12.2024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3023648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F9252FB-0336-497D-A7EF-C39BA2B6A258}" type="datetimeFigureOut">
              <a:rPr lang="ru-RU" smtClean="0"/>
              <a:t>03.12.2024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569857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9252FB-0336-497D-A7EF-C39BA2B6A258}" type="datetimeFigureOut">
              <a:rPr lang="ru-RU" smtClean="0"/>
              <a:t>03.12.2024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236381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1465185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F9252FB-0336-497D-A7EF-C39BA2B6A258}" type="datetimeFigureOut">
              <a:rPr lang="ru-RU" smtClean="0"/>
              <a:t>03.12.2024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A3CD9C1-3D02-4BB5-BF20-5C44AD43ADFE}" type="slidenum">
              <a:rPr lang="ru-RU" smtClean="0"/>
              <a:t>‹#›</a:t>
            </a:fld>
            <a:endParaRPr lang="ru-RU"/>
          </a:p>
        </p:txBody>
      </p:sp>
    </p:spTree>
    <p:extLst>
      <p:ext uri="{BB962C8B-B14F-4D97-AF65-F5344CB8AC3E}">
        <p14:creationId xmlns:p14="http://schemas.microsoft.com/office/powerpoint/2010/main" val="4118746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F9252FB-0336-497D-A7EF-C39BA2B6A258}" type="datetimeFigureOut">
              <a:rPr lang="ru-RU" smtClean="0"/>
              <a:t>03.12.2024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A3CD9C1-3D02-4BB5-BF20-5C44AD43ADFE}" type="slidenum">
              <a:rPr lang="ru-RU" smtClean="0"/>
              <a:t>‹#›</a:t>
            </a:fld>
            <a:endParaRPr lang="ru-RU"/>
          </a:p>
        </p:txBody>
      </p:sp>
    </p:spTree>
    <p:extLst>
      <p:ext uri="{BB962C8B-B14F-4D97-AF65-F5344CB8AC3E}">
        <p14:creationId xmlns:p14="http://schemas.microsoft.com/office/powerpoint/2010/main" val="21098618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cdt-reft.profiedu.r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95797" y="16615"/>
            <a:ext cx="8915399" cy="2262781"/>
          </a:xfrm>
        </p:spPr>
        <p:txBody>
          <a:bodyPr>
            <a:noAutofit/>
          </a:bodyPr>
          <a:lstStyle/>
          <a:p>
            <a:pPr algn="ctr"/>
            <a:r>
              <a:rPr lang="ru-RU" sz="72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Медиапроект</a:t>
            </a:r>
            <a:r>
              <a:rPr lang="ru-RU"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br>
              <a:rPr lang="ru-RU"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br>
            <a:r>
              <a:rPr lang="ru-RU"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«Правда и </a:t>
            </a:r>
            <a:r>
              <a:rPr lang="ru-RU" sz="7200" b="1"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фейк</a:t>
            </a:r>
            <a:r>
              <a:rPr lang="ru-RU" sz="72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t>
            </a:r>
            <a:endParaRPr lang="ru-RU" sz="72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Подзаголовок 2"/>
          <p:cNvSpPr>
            <a:spLocks noGrp="1"/>
          </p:cNvSpPr>
          <p:nvPr>
            <p:ph type="subTitle" idx="1"/>
          </p:nvPr>
        </p:nvSpPr>
        <p:spPr>
          <a:xfrm>
            <a:off x="1969477" y="4554415"/>
            <a:ext cx="10144735" cy="2162047"/>
          </a:xfrm>
        </p:spPr>
        <p:txBody>
          <a:bodyPr>
            <a:noAutofit/>
          </a:bodyPr>
          <a:lstStyle/>
          <a:p>
            <a:pPr algn="r"/>
            <a:r>
              <a:rPr lang="ru-RU" sz="2400" b="1" dirty="0" smtClean="0">
                <a:latin typeface="Times New Roman" panose="02020603050405020304" pitchFamily="18" charset="0"/>
                <a:cs typeface="Times New Roman" panose="02020603050405020304" pitchFamily="18" charset="0"/>
              </a:rPr>
              <a:t>Автор: </a:t>
            </a:r>
            <a:r>
              <a:rPr lang="ru-RU" sz="2400" b="1" dirty="0" err="1" smtClean="0">
                <a:latin typeface="Times New Roman" panose="02020603050405020304" pitchFamily="18" charset="0"/>
                <a:cs typeface="Times New Roman" panose="02020603050405020304" pitchFamily="18" charset="0"/>
              </a:rPr>
              <a:t>Лавелина</a:t>
            </a:r>
            <a:r>
              <a:rPr lang="ru-RU" sz="2400" b="1" dirty="0" smtClean="0">
                <a:latin typeface="Times New Roman" panose="02020603050405020304" pitchFamily="18" charset="0"/>
                <a:cs typeface="Times New Roman" panose="02020603050405020304" pitchFamily="18" charset="0"/>
              </a:rPr>
              <a:t> Олеся Валерьевна</a:t>
            </a:r>
          </a:p>
          <a:p>
            <a:pPr algn="r"/>
            <a:r>
              <a:rPr lang="ru-RU" sz="2400" b="1" dirty="0" smtClean="0">
                <a:latin typeface="Times New Roman" panose="02020603050405020304" pitchFamily="18" charset="0"/>
                <a:cs typeface="Times New Roman" panose="02020603050405020304" pitchFamily="18" charset="0"/>
              </a:rPr>
              <a:t>Педагог дополнительного образования </a:t>
            </a:r>
            <a:endParaRPr lang="ru-RU" sz="2400" b="1" dirty="0" smtClean="0">
              <a:latin typeface="Times New Roman" panose="02020603050405020304" pitchFamily="18" charset="0"/>
              <a:cs typeface="Times New Roman" panose="02020603050405020304" pitchFamily="18" charset="0"/>
            </a:endParaRPr>
          </a:p>
          <a:p>
            <a:pPr algn="r"/>
            <a:r>
              <a:rPr lang="ru-RU" sz="2400" b="1" dirty="0" smtClean="0">
                <a:latin typeface="Times New Roman" panose="02020603050405020304" pitchFamily="18" charset="0"/>
                <a:cs typeface="Times New Roman" panose="02020603050405020304" pitchFamily="18" charset="0"/>
              </a:rPr>
              <a:t>МАНОУ </a:t>
            </a:r>
            <a:r>
              <a:rPr lang="ru-RU" sz="2400" b="1" dirty="0" smtClean="0">
                <a:latin typeface="Times New Roman" panose="02020603050405020304" pitchFamily="18" charset="0"/>
                <a:cs typeface="Times New Roman" panose="02020603050405020304" pitchFamily="18" charset="0"/>
              </a:rPr>
              <a:t>«Центр молодёжи</a:t>
            </a:r>
            <a:r>
              <a:rPr lang="ru-RU" sz="2400" b="1" dirty="0" smtClean="0">
                <a:latin typeface="Times New Roman" panose="02020603050405020304" pitchFamily="18" charset="0"/>
                <a:cs typeface="Times New Roman" panose="02020603050405020304" pitchFamily="18" charset="0"/>
              </a:rPr>
              <a:t>»,</a:t>
            </a:r>
          </a:p>
          <a:p>
            <a:pPr algn="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го</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Рефтинский</a:t>
            </a:r>
            <a:r>
              <a:rPr lang="ru-RU" sz="2400" b="1" dirty="0" smtClean="0">
                <a:latin typeface="Times New Roman" panose="02020603050405020304" pitchFamily="18" charset="0"/>
                <a:cs typeface="Times New Roman" panose="02020603050405020304" pitchFamily="18" charset="0"/>
              </a:rPr>
              <a:t>, 2024 год</a:t>
            </a:r>
            <a:endParaRPr lang="ru-RU" sz="2400" b="1" dirty="0">
              <a:latin typeface="Times New Roman" panose="02020603050405020304" pitchFamily="18" charset="0"/>
              <a:cs typeface="Times New Roman" panose="02020603050405020304" pitchFamily="18" charset="0"/>
            </a:endParaRPr>
          </a:p>
        </p:txBody>
      </p:sp>
      <p:pic>
        <p:nvPicPr>
          <p:cNvPr id="1026" name="Picture 2" descr="Фейковые новости как феномен современного медиапространства"/>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7026" y="2610780"/>
            <a:ext cx="4459812" cy="3887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7817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5370" y="96715"/>
            <a:ext cx="9869242" cy="6761285"/>
          </a:xfrm>
        </p:spPr>
        <p:txBody>
          <a:bodyPr>
            <a:noAutofit/>
          </a:bodyPr>
          <a:lstStyle/>
          <a:p>
            <a:pPr fontAlgn="base"/>
            <a:r>
              <a:rPr lang="ru-RU" sz="2400" b="1" dirty="0" smtClean="0">
                <a:latin typeface="Times New Roman" panose="02020603050405020304" pitchFamily="18" charset="0"/>
                <a:cs typeface="Times New Roman" panose="02020603050405020304" pitchFamily="18" charset="0"/>
              </a:rPr>
              <a:t>Актуальность проекта</a:t>
            </a:r>
            <a:r>
              <a:rPr lang="ru-RU" sz="2400" dirty="0">
                <a:latin typeface="Times New Roman" panose="02020603050405020304" pitchFamily="18" charset="0"/>
                <a:cs typeface="Times New Roman" panose="02020603050405020304" pitchFamily="18" charset="0"/>
              </a:rPr>
              <a:t> данной темы заключается в том, что </a:t>
            </a:r>
            <a:r>
              <a:rPr lang="ru-RU" sz="2400" dirty="0" err="1">
                <a:latin typeface="Times New Roman" panose="02020603050405020304" pitchFamily="18" charset="0"/>
                <a:cs typeface="Times New Roman" panose="02020603050405020304" pitchFamily="18" charset="0"/>
              </a:rPr>
              <a:t>фейки</a:t>
            </a:r>
            <a:r>
              <a:rPr lang="ru-RU" sz="2400" dirty="0">
                <a:latin typeface="Times New Roman" panose="02020603050405020304" pitchFamily="18" charset="0"/>
                <a:cs typeface="Times New Roman" panose="02020603050405020304" pitchFamily="18" charset="0"/>
              </a:rPr>
              <a:t> представляют собой опасность, которая оказывает огромное влияние на сознание людей</a:t>
            </a:r>
            <a:r>
              <a:rPr lang="ru-RU" sz="2400" dirty="0" smtClean="0">
                <a:latin typeface="Times New Roman" panose="02020603050405020304" pitchFamily="18" charset="0"/>
                <a:cs typeface="Times New Roman" panose="02020603050405020304" pitchFamily="18" charset="0"/>
              </a:rPr>
              <a:t>.</a:t>
            </a:r>
            <a:br>
              <a:rPr lang="ru-RU" sz="2400"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Проблема проекта: </a:t>
            </a:r>
            <a:r>
              <a:rPr lang="ru-RU" sz="2400" dirty="0">
                <a:latin typeface="Times New Roman" panose="02020603050405020304" pitchFamily="18" charset="0"/>
                <a:cs typeface="Times New Roman" panose="02020603050405020304" pitchFamily="18" charset="0"/>
              </a:rPr>
              <a:t>Существование современного прогрессивного общества невозможно представить вне </a:t>
            </a:r>
            <a:r>
              <a:rPr lang="ru-RU" sz="2400" dirty="0" err="1">
                <a:latin typeface="Times New Roman" panose="02020603050405020304" pitchFamily="18" charset="0"/>
                <a:cs typeface="Times New Roman" panose="02020603050405020304" pitchFamily="18" charset="0"/>
              </a:rPr>
              <a:t>медиапространства</a:t>
            </a:r>
            <a:r>
              <a:rPr lang="ru-RU" sz="2400" dirty="0">
                <a:latin typeface="Times New Roman" panose="02020603050405020304" pitchFamily="18" charset="0"/>
                <a:cs typeface="Times New Roman" panose="02020603050405020304" pitchFamily="18" charset="0"/>
              </a:rPr>
              <a:t>. Интернет подсказывает информационные поводы и помогает найти нужные факты, однако та же Глобальная Сеть подкидывает явную ложь под видом сенсаций. </a:t>
            </a:r>
            <a:r>
              <a:rPr lang="ru-RU" sz="2400" dirty="0" err="1" smtClean="0">
                <a:latin typeface="Times New Roman" panose="02020603050405020304" pitchFamily="18" charset="0"/>
                <a:cs typeface="Times New Roman" panose="02020603050405020304" pitchFamily="18" charset="0"/>
              </a:rPr>
              <a:t>Фейковая</a:t>
            </a:r>
            <a:r>
              <a:rPr lang="ru-RU" sz="2400" dirty="0" smtClean="0">
                <a:latin typeface="Times New Roman" panose="02020603050405020304" pitchFamily="18" charset="0"/>
                <a:cs typeface="Times New Roman" panose="02020603050405020304" pitchFamily="18" charset="0"/>
              </a:rPr>
              <a:t> информация </a:t>
            </a:r>
            <a:r>
              <a:rPr lang="ru-RU" sz="2400" dirty="0">
                <a:latin typeface="Times New Roman" panose="02020603050405020304" pitchFamily="18" charset="0"/>
                <a:cs typeface="Times New Roman" panose="02020603050405020304" pitchFamily="18" charset="0"/>
              </a:rPr>
              <a:t>приобретают все большую популярность. Это объясняется тем, что читатели не сразу способны распознать информационную подделку, безоговорочно или отчасти верят в достоверность описанных фактов.</a:t>
            </a:r>
            <a:br>
              <a:rPr lang="ru-RU" sz="2400" dirty="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	От </a:t>
            </a:r>
            <a:r>
              <a:rPr lang="ru-RU" sz="2400" dirty="0">
                <a:latin typeface="Times New Roman" panose="02020603050405020304" pitchFamily="18" charset="0"/>
                <a:cs typeface="Times New Roman" panose="02020603050405020304" pitchFamily="18" charset="0"/>
              </a:rPr>
              <a:t>сегодняшнего потребителя новостного контента требуется не только умение читать, но и умение анализировать </a:t>
            </a:r>
            <a:r>
              <a:rPr lang="ru-RU" sz="2400" dirty="0" smtClean="0">
                <a:latin typeface="Times New Roman" panose="02020603050405020304" pitchFamily="18" charset="0"/>
                <a:cs typeface="Times New Roman" panose="02020603050405020304" pitchFamily="18" charset="0"/>
              </a:rPr>
              <a:t>множество информации: </a:t>
            </a:r>
            <a:r>
              <a:rPr lang="ru-RU" sz="2400" dirty="0">
                <a:latin typeface="Times New Roman" panose="02020603050405020304" pitchFamily="18" charset="0"/>
                <a:cs typeface="Times New Roman" panose="02020603050405020304" pitchFamily="18" charset="0"/>
              </a:rPr>
              <a:t>довольно часто новости, опубликованные в Сети, даже на сайтах серьёзных медиа, могут быть ложными</a:t>
            </a:r>
            <a:r>
              <a:rPr lang="ru-RU" sz="2400" dirty="0" smtClean="0">
                <a:latin typeface="Times New Roman" panose="02020603050405020304" pitchFamily="18" charset="0"/>
                <a:cs typeface="Times New Roman" panose="02020603050405020304" pitchFamily="18" charset="0"/>
              </a:rPr>
              <a:t>. Поэтому в нашем современном мире, многим людям нужна помощь, чтобы отличать правдивую информацию от ложной.</a:t>
            </a:r>
            <a:r>
              <a:rPr lang="ru-RU" sz="2400" dirty="0"/>
              <a:t/>
            </a:r>
            <a:br>
              <a:rPr lang="ru-RU" sz="2400" dirty="0"/>
            </a:b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370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Овал 15"/>
          <p:cNvSpPr/>
          <p:nvPr/>
        </p:nvSpPr>
        <p:spPr>
          <a:xfrm>
            <a:off x="8768146" y="2448320"/>
            <a:ext cx="3131059" cy="2831909"/>
          </a:xfrm>
          <a:prstGeom prst="ellipse">
            <a:avLst/>
          </a:prstGeom>
          <a:solidFill>
            <a:srgbClr val="F1F8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4880792" y="2968926"/>
            <a:ext cx="3252076" cy="2818365"/>
          </a:xfrm>
          <a:prstGeom prst="ellipse">
            <a:avLst/>
          </a:prstGeom>
          <a:solidFill>
            <a:srgbClr val="F1F8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Овал 14"/>
          <p:cNvSpPr/>
          <p:nvPr/>
        </p:nvSpPr>
        <p:spPr>
          <a:xfrm>
            <a:off x="937350" y="3450066"/>
            <a:ext cx="3085451" cy="2668117"/>
          </a:xfrm>
          <a:prstGeom prst="ellipse">
            <a:avLst/>
          </a:prstGeom>
          <a:solidFill>
            <a:srgbClr val="F1F89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p:cNvSpPr txBox="1"/>
          <p:nvPr/>
        </p:nvSpPr>
        <p:spPr>
          <a:xfrm>
            <a:off x="1224731" y="1803199"/>
            <a:ext cx="2708988" cy="461665"/>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ru-RU" sz="2400" dirty="0" smtClean="0">
                <a:latin typeface="Times New Roman" panose="02020603050405020304" pitchFamily="18" charset="0"/>
                <a:cs typeface="Times New Roman" panose="02020603050405020304" pitchFamily="18" charset="0"/>
              </a:rPr>
              <a:t>Целевая аудитория</a:t>
            </a:r>
            <a:endParaRPr lang="ru-RU"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880792" y="667201"/>
            <a:ext cx="2855377" cy="830997"/>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ru-RU" sz="2400" dirty="0" smtClean="0">
                <a:latin typeface="Times New Roman" panose="02020603050405020304" pitchFamily="18" charset="0"/>
                <a:cs typeface="Times New Roman" panose="02020603050405020304" pitchFamily="18" charset="0"/>
              </a:rPr>
              <a:t>Продолжительность проекта</a:t>
            </a:r>
            <a:endParaRPr lang="ru-RU"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8962717" y="227513"/>
            <a:ext cx="2741913" cy="830997"/>
          </a:xfrm>
          <a:prstGeom prst="rect">
            <a:avLst/>
          </a:prstGeom>
          <a:solidFill>
            <a:schemeClr val="accent2">
              <a:lumMod val="20000"/>
              <a:lumOff val="80000"/>
            </a:schemeClr>
          </a:solidFill>
          <a:ln>
            <a:solidFill>
              <a:schemeClr val="accent1"/>
            </a:solidFill>
          </a:ln>
        </p:spPr>
        <p:txBody>
          <a:bodyPr wrap="square" rtlCol="0">
            <a:spAutoFit/>
          </a:bodyPr>
          <a:lstStyle/>
          <a:p>
            <a:pPr algn="ctr"/>
            <a:r>
              <a:rPr lang="ru-RU" sz="2400" dirty="0" smtClean="0">
                <a:latin typeface="Times New Roman" panose="02020603050405020304" pitchFamily="18" charset="0"/>
                <a:cs typeface="Times New Roman" panose="02020603050405020304" pitchFamily="18" charset="0"/>
              </a:rPr>
              <a:t>Участники</a:t>
            </a:r>
          </a:p>
          <a:p>
            <a:pPr algn="ctr"/>
            <a:r>
              <a:rPr lang="ru-RU" sz="2400" dirty="0" smtClean="0">
                <a:latin typeface="Times New Roman" panose="02020603050405020304" pitchFamily="18" charset="0"/>
                <a:cs typeface="Times New Roman" panose="02020603050405020304" pitchFamily="18" charset="0"/>
              </a:rPr>
              <a:t> проекта</a:t>
            </a:r>
            <a:endParaRPr lang="ru-RU" sz="20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866686" y="4368626"/>
            <a:ext cx="3226777" cy="1015663"/>
          </a:xfrm>
          <a:prstGeom prst="rect">
            <a:avLst/>
          </a:prstGeom>
          <a:noFill/>
        </p:spPr>
        <p:txBody>
          <a:bodyPr wrap="square" rtlCol="0">
            <a:spAutoFit/>
          </a:bodyPr>
          <a:lstStyle/>
          <a:p>
            <a:pPr algn="ctr"/>
            <a:r>
              <a:rPr lang="ru-RU" sz="2000" dirty="0" smtClean="0">
                <a:latin typeface="Times New Roman" panose="02020603050405020304" pitchFamily="18" charset="0"/>
                <a:cs typeface="Times New Roman" panose="02020603050405020304" pitchFamily="18" charset="0"/>
              </a:rPr>
              <a:t>Подписчики в социальных сетях и обучающиеся Центра молодёжи</a:t>
            </a:r>
            <a:endParaRPr lang="ru-RU" sz="20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281648" y="3953128"/>
            <a:ext cx="2454521" cy="830997"/>
          </a:xfrm>
          <a:prstGeom prst="rect">
            <a:avLst/>
          </a:prstGeom>
          <a:noFill/>
        </p:spPr>
        <p:txBody>
          <a:bodyPr wrap="square" rtlCol="0">
            <a:spAutoFit/>
          </a:bodyPr>
          <a:lstStyle/>
          <a:p>
            <a:pPr algn="ctr"/>
            <a:r>
              <a:rPr lang="ru-RU" sz="2400" dirty="0" smtClean="0">
                <a:latin typeface="Times New Roman" panose="02020603050405020304" pitchFamily="18" charset="0"/>
                <a:cs typeface="Times New Roman" panose="02020603050405020304" pitchFamily="18" charset="0"/>
              </a:rPr>
              <a:t>2025-2026 учебный год</a:t>
            </a:r>
            <a:endParaRPr lang="ru-RU" sz="2400" dirty="0">
              <a:latin typeface="Times New Roman" panose="02020603050405020304" pitchFamily="18" charset="0"/>
              <a:cs typeface="Times New Roman" panose="02020603050405020304" pitchFamily="18" charset="0"/>
            </a:endParaRPr>
          </a:p>
        </p:txBody>
      </p:sp>
      <p:sp>
        <p:nvSpPr>
          <p:cNvPr id="11" name="TextBox 10"/>
          <p:cNvSpPr txBox="1"/>
          <p:nvPr/>
        </p:nvSpPr>
        <p:spPr>
          <a:xfrm>
            <a:off x="8430078" y="3510331"/>
            <a:ext cx="3817469" cy="707886"/>
          </a:xfrm>
          <a:prstGeom prst="rect">
            <a:avLst/>
          </a:prstGeom>
          <a:noFill/>
        </p:spPr>
        <p:txBody>
          <a:bodyPr wrap="square" rtlCol="0">
            <a:spAutoFit/>
          </a:bodyPr>
          <a:lstStyle/>
          <a:p>
            <a:pPr algn="ctr"/>
            <a:r>
              <a:rPr lang="ru-RU" sz="2000" dirty="0" smtClean="0">
                <a:latin typeface="Times New Roman" panose="02020603050405020304" pitchFamily="18" charset="0"/>
                <a:cs typeface="Times New Roman" panose="02020603050405020304" pitchFamily="18" charset="0"/>
              </a:rPr>
              <a:t>Педагоги организаторы, </a:t>
            </a:r>
          </a:p>
          <a:p>
            <a:pPr algn="ctr"/>
            <a:r>
              <a:rPr lang="ru-RU" sz="2000" dirty="0" smtClean="0">
                <a:latin typeface="Times New Roman" panose="02020603050405020304" pitchFamily="18" charset="0"/>
                <a:cs typeface="Times New Roman" panose="02020603050405020304" pitchFamily="18" charset="0"/>
              </a:rPr>
              <a:t>педагоги доп. </a:t>
            </a:r>
            <a:r>
              <a:rPr lang="ru-RU" sz="2000" dirty="0">
                <a:latin typeface="Times New Roman" panose="02020603050405020304" pitchFamily="18" charset="0"/>
                <a:cs typeface="Times New Roman" panose="02020603050405020304" pitchFamily="18" charset="0"/>
              </a:rPr>
              <a:t>о</a:t>
            </a:r>
            <a:r>
              <a:rPr lang="ru-RU" sz="2000" dirty="0" smtClean="0">
                <a:latin typeface="Times New Roman" panose="02020603050405020304" pitchFamily="18" charset="0"/>
                <a:cs typeface="Times New Roman" panose="02020603050405020304" pitchFamily="18" charset="0"/>
              </a:rPr>
              <a:t>бразования </a:t>
            </a:r>
            <a:endParaRPr lang="ru-RU" sz="2000" dirty="0">
              <a:latin typeface="Times New Roman" panose="02020603050405020304" pitchFamily="18" charset="0"/>
              <a:cs typeface="Times New Roman" panose="02020603050405020304" pitchFamily="18" charset="0"/>
            </a:endParaRPr>
          </a:p>
        </p:txBody>
      </p:sp>
      <p:sp>
        <p:nvSpPr>
          <p:cNvPr id="12" name="Стрелка вниз 11"/>
          <p:cNvSpPr/>
          <p:nvPr/>
        </p:nvSpPr>
        <p:spPr>
          <a:xfrm>
            <a:off x="6109553" y="1803199"/>
            <a:ext cx="561975" cy="975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p:cNvSpPr/>
          <p:nvPr/>
        </p:nvSpPr>
        <p:spPr>
          <a:xfrm>
            <a:off x="2128752" y="2369795"/>
            <a:ext cx="561975" cy="975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p:cNvSpPr/>
          <p:nvPr/>
        </p:nvSpPr>
        <p:spPr>
          <a:xfrm>
            <a:off x="10052687" y="1289525"/>
            <a:ext cx="561975" cy="97533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4170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49670" y="131740"/>
            <a:ext cx="9350496" cy="6559206"/>
          </a:xfrm>
        </p:spPr>
        <p:txBody>
          <a:bodyPr>
            <a:normAutofit fontScale="90000"/>
          </a:bodyPr>
          <a:lstStyle/>
          <a:p>
            <a:r>
              <a:rPr lang="ru-RU" b="1" dirty="0">
                <a:latin typeface="Times New Roman" panose="02020603050405020304" pitchFamily="18" charset="0"/>
                <a:cs typeface="Times New Roman" panose="02020603050405020304" pitchFamily="18" charset="0"/>
              </a:rPr>
              <a:t>Цель проекта </a:t>
            </a:r>
            <a:r>
              <a:rPr lang="ru-RU" dirty="0">
                <a:latin typeface="Times New Roman" panose="02020603050405020304" pitchFamily="18" charset="0"/>
                <a:cs typeface="Times New Roman" panose="02020603050405020304" pitchFamily="18" charset="0"/>
              </a:rPr>
              <a:t>– через официальные сети и сайта МАНОУ «Центр молодёжи» рассказать о том, как определять, где правда, а где </a:t>
            </a:r>
            <a:r>
              <a:rPr lang="ru-RU" dirty="0" err="1" smtClean="0">
                <a:latin typeface="Times New Roman" panose="02020603050405020304" pitchFamily="18" charset="0"/>
                <a:cs typeface="Times New Roman" panose="02020603050405020304" pitchFamily="18" charset="0"/>
              </a:rPr>
              <a:t>фейк</a:t>
            </a:r>
            <a:r>
              <a:rPr lang="ru-RU" dirty="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
            </a:r>
            <a:br>
              <a:rPr lang="ru-RU" b="1" dirty="0" smtClean="0">
                <a:latin typeface="Times New Roman" panose="02020603050405020304" pitchFamily="18" charset="0"/>
                <a:cs typeface="Times New Roman" panose="02020603050405020304" pitchFamily="18" charset="0"/>
              </a:rPr>
            </a:br>
            <a:r>
              <a:rPr lang="ru-RU" b="1" dirty="0" smtClean="0">
                <a:latin typeface="Times New Roman" panose="02020603050405020304" pitchFamily="18" charset="0"/>
                <a:cs typeface="Times New Roman" panose="02020603050405020304" pitchFamily="18" charset="0"/>
              </a:rPr>
              <a:t>Задачи проекта: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познакомить аудиторию, через официальные сети страницы </a:t>
            </a:r>
            <a:r>
              <a:rPr lang="ru-RU" dirty="0" err="1" smtClean="0">
                <a:latin typeface="Times New Roman" panose="02020603050405020304" pitchFamily="18" charset="0"/>
                <a:cs typeface="Times New Roman" panose="02020603050405020304" pitchFamily="18" charset="0"/>
              </a:rPr>
              <a:t>ВКонтакте</a:t>
            </a:r>
            <a:r>
              <a:rPr lang="ru-RU" dirty="0" smtClean="0">
                <a:latin typeface="Times New Roman" panose="02020603050405020304" pitchFamily="18" charset="0"/>
                <a:cs typeface="Times New Roman" panose="02020603050405020304" pitchFamily="18" charset="0"/>
              </a:rPr>
              <a:t> и сайта Центра молодёжи, через видеоролики с понятием «</a:t>
            </a:r>
            <a:r>
              <a:rPr lang="ru-RU" dirty="0" err="1" smtClean="0">
                <a:latin typeface="Times New Roman" panose="02020603050405020304" pitchFamily="18" charset="0"/>
                <a:cs typeface="Times New Roman" panose="02020603050405020304" pitchFamily="18" charset="0"/>
              </a:rPr>
              <a:t>Фейк</a:t>
            </a:r>
            <a:r>
              <a:rPr lang="ru-RU" dirty="0" smtClean="0">
                <a:latin typeface="Times New Roman" panose="02020603050405020304" pitchFamily="18" charset="0"/>
                <a:cs typeface="Times New Roman" panose="02020603050405020304" pitchFamily="18" charset="0"/>
              </a:rPr>
              <a:t>»;</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создать и распространить </a:t>
            </a:r>
            <a:r>
              <a:rPr lang="ru-RU" dirty="0">
                <a:latin typeface="Times New Roman" panose="02020603050405020304" pitchFamily="18" charset="0"/>
                <a:cs typeface="Times New Roman" panose="02020603050405020304" pitchFamily="18" charset="0"/>
              </a:rPr>
              <a:t>правила, </a:t>
            </a:r>
            <a:r>
              <a:rPr lang="ru-RU" dirty="0">
                <a:latin typeface="Times New Roman" panose="02020603050405020304" pitchFamily="18" charset="0"/>
                <a:cs typeface="Times New Roman" panose="02020603050405020304" pitchFamily="18" charset="0"/>
              </a:rPr>
              <a:t>которых стоит придерживаться при оценке правдивой и ложной </a:t>
            </a:r>
            <a:r>
              <a:rPr lang="ru-RU" dirty="0" smtClean="0">
                <a:latin typeface="Times New Roman" panose="02020603050405020304" pitchFamily="18" charset="0"/>
                <a:cs typeface="Times New Roman" panose="02020603050405020304" pitchFamily="18" charset="0"/>
              </a:rPr>
              <a:t>информации, через раздачу листовок, постов в соц. сетях;  </a:t>
            </a:r>
            <a:br>
              <a:rPr lang="ru-RU" dirty="0" smtClean="0">
                <a:latin typeface="Times New Roman" panose="02020603050405020304" pitchFamily="18" charset="0"/>
                <a:cs typeface="Times New Roman" panose="02020603050405020304" pitchFamily="18" charset="0"/>
              </a:rPr>
            </a:br>
            <a:r>
              <a:rPr lang="ru-RU" dirty="0" smtClean="0">
                <a:latin typeface="Times New Roman" panose="02020603050405020304" pitchFamily="18" charset="0"/>
                <a:cs typeface="Times New Roman" panose="02020603050405020304" pitchFamily="18" charset="0"/>
              </a:rPr>
              <a:t>- довести информацию, до подписчиков, как нужно  </a:t>
            </a:r>
            <a:r>
              <a:rPr lang="ru-RU" dirty="0">
                <a:latin typeface="Times New Roman" panose="02020603050405020304" pitchFamily="18" charset="0"/>
                <a:cs typeface="Times New Roman" panose="02020603050405020304" pitchFamily="18" charset="0"/>
              </a:rPr>
              <a:t>анализировать полученную информацию.</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616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усеченными противолежащими углами 2"/>
          <p:cNvSpPr/>
          <p:nvPr/>
        </p:nvSpPr>
        <p:spPr>
          <a:xfrm>
            <a:off x="485041" y="1505681"/>
            <a:ext cx="3675185" cy="4809392"/>
          </a:xfrm>
          <a:prstGeom prst="snip2DiagRect">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4" name="TextBox 3"/>
          <p:cNvSpPr txBox="1"/>
          <p:nvPr/>
        </p:nvSpPr>
        <p:spPr>
          <a:xfrm>
            <a:off x="915865" y="124482"/>
            <a:ext cx="2813538" cy="523220"/>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ru-RU" sz="2800" dirty="0" smtClean="0">
                <a:latin typeface="Times New Roman" panose="02020603050405020304" pitchFamily="18" charset="0"/>
                <a:cs typeface="Times New Roman" panose="02020603050405020304" pitchFamily="18" charset="0"/>
              </a:rPr>
              <a:t>Миссия проекта</a:t>
            </a:r>
            <a:endParaRPr lang="ru-RU" sz="2800" dirty="0">
              <a:latin typeface="Times New Roman" panose="02020603050405020304" pitchFamily="18" charset="0"/>
              <a:cs typeface="Times New Roman" panose="02020603050405020304" pitchFamily="18" charset="0"/>
            </a:endParaRPr>
          </a:p>
        </p:txBody>
      </p:sp>
      <p:sp>
        <p:nvSpPr>
          <p:cNvPr id="5" name="Прямоугольник с двумя усеченными противолежащими углами 4"/>
          <p:cNvSpPr/>
          <p:nvPr/>
        </p:nvSpPr>
        <p:spPr>
          <a:xfrm>
            <a:off x="4514850" y="1642994"/>
            <a:ext cx="3675185" cy="4809392"/>
          </a:xfrm>
          <a:prstGeom prst="snip2DiagRect">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6" name="TextBox 5"/>
          <p:cNvSpPr txBox="1"/>
          <p:nvPr/>
        </p:nvSpPr>
        <p:spPr>
          <a:xfrm>
            <a:off x="879231" y="1925217"/>
            <a:ext cx="2813538" cy="3970318"/>
          </a:xfrm>
          <a:prstGeom prst="rect">
            <a:avLst/>
          </a:prstGeom>
          <a:noFill/>
        </p:spPr>
        <p:txBody>
          <a:bodyPr wrap="square" rtlCol="0">
            <a:spAutoFit/>
          </a:bodyPr>
          <a:lstStyle/>
          <a:p>
            <a:pPr algn="ctr"/>
            <a:r>
              <a:rPr lang="ru-RU" sz="2800" dirty="0" smtClean="0">
                <a:latin typeface="Times New Roman" panose="02020603050405020304" pitchFamily="18" charset="0"/>
                <a:cs typeface="Times New Roman" panose="02020603050405020304" pitchFamily="18" charset="0"/>
              </a:rPr>
              <a:t>Сделать людей в нашей образовательной организации, </a:t>
            </a:r>
            <a:r>
              <a:rPr lang="ru-RU" sz="2800" dirty="0">
                <a:latin typeface="Times New Roman" panose="02020603050405020304" pitchFamily="18" charset="0"/>
                <a:cs typeface="Times New Roman" panose="02020603050405020304" pitchFamily="18" charset="0"/>
              </a:rPr>
              <a:t>б</a:t>
            </a:r>
            <a:r>
              <a:rPr lang="ru-RU" sz="2800" dirty="0" smtClean="0">
                <a:latin typeface="Times New Roman" panose="02020603050405020304" pitchFamily="18" charset="0"/>
                <a:cs typeface="Times New Roman" panose="02020603050405020304" pitchFamily="18" charset="0"/>
              </a:rPr>
              <a:t>олее образованными,  в данном источнике информации. </a:t>
            </a:r>
            <a:endParaRPr lang="ru-RU"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8516813" y="143538"/>
            <a:ext cx="3389437" cy="954107"/>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ru-RU" sz="2800" dirty="0" smtClean="0">
                <a:latin typeface="Times New Roman" panose="02020603050405020304" pitchFamily="18" charset="0"/>
                <a:cs typeface="Times New Roman" panose="02020603050405020304" pitchFamily="18" charset="0"/>
              </a:rPr>
              <a:t>Формы организации проекта</a:t>
            </a:r>
            <a:endParaRPr lang="ru-RU" sz="2800" dirty="0">
              <a:latin typeface="Times New Roman" panose="02020603050405020304" pitchFamily="18" charset="0"/>
              <a:cs typeface="Times New Roman" panose="02020603050405020304" pitchFamily="18" charset="0"/>
            </a:endParaRPr>
          </a:p>
        </p:txBody>
      </p:sp>
      <p:sp>
        <p:nvSpPr>
          <p:cNvPr id="9" name="Прямоугольник с двумя усеченными противолежащими углами 8"/>
          <p:cNvSpPr/>
          <p:nvPr/>
        </p:nvSpPr>
        <p:spPr>
          <a:xfrm>
            <a:off x="8516815" y="1913717"/>
            <a:ext cx="3675185" cy="4809392"/>
          </a:xfrm>
          <a:prstGeom prst="snip2DiagRect">
            <a:avLst/>
          </a:prstGeom>
          <a:solidFill>
            <a:schemeClr val="accent1">
              <a:lumMod val="40000"/>
              <a:lumOff val="60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ru-RU"/>
          </a:p>
        </p:txBody>
      </p:sp>
      <p:sp>
        <p:nvSpPr>
          <p:cNvPr id="10" name="Стрелка вниз 9"/>
          <p:cNvSpPr/>
          <p:nvPr/>
        </p:nvSpPr>
        <p:spPr>
          <a:xfrm>
            <a:off x="2028825" y="771525"/>
            <a:ext cx="257175" cy="5334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ln w="0"/>
              <a:solidFill>
                <a:schemeClr val="tx1"/>
              </a:solidFill>
              <a:effectLst>
                <a:outerShdw blurRad="38100" dist="19050" dir="2700000" algn="tl" rotWithShape="0">
                  <a:schemeClr val="dk1">
                    <a:alpha val="40000"/>
                  </a:schemeClr>
                </a:outerShdw>
              </a:effectLst>
            </a:endParaRPr>
          </a:p>
        </p:txBody>
      </p:sp>
      <p:sp>
        <p:nvSpPr>
          <p:cNvPr id="11" name="Стрелка вниз 10"/>
          <p:cNvSpPr/>
          <p:nvPr/>
        </p:nvSpPr>
        <p:spPr>
          <a:xfrm>
            <a:off x="10211531" y="1238981"/>
            <a:ext cx="257175" cy="5334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ln w="0"/>
              <a:solidFill>
                <a:schemeClr val="tx1"/>
              </a:solidFill>
              <a:effectLst>
                <a:outerShdw blurRad="38100" dist="19050" dir="2700000" algn="tl" rotWithShape="0">
                  <a:schemeClr val="dk1">
                    <a:alpha val="40000"/>
                  </a:schemeClr>
                </a:outerShdw>
              </a:effectLst>
            </a:endParaRPr>
          </a:p>
        </p:txBody>
      </p:sp>
      <p:sp>
        <p:nvSpPr>
          <p:cNvPr id="12" name="Стрелка вниз 11"/>
          <p:cNvSpPr/>
          <p:nvPr/>
        </p:nvSpPr>
        <p:spPr>
          <a:xfrm>
            <a:off x="6194182" y="790575"/>
            <a:ext cx="257175" cy="53340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ln w="0"/>
              <a:solidFill>
                <a:schemeClr val="tx1"/>
              </a:solidFill>
              <a:effectLst>
                <a:outerShdw blurRad="38100" dist="19050" dir="2700000" algn="tl" rotWithShape="0">
                  <a:schemeClr val="dk1">
                    <a:alpha val="40000"/>
                  </a:schemeClr>
                </a:outerShdw>
              </a:effectLst>
            </a:endParaRPr>
          </a:p>
        </p:txBody>
      </p:sp>
      <p:sp>
        <p:nvSpPr>
          <p:cNvPr id="13" name="TextBox 12"/>
          <p:cNvSpPr txBox="1"/>
          <p:nvPr/>
        </p:nvSpPr>
        <p:spPr>
          <a:xfrm>
            <a:off x="4888159" y="1989550"/>
            <a:ext cx="2813538" cy="3970318"/>
          </a:xfrm>
          <a:prstGeom prst="rect">
            <a:avLst/>
          </a:prstGeom>
          <a:noFill/>
        </p:spPr>
        <p:txBody>
          <a:bodyPr wrap="square" rtlCol="0">
            <a:spAutoFit/>
          </a:bodyPr>
          <a:lstStyle/>
          <a:p>
            <a:pPr algn="ctr"/>
            <a:r>
              <a:rPr lang="ru-RU" sz="2800" dirty="0" smtClean="0">
                <a:latin typeface="Times New Roman" panose="02020603050405020304" pitchFamily="18" charset="0"/>
                <a:cs typeface="Times New Roman" panose="02020603050405020304" pitchFamily="18" charset="0"/>
              </a:rPr>
              <a:t>Состоит в том, что в нашей образовательной организации, практически очень мало информации, такого рода контента.</a:t>
            </a:r>
            <a:endParaRPr lang="ru-RU" sz="2800"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8591185" y="2356105"/>
            <a:ext cx="3489446" cy="3108543"/>
          </a:xfrm>
          <a:prstGeom prst="rect">
            <a:avLst/>
          </a:prstGeom>
          <a:noFill/>
        </p:spPr>
        <p:txBody>
          <a:bodyPr wrap="square" rtlCol="0">
            <a:spAutoFit/>
          </a:bodyPr>
          <a:lstStyle/>
          <a:p>
            <a:pPr marL="457200" indent="-457200" algn="ctr">
              <a:buFontTx/>
              <a:buChar char="-"/>
            </a:pPr>
            <a:r>
              <a:rPr lang="ru-RU" sz="2800" dirty="0" smtClean="0">
                <a:latin typeface="Times New Roman" panose="02020603050405020304" pitchFamily="18" charset="0"/>
                <a:cs typeface="Times New Roman" panose="02020603050405020304" pitchFamily="18" charset="0"/>
              </a:rPr>
              <a:t>Видеоролики </a:t>
            </a:r>
          </a:p>
          <a:p>
            <a:pPr marL="457200" indent="-457200" algn="ctr">
              <a:buFontTx/>
              <a:buChar char="-"/>
            </a:pPr>
            <a:r>
              <a:rPr lang="ru-RU" sz="2800" dirty="0" smtClean="0">
                <a:latin typeface="Times New Roman" panose="02020603050405020304" pitchFamily="18" charset="0"/>
                <a:cs typeface="Times New Roman" panose="02020603050405020304" pitchFamily="18" charset="0"/>
              </a:rPr>
              <a:t>Мероприятия в объединениях Центра молодёжи</a:t>
            </a:r>
          </a:p>
          <a:p>
            <a:pPr marL="457200" indent="-457200" algn="ctr">
              <a:buFontTx/>
              <a:buChar char="-"/>
            </a:pPr>
            <a:r>
              <a:rPr lang="ru-RU" sz="2800" dirty="0" smtClean="0">
                <a:latin typeface="Times New Roman" panose="02020603050405020304" pitchFamily="18" charset="0"/>
                <a:cs typeface="Times New Roman" panose="02020603050405020304" pitchFamily="18" charset="0"/>
              </a:rPr>
              <a:t>Сайт и соц. сети</a:t>
            </a:r>
          </a:p>
          <a:p>
            <a:pPr marL="457200" indent="-457200" algn="ctr">
              <a:buFontTx/>
              <a:buChar char="-"/>
            </a:pPr>
            <a:r>
              <a:rPr lang="ru-RU" sz="2800" dirty="0" smtClean="0">
                <a:latin typeface="Times New Roman" panose="02020603050405020304" pitchFamily="18" charset="0"/>
                <a:cs typeface="Times New Roman" panose="02020603050405020304" pitchFamily="18" charset="0"/>
              </a:rPr>
              <a:t>Квиз-игры в </a:t>
            </a:r>
            <a:r>
              <a:rPr lang="ru-RU" sz="2800" dirty="0" err="1" smtClean="0">
                <a:latin typeface="Times New Roman" panose="02020603050405020304" pitchFamily="18" charset="0"/>
                <a:cs typeface="Times New Roman" panose="02020603050405020304" pitchFamily="18" charset="0"/>
              </a:rPr>
              <a:t>коворкинг</a:t>
            </a:r>
            <a:r>
              <a:rPr lang="ru-RU" sz="2800" dirty="0" smtClean="0">
                <a:latin typeface="Times New Roman" panose="02020603050405020304" pitchFamily="18" charset="0"/>
                <a:cs typeface="Times New Roman" panose="02020603050405020304" pitchFamily="18" charset="0"/>
              </a:rPr>
              <a:t>-центре</a:t>
            </a:r>
            <a:endParaRPr lang="ru-RU" sz="28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4916000" y="147927"/>
            <a:ext cx="2813538" cy="523220"/>
          </a:xfrm>
          <a:prstGeom prst="rect">
            <a:avLst/>
          </a:prstGeom>
          <a:solidFill>
            <a:schemeClr val="accent1">
              <a:lumMod val="20000"/>
              <a:lumOff val="80000"/>
            </a:schemeClr>
          </a:solidFill>
          <a:ln>
            <a:solidFill>
              <a:schemeClr val="accent1">
                <a:shade val="50000"/>
              </a:schemeClr>
            </a:solidFill>
          </a:ln>
        </p:spPr>
        <p:txBody>
          <a:bodyPr wrap="square" rtlCol="0">
            <a:spAutoFit/>
          </a:bodyPr>
          <a:lstStyle/>
          <a:p>
            <a:pPr algn="ctr"/>
            <a:r>
              <a:rPr lang="ru-RU" sz="2800" dirty="0">
                <a:latin typeface="Times New Roman" panose="02020603050405020304" pitchFamily="18" charset="0"/>
                <a:cs typeface="Times New Roman" panose="02020603050405020304" pitchFamily="18" charset="0"/>
              </a:rPr>
              <a:t>Новизна проекта</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7454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54925" y="71660"/>
            <a:ext cx="7236875" cy="633190"/>
          </a:xfrm>
        </p:spPr>
        <p:txBody>
          <a:bodyPr>
            <a:noAutofit/>
          </a:bodyPr>
          <a:lstStyle/>
          <a:p>
            <a:pPr algn="ctr"/>
            <a:r>
              <a:rPr lang="ru-RU" dirty="0" smtClean="0">
                <a:latin typeface="Times New Roman" panose="02020603050405020304" pitchFamily="18" charset="0"/>
                <a:cs typeface="Times New Roman" panose="02020603050405020304" pitchFamily="18" charset="0"/>
              </a:rPr>
              <a:t>Механизм реализации проекта: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679331" y="704850"/>
            <a:ext cx="10255494" cy="6153149"/>
          </a:xfrm>
        </p:spPr>
        <p:txBody>
          <a:bodyPr>
            <a:normAutofit/>
          </a:bodyPr>
          <a:lstStyle/>
          <a:p>
            <a:r>
              <a:rPr lang="ru-RU" sz="2000" dirty="0" smtClean="0">
                <a:latin typeface="Times New Roman" panose="02020603050405020304" pitchFamily="18" charset="0"/>
                <a:cs typeface="Times New Roman" panose="02020603050405020304" pitchFamily="18" charset="0"/>
              </a:rPr>
              <a:t>1 этап – ПОДГОТОВИТЕЛЬНЫЙ: </a:t>
            </a:r>
            <a:r>
              <a:rPr lang="ru-RU" sz="2000" dirty="0" smtClean="0">
                <a:solidFill>
                  <a:srgbClr val="0066FF"/>
                </a:solidFill>
                <a:latin typeface="Times New Roman" panose="02020603050405020304" pitchFamily="18" charset="0"/>
                <a:cs typeface="Times New Roman" panose="02020603050405020304" pitchFamily="18" charset="0"/>
              </a:rPr>
              <a:t>Январь-март</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Сбор информации по данной </a:t>
            </a:r>
            <a:r>
              <a:rPr lang="ru-RU" sz="2000" dirty="0" smtClean="0">
                <a:latin typeface="Times New Roman" panose="02020603050405020304" pitchFamily="18" charset="0"/>
                <a:cs typeface="Times New Roman" panose="02020603050405020304" pitchFamily="18" charset="0"/>
              </a:rPr>
              <a:t>теме;</a:t>
            </a: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Создание </a:t>
            </a:r>
            <a:r>
              <a:rPr lang="ru-RU" sz="2000" dirty="0" smtClean="0">
                <a:latin typeface="Times New Roman" panose="02020603050405020304" pitchFamily="18" charset="0"/>
                <a:cs typeface="Times New Roman" panose="02020603050405020304" pitchFamily="18" charset="0"/>
              </a:rPr>
              <a:t>постов и подготовка видеороликов;</a:t>
            </a:r>
            <a:endParaRPr lang="ru-RU" sz="20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Разработка </a:t>
            </a:r>
            <a:r>
              <a:rPr lang="ru-RU" sz="2000" dirty="0" smtClean="0">
                <a:latin typeface="Times New Roman" panose="02020603050405020304" pitchFamily="18" charset="0"/>
                <a:cs typeface="Times New Roman" panose="02020603050405020304" pitchFamily="18" charset="0"/>
              </a:rPr>
              <a:t>листовок;</a:t>
            </a:r>
          </a:p>
          <a:p>
            <a:r>
              <a:rPr lang="ru-RU" sz="2000" dirty="0" smtClean="0">
                <a:latin typeface="Times New Roman" panose="02020603050405020304" pitchFamily="18" charset="0"/>
                <a:cs typeface="Times New Roman" panose="02020603050405020304" pitchFamily="18" charset="0"/>
              </a:rPr>
              <a:t>2 этап – ОСНОВНОЙ: Апрель-май. </a:t>
            </a:r>
            <a:r>
              <a:rPr lang="ru-RU" sz="2000" dirty="0">
                <a:latin typeface="Times New Roman" panose="02020603050405020304" pitchFamily="18" charset="0"/>
                <a:cs typeface="Times New Roman" panose="02020603050405020304" pitchFamily="18" charset="0"/>
              </a:rPr>
              <a:t>С</a:t>
            </a:r>
            <a:r>
              <a:rPr lang="ru-RU" sz="2000" dirty="0" smtClean="0">
                <a:latin typeface="Times New Roman" panose="02020603050405020304" pitchFamily="18" charset="0"/>
                <a:cs typeface="Times New Roman" panose="02020603050405020304" pitchFamily="18" charset="0"/>
              </a:rPr>
              <a:t>ентябрь-октябрь</a:t>
            </a:r>
          </a:p>
          <a:p>
            <a:pPr>
              <a:buFont typeface="Wingdings" panose="05000000000000000000" pitchFamily="2" charset="2"/>
              <a:buChar char="Ø"/>
            </a:pPr>
            <a:r>
              <a:rPr lang="ru-RU" sz="2000" dirty="0" smtClean="0">
                <a:latin typeface="Times New Roman" panose="02020603050405020304" pitchFamily="18" charset="0"/>
                <a:cs typeface="Times New Roman" panose="02020603050405020304" pitchFamily="18" charset="0"/>
              </a:rPr>
              <a:t>Выкладка постов и видеороликов в социальных сетях и на официальном сайте </a:t>
            </a:r>
            <a:r>
              <a:rPr lang="ru-RU" sz="2000" dirty="0">
                <a:latin typeface="Times New Roman" panose="02020603050405020304" pitchFamily="18" charset="0"/>
                <a:cs typeface="Times New Roman" panose="02020603050405020304" pitchFamily="18" charset="0"/>
              </a:rPr>
              <a:t>Центра молодёжи </a:t>
            </a:r>
            <a:r>
              <a:rPr lang="en-US" sz="2000" dirty="0" smtClean="0">
                <a:latin typeface="Times New Roman" panose="02020603050405020304" pitchFamily="18" charset="0"/>
                <a:cs typeface="Times New Roman" panose="02020603050405020304" pitchFamily="18" charset="0"/>
                <a:hlinkClick r:id="rId2"/>
              </a:rPr>
              <a:t>https</a:t>
            </a:r>
            <a:r>
              <a:rPr lang="en-US" sz="2000" dirty="0">
                <a:latin typeface="Times New Roman" panose="02020603050405020304" pitchFamily="18" charset="0"/>
                <a:cs typeface="Times New Roman" panose="02020603050405020304" pitchFamily="18" charset="0"/>
                <a:hlinkClick r:id="rId2"/>
              </a:rPr>
              <a:t>://</a:t>
            </a:r>
            <a:r>
              <a:rPr lang="en-US" sz="2000" dirty="0" smtClean="0">
                <a:latin typeface="Times New Roman" panose="02020603050405020304" pitchFamily="18" charset="0"/>
                <a:cs typeface="Times New Roman" panose="02020603050405020304" pitchFamily="18" charset="0"/>
                <a:hlinkClick r:id="rId2"/>
              </a:rPr>
              <a:t>cdt-reft.profiedu.ru</a:t>
            </a:r>
            <a:r>
              <a:rPr lang="ru-RU" sz="2000" dirty="0">
                <a:latin typeface="Times New Roman" panose="02020603050405020304" pitchFamily="18" charset="0"/>
                <a:cs typeface="Times New Roman" panose="02020603050405020304" pitchFamily="18" charset="0"/>
              </a:rPr>
              <a:t>;</a:t>
            </a:r>
            <a:r>
              <a:rPr lang="ru-RU" sz="2000" dirty="0" smtClean="0">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ru-RU" sz="2000" dirty="0" smtClean="0">
                <a:latin typeface="Times New Roman" panose="02020603050405020304" pitchFamily="18" charset="0"/>
                <a:cs typeface="Times New Roman" panose="02020603050405020304" pitchFamily="18" charset="0"/>
              </a:rPr>
              <a:t>Распространение листовок с информацией о правилах, </a:t>
            </a:r>
            <a:r>
              <a:rPr lang="ru-RU" sz="2000" dirty="0">
                <a:latin typeface="Times New Roman" panose="02020603050405020304" pitchFamily="18" charset="0"/>
                <a:cs typeface="Times New Roman" panose="02020603050405020304" pitchFamily="18" charset="0"/>
              </a:rPr>
              <a:t>которых стоит придерживаться при оценке правдивой и ложной </a:t>
            </a:r>
            <a:r>
              <a:rPr lang="ru-RU" sz="2000" dirty="0" smtClean="0">
                <a:latin typeface="Times New Roman" panose="02020603050405020304" pitchFamily="18" charset="0"/>
                <a:cs typeface="Times New Roman" panose="02020603050405020304" pitchFamily="18" charset="0"/>
              </a:rPr>
              <a:t>информации;</a:t>
            </a:r>
          </a:p>
          <a:p>
            <a:pPr>
              <a:buFont typeface="Wingdings" panose="05000000000000000000" pitchFamily="2" charset="2"/>
              <a:buChar char="Ø"/>
            </a:pPr>
            <a:r>
              <a:rPr lang="ru-RU" sz="2000" dirty="0" smtClean="0">
                <a:latin typeface="Times New Roman" panose="02020603050405020304" pitchFamily="18" charset="0"/>
                <a:cs typeface="Times New Roman" panose="02020603050405020304" pitchFamily="18" charset="0"/>
              </a:rPr>
              <a:t>Проведение различных мероприятий, в объединениях Центра молодёжи, для обучающихся.</a:t>
            </a:r>
          </a:p>
          <a:p>
            <a:r>
              <a:rPr lang="ru-RU" sz="2000" dirty="0" smtClean="0">
                <a:latin typeface="Times New Roman" panose="02020603050405020304" pitchFamily="18" charset="0"/>
                <a:cs typeface="Times New Roman" panose="02020603050405020304" pitchFamily="18" charset="0"/>
              </a:rPr>
              <a:t>3 этап – ЗАКЛЮЧИТЕЛЬНЫЙ: Ноябрь-декабрь</a:t>
            </a:r>
          </a:p>
          <a:p>
            <a:pPr>
              <a:buFont typeface="Wingdings" panose="05000000000000000000" pitchFamily="2" charset="2"/>
              <a:buChar char="Ø"/>
            </a:pPr>
            <a:r>
              <a:rPr lang="ru-RU" sz="2000" dirty="0">
                <a:latin typeface="Times New Roman" panose="02020603050405020304" pitchFamily="18" charset="0"/>
                <a:cs typeface="Times New Roman" panose="02020603050405020304" pitchFamily="18" charset="0"/>
              </a:rPr>
              <a:t>А</a:t>
            </a:r>
            <a:r>
              <a:rPr lang="ru-RU" sz="2000" dirty="0" smtClean="0">
                <a:latin typeface="Times New Roman" panose="02020603050405020304" pitchFamily="18" charset="0"/>
                <a:cs typeface="Times New Roman" panose="02020603050405020304" pitchFamily="18" charset="0"/>
              </a:rPr>
              <a:t>нализ о полученных данных от подписчиков;</a:t>
            </a:r>
          </a:p>
          <a:p>
            <a:pPr>
              <a:buFont typeface="Wingdings" panose="05000000000000000000" pitchFamily="2" charset="2"/>
              <a:buChar char="Ø"/>
            </a:pPr>
            <a:r>
              <a:rPr lang="ru-RU" sz="2000" dirty="0" smtClean="0">
                <a:latin typeface="Times New Roman" panose="02020603050405020304" pitchFamily="18" charset="0"/>
                <a:cs typeface="Times New Roman" panose="02020603050405020304" pitchFamily="18" charset="0"/>
              </a:rPr>
              <a:t>Самоанализ проведённых мероприятий;</a:t>
            </a:r>
          </a:p>
          <a:p>
            <a:pPr>
              <a:buFont typeface="Wingdings" panose="05000000000000000000" pitchFamily="2" charset="2"/>
              <a:buChar char="Ø"/>
            </a:pPr>
            <a:r>
              <a:rPr lang="ru-RU" sz="2000" dirty="0" smtClean="0">
                <a:latin typeface="Times New Roman" panose="02020603050405020304" pitchFamily="18" charset="0"/>
                <a:cs typeface="Times New Roman" panose="02020603050405020304" pitchFamily="18" charset="0"/>
              </a:rPr>
              <a:t>Исследования о проделанной работе.</a:t>
            </a:r>
          </a:p>
        </p:txBody>
      </p:sp>
    </p:spTree>
    <p:extLst>
      <p:ext uri="{BB962C8B-B14F-4D97-AF65-F5344CB8AC3E}">
        <p14:creationId xmlns:p14="http://schemas.microsoft.com/office/powerpoint/2010/main" val="2887577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4517" y="184494"/>
            <a:ext cx="8911687" cy="1398121"/>
          </a:xfrm>
          <a:solidFill>
            <a:srgbClr val="F1F896"/>
          </a:solidFill>
        </p:spPr>
        <p:style>
          <a:lnRef idx="1">
            <a:schemeClr val="dk1"/>
          </a:lnRef>
          <a:fillRef idx="2">
            <a:schemeClr val="dk1"/>
          </a:fillRef>
          <a:effectRef idx="1">
            <a:schemeClr val="dk1"/>
          </a:effectRef>
          <a:fontRef idx="minor">
            <a:schemeClr val="dk1"/>
          </a:fontRef>
        </p:style>
        <p:txBody>
          <a:bodyPr>
            <a:noAutofit/>
          </a:bodyPr>
          <a:lstStyle/>
          <a:p>
            <a:pPr algn="ctr"/>
            <a:r>
              <a:rPr lang="ru-RU" sz="4400" dirty="0">
                <a:solidFill>
                  <a:schemeClr val="tx1"/>
                </a:solidFill>
                <a:latin typeface="Times New Roman" panose="02020603050405020304" pitchFamily="18" charset="0"/>
                <a:cs typeface="Times New Roman" panose="02020603050405020304" pitchFamily="18" charset="0"/>
              </a:rPr>
              <a:t>Необходимые ресурсы для </a:t>
            </a:r>
            <a:r>
              <a:rPr lang="ru-RU" sz="4400" dirty="0" smtClean="0">
                <a:solidFill>
                  <a:schemeClr val="tx1"/>
                </a:solidFill>
                <a:latin typeface="Times New Roman" panose="02020603050405020304" pitchFamily="18" charset="0"/>
                <a:cs typeface="Times New Roman" panose="02020603050405020304" pitchFamily="18" charset="0"/>
              </a:rPr>
              <a:t>реализации проекта:</a:t>
            </a:r>
            <a:endParaRPr lang="ru-RU" sz="4400"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714501" y="1705708"/>
            <a:ext cx="10477500" cy="5046784"/>
          </a:xfrm>
        </p:spPr>
        <p:txBody>
          <a:bodyPr>
            <a:normAutofit fontScale="85000" lnSpcReduction="10000"/>
          </a:bodyPr>
          <a:lstStyle/>
          <a:p>
            <a:r>
              <a:rPr lang="ru-RU" sz="3300" u="sng" dirty="0" smtClean="0">
                <a:latin typeface="Times New Roman" panose="02020603050405020304" pitchFamily="18" charset="0"/>
                <a:cs typeface="Times New Roman" panose="02020603050405020304" pitchFamily="18" charset="0"/>
              </a:rPr>
              <a:t>Технические:</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наличие компьютера и интернета для участников проекта;</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доступ на сайт и на социальные сети для выкладки </a:t>
            </a:r>
            <a:r>
              <a:rPr lang="ru-RU" sz="2600" dirty="0" smtClean="0">
                <a:latin typeface="Times New Roman" panose="02020603050405020304" pitchFamily="18" charset="0"/>
                <a:cs typeface="Times New Roman" panose="02020603050405020304" pitchFamily="18" charset="0"/>
              </a:rPr>
              <a:t>информации</a:t>
            </a:r>
            <a:r>
              <a:rPr lang="ru-RU" sz="2600" dirty="0">
                <a:latin typeface="Times New Roman" panose="02020603050405020304" pitchFamily="18" charset="0"/>
                <a:cs typeface="Times New Roman" panose="02020603050405020304" pitchFamily="18" charset="0"/>
              </a:rPr>
              <a:t>.</a:t>
            </a:r>
            <a:endParaRPr lang="ru-RU" sz="2600" dirty="0" smtClean="0">
              <a:latin typeface="Times New Roman" panose="02020603050405020304" pitchFamily="18" charset="0"/>
              <a:cs typeface="Times New Roman" panose="02020603050405020304" pitchFamily="18" charset="0"/>
            </a:endParaRPr>
          </a:p>
          <a:p>
            <a:r>
              <a:rPr lang="ru-RU" sz="3300" u="sng" dirty="0" smtClean="0">
                <a:latin typeface="Times New Roman" panose="02020603050405020304" pitchFamily="18" charset="0"/>
                <a:cs typeface="Times New Roman" panose="02020603050405020304" pitchFamily="18" charset="0"/>
              </a:rPr>
              <a:t>Организационные:</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п</a:t>
            </a:r>
            <a:r>
              <a:rPr lang="ru-RU" sz="2600" dirty="0" smtClean="0">
                <a:latin typeface="Times New Roman" panose="02020603050405020304" pitchFamily="18" charset="0"/>
                <a:cs typeface="Times New Roman" panose="02020603050405020304" pitchFamily="18" charset="0"/>
              </a:rPr>
              <a:t>одготовка аудитории рекламой о предстоящей информации;</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п</a:t>
            </a:r>
            <a:r>
              <a:rPr lang="ru-RU" sz="2600" dirty="0" smtClean="0">
                <a:latin typeface="Times New Roman" panose="02020603050405020304" pitchFamily="18" charset="0"/>
                <a:cs typeface="Times New Roman" panose="02020603050405020304" pitchFamily="18" charset="0"/>
              </a:rPr>
              <a:t>ровести опрос людей в заинтересованности получения данной информации;</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р</a:t>
            </a:r>
            <a:r>
              <a:rPr lang="ru-RU" sz="2600" dirty="0" smtClean="0">
                <a:latin typeface="Times New Roman" panose="02020603050405020304" pitchFamily="18" charset="0"/>
                <a:cs typeface="Times New Roman" panose="02020603050405020304" pitchFamily="18" charset="0"/>
              </a:rPr>
              <a:t>аспространение подготовленной рекламной информации, всего педагогического коллектива Центра молодёжи в своих соц. сетях для большего охвата людей.</a:t>
            </a:r>
          </a:p>
          <a:p>
            <a:r>
              <a:rPr lang="ru-RU" sz="3300" u="sng" dirty="0" smtClean="0">
                <a:latin typeface="Times New Roman" panose="02020603050405020304" pitchFamily="18" charset="0"/>
                <a:cs typeface="Times New Roman" panose="02020603050405020304" pitchFamily="18" charset="0"/>
              </a:rPr>
              <a:t>Кадровые:</a:t>
            </a:r>
          </a:p>
          <a:p>
            <a:pPr>
              <a:buFont typeface="Wingdings" panose="05000000000000000000" pitchFamily="2" charset="2"/>
              <a:buChar char="v"/>
            </a:pPr>
            <a:r>
              <a:rPr lang="ru-RU" sz="2600" dirty="0">
                <a:latin typeface="Times New Roman" panose="02020603050405020304" pitchFamily="18" charset="0"/>
                <a:cs typeface="Times New Roman" panose="02020603050405020304" pitchFamily="18" charset="0"/>
              </a:rPr>
              <a:t>с</a:t>
            </a:r>
            <a:r>
              <a:rPr lang="ru-RU" sz="2600" dirty="0" smtClean="0">
                <a:latin typeface="Times New Roman" panose="02020603050405020304" pitchFamily="18" charset="0"/>
                <a:cs typeface="Times New Roman" panose="02020603050405020304" pitchFamily="18" charset="0"/>
              </a:rPr>
              <a:t>плочённая работа всего педагогического коллектива Центра молодёжи в распространении информации и подготовке, и проведения мероприятий проекта.</a:t>
            </a:r>
          </a:p>
          <a:p>
            <a:pPr>
              <a:buFont typeface="Wingdings" panose="05000000000000000000" pitchFamily="2" charset="2"/>
              <a:buChar char="v"/>
            </a:pPr>
            <a:endParaRPr lang="ru-RU"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5798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63565" y="166908"/>
            <a:ext cx="8911687" cy="967298"/>
          </a:xfrm>
          <a:solidFill>
            <a:srgbClr val="F1F896"/>
          </a:solidFill>
          <a:ln>
            <a:solidFill>
              <a:schemeClr val="tx1"/>
            </a:solidFill>
          </a:ln>
        </p:spPr>
        <p:txBody>
          <a:bodyPr>
            <a:normAutofit/>
          </a:bodyPr>
          <a:lstStyle/>
          <a:p>
            <a:pPr algn="ctr"/>
            <a:r>
              <a:rPr lang="ru-RU" sz="4000" dirty="0" smtClean="0">
                <a:latin typeface="Times New Roman" panose="02020603050405020304" pitchFamily="18" charset="0"/>
                <a:cs typeface="Times New Roman" panose="02020603050405020304" pitchFamily="18" charset="0"/>
              </a:rPr>
              <a:t>Планируемые результаты проекта.</a:t>
            </a:r>
            <a:endParaRPr lang="ru-RU" sz="4000"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193400705"/>
              </p:ext>
            </p:extLst>
          </p:nvPr>
        </p:nvGraphicFramePr>
        <p:xfrm>
          <a:off x="1714499" y="1134208"/>
          <a:ext cx="9209821" cy="5547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2173811" y="1784838"/>
            <a:ext cx="835012" cy="769441"/>
          </a:xfrm>
          <a:prstGeom prst="rect">
            <a:avLst/>
          </a:prstGeom>
          <a:noFill/>
        </p:spPr>
        <p:txBody>
          <a:bodyPr wrap="square" rtlCol="0">
            <a:spAutoFit/>
          </a:bodyPr>
          <a:lstStyle/>
          <a:p>
            <a:r>
              <a:rPr lang="ru-RU" sz="4400" b="1" dirty="0" smtClean="0">
                <a:latin typeface="Times New Roman" panose="02020603050405020304" pitchFamily="18" charset="0"/>
                <a:cs typeface="Times New Roman" panose="02020603050405020304" pitchFamily="18" charset="0"/>
              </a:rPr>
              <a:t>1.</a:t>
            </a:r>
            <a:endParaRPr lang="ru-RU" sz="4400" b="1" dirty="0">
              <a:latin typeface="Times New Roman" panose="02020603050405020304" pitchFamily="18" charset="0"/>
              <a:cs typeface="Times New Roman" panose="02020603050405020304" pitchFamily="18" charset="0"/>
            </a:endParaRPr>
          </a:p>
        </p:txBody>
      </p:sp>
      <p:sp>
        <p:nvSpPr>
          <p:cNvPr id="7" name="TextBox 6"/>
          <p:cNvSpPr txBox="1"/>
          <p:nvPr/>
        </p:nvSpPr>
        <p:spPr>
          <a:xfrm>
            <a:off x="2173811" y="5187462"/>
            <a:ext cx="724433" cy="769441"/>
          </a:xfrm>
          <a:prstGeom prst="rect">
            <a:avLst/>
          </a:prstGeom>
          <a:noFill/>
        </p:spPr>
        <p:txBody>
          <a:bodyPr wrap="square" rtlCol="0">
            <a:spAutoFit/>
          </a:bodyPr>
          <a:lstStyle/>
          <a:p>
            <a:r>
              <a:rPr lang="ru-RU" sz="4400" b="1" dirty="0" smtClean="0">
                <a:latin typeface="Times New Roman" panose="02020603050405020304" pitchFamily="18" charset="0"/>
                <a:cs typeface="Times New Roman" panose="02020603050405020304" pitchFamily="18" charset="0"/>
              </a:rPr>
              <a:t>3.</a:t>
            </a:r>
            <a:endParaRPr lang="ru-RU" sz="44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591317" y="3523093"/>
            <a:ext cx="722292" cy="769441"/>
          </a:xfrm>
          <a:prstGeom prst="rect">
            <a:avLst/>
          </a:prstGeom>
          <a:noFill/>
        </p:spPr>
        <p:txBody>
          <a:bodyPr wrap="square" rtlCol="0">
            <a:spAutoFit/>
          </a:bodyPr>
          <a:lstStyle/>
          <a:p>
            <a:r>
              <a:rPr lang="ru-RU" sz="4400" b="1" dirty="0" smtClean="0">
                <a:latin typeface="Times New Roman" panose="02020603050405020304" pitchFamily="18" charset="0"/>
                <a:cs typeface="Times New Roman" panose="02020603050405020304" pitchFamily="18" charset="0"/>
              </a:rPr>
              <a:t>2.</a:t>
            </a:r>
            <a:endParaRPr lang="ru-RU"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49891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39816" y="281354"/>
            <a:ext cx="9464796" cy="6286500"/>
          </a:xfrm>
        </p:spPr>
        <p:txBody>
          <a:bodyPr>
            <a:normAutofit/>
          </a:bodyPr>
          <a:lstStyle/>
          <a:p>
            <a:pPr algn="ctr"/>
            <a:r>
              <a:rPr lang="ru-RU" sz="5400" b="1" u="sng" dirty="0" smtClean="0">
                <a:solidFill>
                  <a:schemeClr val="accent1">
                    <a:lumMod val="75000"/>
                  </a:schemeClr>
                </a:solidFill>
                <a:latin typeface="Times New Roman" panose="02020603050405020304" pitchFamily="18" charset="0"/>
                <a:cs typeface="Times New Roman" panose="02020603050405020304" pitchFamily="18" charset="0"/>
              </a:rPr>
              <a:t>Перспективный план развития проекта </a:t>
            </a:r>
            <a:r>
              <a:rPr lang="ru-RU" dirty="0" smtClean="0">
                <a:latin typeface="Times New Roman" panose="02020603050405020304" pitchFamily="18" charset="0"/>
                <a:cs typeface="Times New Roman" panose="02020603050405020304" pitchFamily="18" charset="0"/>
              </a:rPr>
              <a:t>– </a:t>
            </a:r>
            <a:r>
              <a:rPr lang="ru-RU" sz="5400" dirty="0" smtClean="0">
                <a:latin typeface="Times New Roman" panose="02020603050405020304" pitchFamily="18" charset="0"/>
                <a:cs typeface="Times New Roman" panose="02020603050405020304" pitchFamily="18" charset="0"/>
              </a:rPr>
              <a:t>это содействие в распространении данной информации, на уровне Администрации нашего посёлка для большего охвата людей. </a:t>
            </a:r>
            <a:endParaRPr lang="ru-RU" sz="5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131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979</TotalTime>
  <Words>377</Words>
  <Application>Microsoft Office PowerPoint</Application>
  <PresentationFormat>Широкоэкранный</PresentationFormat>
  <Paragraphs>55</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Century Gothic</vt:lpstr>
      <vt:lpstr>Times New Roman</vt:lpstr>
      <vt:lpstr>Wingdings</vt:lpstr>
      <vt:lpstr>Wingdings 3</vt:lpstr>
      <vt:lpstr>Легкий дым</vt:lpstr>
      <vt:lpstr>Медиапроект  «Правда и фейк»</vt:lpstr>
      <vt:lpstr>Актуальность проекта данной темы заключается в том, что фейки представляют собой опасность, которая оказывает огромное влияние на сознание людей. Проблема проекта: Существование современного прогрессивного общества невозможно представить вне медиапространства. Интернет подсказывает информационные поводы и помогает найти нужные факты, однако та же Глобальная Сеть подкидывает явную ложь под видом сенсаций. Фейковая информация приобретают все большую популярность. Это объясняется тем, что читатели не сразу способны распознать информационную подделку, безоговорочно или отчасти верят в достоверность описанных фактов.  От сегодняшнего потребителя новостного контента требуется не только умение читать, но и умение анализировать множество информации: довольно часто новости, опубликованные в Сети, даже на сайтах серьёзных медиа, могут быть ложными. Поэтому в нашем современном мире, многим людям нужна помощь, чтобы отличать правдивую информацию от ложной.  </vt:lpstr>
      <vt:lpstr>Презентация PowerPoint</vt:lpstr>
      <vt:lpstr>Цель проекта – через официальные сети и сайта МАНОУ «Центр молодёжи» рассказать о том, как определять, где правда, а где фейк. Задачи проекта:  - познакомить аудиторию, через официальные сети страницы ВКонтакте и сайта Центра молодёжи, через видеоролики с понятием «Фейк»; - создать и распространить правила, которых стоит придерживаться при оценке правдивой и ложной информации, через раздачу листовок, постов в соц. сетях;   - довести информацию, до подписчиков, как нужно  анализировать полученную информацию. </vt:lpstr>
      <vt:lpstr>Презентация PowerPoint</vt:lpstr>
      <vt:lpstr>Механизм реализации проекта:</vt:lpstr>
      <vt:lpstr>Необходимые ресурсы для реализации проекта:</vt:lpstr>
      <vt:lpstr>Планируемые результаты проекта.</vt:lpstr>
      <vt:lpstr>Перспективный план развития проекта – это содействие в распространении данной информации, на уровне Администрации нашего посёлка для большего охвата людей.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Медиапроект «»</dc:title>
  <dc:creator>SergiO</dc:creator>
  <cp:lastModifiedBy>SO</cp:lastModifiedBy>
  <cp:revision>35</cp:revision>
  <dcterms:created xsi:type="dcterms:W3CDTF">2024-12-03T04:56:40Z</dcterms:created>
  <dcterms:modified xsi:type="dcterms:W3CDTF">2024-12-04T06:56:41Z</dcterms:modified>
</cp:coreProperties>
</file>