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5" d="100"/>
          <a:sy n="75" d="100"/>
        </p:scale>
        <p:origin x="54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7456B-5EA1-4EAF-B421-00229F9D7969}" type="datetimeFigureOut">
              <a:rPr lang="ru-RU" smtClean="0"/>
              <a:t>05.12.2024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7ECCA-A999-42AE-AB80-26AEB7C36C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4449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7456B-5EA1-4EAF-B421-00229F9D7969}" type="datetimeFigureOut">
              <a:rPr lang="ru-RU" smtClean="0"/>
              <a:t>05.12.2024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7ECCA-A999-42AE-AB80-26AEB7C36C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84044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7456B-5EA1-4EAF-B421-00229F9D7969}" type="datetimeFigureOut">
              <a:rPr lang="ru-RU" smtClean="0"/>
              <a:t>05.12.2024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7ECCA-A999-42AE-AB80-26AEB7C36C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2971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7456B-5EA1-4EAF-B421-00229F9D7969}" type="datetimeFigureOut">
              <a:rPr lang="ru-RU" smtClean="0"/>
              <a:t>05.12.2024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7ECCA-A999-42AE-AB80-26AEB7C36C5C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522135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7456B-5EA1-4EAF-B421-00229F9D7969}" type="datetimeFigureOut">
              <a:rPr lang="ru-RU" smtClean="0"/>
              <a:t>05.12.2024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7ECCA-A999-42AE-AB80-26AEB7C36C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23900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7456B-5EA1-4EAF-B421-00229F9D7969}" type="datetimeFigureOut">
              <a:rPr lang="ru-RU" smtClean="0"/>
              <a:t>05.12.2024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7ECCA-A999-42AE-AB80-26AEB7C36C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63319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7456B-5EA1-4EAF-B421-00229F9D7969}" type="datetimeFigureOut">
              <a:rPr lang="ru-RU" smtClean="0"/>
              <a:t>05.12.2024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7ECCA-A999-42AE-AB80-26AEB7C36C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74986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7456B-5EA1-4EAF-B421-00229F9D7969}" type="datetimeFigureOut">
              <a:rPr lang="ru-RU" smtClean="0"/>
              <a:t>05.12.2024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7ECCA-A999-42AE-AB80-26AEB7C36C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341438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7456B-5EA1-4EAF-B421-00229F9D7969}" type="datetimeFigureOut">
              <a:rPr lang="ru-RU" smtClean="0"/>
              <a:t>05.12.2024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7ECCA-A999-42AE-AB80-26AEB7C36C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65513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7456B-5EA1-4EAF-B421-00229F9D7969}" type="datetimeFigureOut">
              <a:rPr lang="ru-RU" smtClean="0"/>
              <a:t>05.12.2024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7ECCA-A999-42AE-AB80-26AEB7C36C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32480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7456B-5EA1-4EAF-B421-00229F9D7969}" type="datetimeFigureOut">
              <a:rPr lang="ru-RU" smtClean="0"/>
              <a:t>05.12.2024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7ECCA-A999-42AE-AB80-26AEB7C36C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39779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7456B-5EA1-4EAF-B421-00229F9D7969}" type="datetimeFigureOut">
              <a:rPr lang="ru-RU" smtClean="0"/>
              <a:t>05.12.2024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7ECCA-A999-42AE-AB80-26AEB7C36C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4328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7456B-5EA1-4EAF-B421-00229F9D7969}" type="datetimeFigureOut">
              <a:rPr lang="ru-RU" smtClean="0"/>
              <a:t>05.12.2024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7ECCA-A999-42AE-AB80-26AEB7C36C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1404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7456B-5EA1-4EAF-B421-00229F9D7969}" type="datetimeFigureOut">
              <a:rPr lang="ru-RU" smtClean="0"/>
              <a:t>05.12.2024</a:t>
            </a:fld>
            <a:endParaRPr lang="ru-RU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7ECCA-A999-42AE-AB80-26AEB7C36C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33667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7456B-5EA1-4EAF-B421-00229F9D7969}" type="datetimeFigureOut">
              <a:rPr lang="ru-RU" smtClean="0"/>
              <a:t>05.12.2024</a:t>
            </a:fld>
            <a:endParaRPr lang="ru-RU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7ECCA-A999-42AE-AB80-26AEB7C36C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81338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7456B-5EA1-4EAF-B421-00229F9D7969}" type="datetimeFigureOut">
              <a:rPr lang="ru-RU" smtClean="0"/>
              <a:t>05.12.2024</a:t>
            </a:fld>
            <a:endParaRPr lang="ru-RU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7ECCA-A999-42AE-AB80-26AEB7C36C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20597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7456B-5EA1-4EAF-B421-00229F9D7969}" type="datetimeFigureOut">
              <a:rPr lang="ru-RU" smtClean="0"/>
              <a:t>05.12.2024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7ECCA-A999-42AE-AB80-26AEB7C36C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7830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A5D7456B-5EA1-4EAF-B421-00229F9D7969}" type="datetimeFigureOut">
              <a:rPr lang="ru-RU" smtClean="0"/>
              <a:t>05.12.2024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B7ECCA-A999-42AE-AB80-26AEB7C36C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351047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" Target="slide4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6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7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78100" y="1981200"/>
            <a:ext cx="76454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/>
              <a:t>Логические схемы. Таблицы истинности.</a:t>
            </a:r>
            <a:endParaRPr lang="ru-RU" sz="44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7797800" y="5092700"/>
            <a:ext cx="4013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/>
              <a:t>Кангин</a:t>
            </a:r>
            <a:r>
              <a:rPr lang="ru-RU" dirty="0" smtClean="0"/>
              <a:t> Евгений Валентинович</a:t>
            </a:r>
          </a:p>
          <a:p>
            <a:r>
              <a:rPr lang="ru-RU" dirty="0"/>
              <a:t>ФИЛИАЛ МАОУ "ОЦ №3 "СОЗВЕЗДИЕ" Г. ВОЛЬСКА" В С. НИКОЛАЕВКА</a:t>
            </a:r>
          </a:p>
        </p:txBody>
      </p:sp>
    </p:spTree>
    <p:extLst>
      <p:ext uri="{BB962C8B-B14F-4D97-AF65-F5344CB8AC3E}">
        <p14:creationId xmlns:p14="http://schemas.microsoft.com/office/powerpoint/2010/main" val="35574550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368356" y="1816100"/>
            <a:ext cx="5114869" cy="3260726"/>
            <a:chOff x="361" y="1144"/>
            <a:chExt cx="3093" cy="2054"/>
          </a:xfrm>
        </p:grpSpPr>
        <p:sp>
          <p:nvSpPr>
            <p:cNvPr id="3" name="Rectangle 5"/>
            <p:cNvSpPr>
              <a:spLocks noChangeArrowheads="1"/>
            </p:cNvSpPr>
            <p:nvPr/>
          </p:nvSpPr>
          <p:spPr bwMode="auto">
            <a:xfrm>
              <a:off x="960" y="1152"/>
              <a:ext cx="526" cy="910"/>
            </a:xfrm>
            <a:prstGeom prst="rect">
              <a:avLst/>
            </a:prstGeom>
            <a:solidFill>
              <a:srgbClr val="CE9964"/>
            </a:solidFill>
            <a:ln w="12600" cap="sq">
              <a:solidFill>
                <a:srgbClr val="402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ru-RU" altLang="ru-RU"/>
            </a:p>
          </p:txBody>
        </p:sp>
        <p:sp>
          <p:nvSpPr>
            <p:cNvPr id="4" name="Rectangle 6"/>
            <p:cNvSpPr>
              <a:spLocks noChangeArrowheads="1"/>
            </p:cNvSpPr>
            <p:nvPr/>
          </p:nvSpPr>
          <p:spPr bwMode="auto">
            <a:xfrm>
              <a:off x="2544" y="1680"/>
              <a:ext cx="526" cy="910"/>
            </a:xfrm>
            <a:prstGeom prst="rect">
              <a:avLst/>
            </a:prstGeom>
            <a:solidFill>
              <a:srgbClr val="CE9964"/>
            </a:solidFill>
            <a:ln w="12600" cap="sq">
              <a:solidFill>
                <a:srgbClr val="402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ru-RU" altLang="ru-RU"/>
            </a:p>
          </p:txBody>
        </p:sp>
        <p:sp>
          <p:nvSpPr>
            <p:cNvPr id="5" name="Rectangle 7"/>
            <p:cNvSpPr>
              <a:spLocks noChangeArrowheads="1"/>
            </p:cNvSpPr>
            <p:nvPr/>
          </p:nvSpPr>
          <p:spPr bwMode="auto">
            <a:xfrm>
              <a:off x="1776" y="1680"/>
              <a:ext cx="526" cy="910"/>
            </a:xfrm>
            <a:prstGeom prst="rect">
              <a:avLst/>
            </a:prstGeom>
            <a:solidFill>
              <a:srgbClr val="CE9964"/>
            </a:solidFill>
            <a:ln w="12600" cap="sq">
              <a:solidFill>
                <a:srgbClr val="402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ru-RU" altLang="ru-RU"/>
            </a:p>
          </p:txBody>
        </p:sp>
        <p:sp>
          <p:nvSpPr>
            <p:cNvPr id="6" name="Rectangle 8"/>
            <p:cNvSpPr>
              <a:spLocks noChangeArrowheads="1"/>
            </p:cNvSpPr>
            <p:nvPr/>
          </p:nvSpPr>
          <p:spPr bwMode="auto">
            <a:xfrm>
              <a:off x="960" y="2208"/>
              <a:ext cx="526" cy="910"/>
            </a:xfrm>
            <a:prstGeom prst="rect">
              <a:avLst/>
            </a:prstGeom>
            <a:solidFill>
              <a:srgbClr val="CE9964"/>
            </a:solidFill>
            <a:ln w="12600" cap="sq">
              <a:solidFill>
                <a:srgbClr val="402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ru-RU" altLang="ru-RU"/>
            </a:p>
          </p:txBody>
        </p:sp>
        <p:sp>
          <p:nvSpPr>
            <p:cNvPr id="7" name="Line 9"/>
            <p:cNvSpPr>
              <a:spLocks noChangeShapeType="1"/>
            </p:cNvSpPr>
            <p:nvPr/>
          </p:nvSpPr>
          <p:spPr bwMode="auto">
            <a:xfrm>
              <a:off x="576" y="1344"/>
              <a:ext cx="382" cy="0"/>
            </a:xfrm>
            <a:prstGeom prst="line">
              <a:avLst/>
            </a:prstGeom>
            <a:noFill/>
            <a:ln w="12600" cap="sq">
              <a:solidFill>
                <a:srgbClr val="4020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" name="Line 10"/>
            <p:cNvSpPr>
              <a:spLocks noChangeShapeType="1"/>
            </p:cNvSpPr>
            <p:nvPr/>
          </p:nvSpPr>
          <p:spPr bwMode="auto">
            <a:xfrm>
              <a:off x="624" y="1824"/>
              <a:ext cx="334" cy="0"/>
            </a:xfrm>
            <a:prstGeom prst="line">
              <a:avLst/>
            </a:prstGeom>
            <a:noFill/>
            <a:ln w="12600" cap="sq">
              <a:solidFill>
                <a:srgbClr val="4020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" name="Line 11"/>
            <p:cNvSpPr>
              <a:spLocks noChangeShapeType="1"/>
            </p:cNvSpPr>
            <p:nvPr/>
          </p:nvSpPr>
          <p:spPr bwMode="auto">
            <a:xfrm>
              <a:off x="672" y="1824"/>
              <a:ext cx="0" cy="1102"/>
            </a:xfrm>
            <a:prstGeom prst="line">
              <a:avLst/>
            </a:prstGeom>
            <a:noFill/>
            <a:ln w="12600" cap="sq">
              <a:solidFill>
                <a:srgbClr val="402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" name="Line 12"/>
            <p:cNvSpPr>
              <a:spLocks noChangeShapeType="1"/>
            </p:cNvSpPr>
            <p:nvPr/>
          </p:nvSpPr>
          <p:spPr bwMode="auto">
            <a:xfrm>
              <a:off x="816" y="1344"/>
              <a:ext cx="0" cy="1102"/>
            </a:xfrm>
            <a:prstGeom prst="line">
              <a:avLst/>
            </a:prstGeom>
            <a:noFill/>
            <a:ln w="12600" cap="sq">
              <a:solidFill>
                <a:srgbClr val="402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" name="Line 13"/>
            <p:cNvSpPr>
              <a:spLocks noChangeShapeType="1"/>
            </p:cNvSpPr>
            <p:nvPr/>
          </p:nvSpPr>
          <p:spPr bwMode="auto">
            <a:xfrm>
              <a:off x="816" y="2448"/>
              <a:ext cx="142" cy="0"/>
            </a:xfrm>
            <a:prstGeom prst="line">
              <a:avLst/>
            </a:prstGeom>
            <a:noFill/>
            <a:ln w="12600" cap="sq">
              <a:solidFill>
                <a:srgbClr val="402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" name="Line 14"/>
            <p:cNvSpPr>
              <a:spLocks noChangeShapeType="1"/>
            </p:cNvSpPr>
            <p:nvPr/>
          </p:nvSpPr>
          <p:spPr bwMode="auto">
            <a:xfrm>
              <a:off x="672" y="2928"/>
              <a:ext cx="286" cy="0"/>
            </a:xfrm>
            <a:prstGeom prst="line">
              <a:avLst/>
            </a:prstGeom>
            <a:noFill/>
            <a:ln w="12600" cap="sq">
              <a:solidFill>
                <a:srgbClr val="402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3" name="Line 15"/>
            <p:cNvSpPr>
              <a:spLocks noChangeShapeType="1"/>
            </p:cNvSpPr>
            <p:nvPr/>
          </p:nvSpPr>
          <p:spPr bwMode="auto">
            <a:xfrm>
              <a:off x="1488" y="1824"/>
              <a:ext cx="286" cy="0"/>
            </a:xfrm>
            <a:prstGeom prst="line">
              <a:avLst/>
            </a:prstGeom>
            <a:noFill/>
            <a:ln w="12600" cap="sq">
              <a:solidFill>
                <a:srgbClr val="402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4" name="Line 16"/>
            <p:cNvSpPr>
              <a:spLocks noChangeShapeType="1"/>
            </p:cNvSpPr>
            <p:nvPr/>
          </p:nvSpPr>
          <p:spPr bwMode="auto">
            <a:xfrm>
              <a:off x="1488" y="2400"/>
              <a:ext cx="286" cy="0"/>
            </a:xfrm>
            <a:prstGeom prst="line">
              <a:avLst/>
            </a:prstGeom>
            <a:noFill/>
            <a:ln w="12600" cap="sq">
              <a:solidFill>
                <a:srgbClr val="402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" name="Line 17"/>
            <p:cNvSpPr>
              <a:spLocks noChangeShapeType="1"/>
            </p:cNvSpPr>
            <p:nvPr/>
          </p:nvSpPr>
          <p:spPr bwMode="auto">
            <a:xfrm>
              <a:off x="2304" y="2112"/>
              <a:ext cx="238" cy="0"/>
            </a:xfrm>
            <a:prstGeom prst="line">
              <a:avLst/>
            </a:prstGeom>
            <a:noFill/>
            <a:ln w="12600" cap="sq">
              <a:solidFill>
                <a:srgbClr val="402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6" name="Line 18"/>
            <p:cNvSpPr>
              <a:spLocks noChangeShapeType="1"/>
            </p:cNvSpPr>
            <p:nvPr/>
          </p:nvSpPr>
          <p:spPr bwMode="auto">
            <a:xfrm>
              <a:off x="3072" y="2064"/>
              <a:ext cx="382" cy="0"/>
            </a:xfrm>
            <a:prstGeom prst="line">
              <a:avLst/>
            </a:prstGeom>
            <a:noFill/>
            <a:ln w="12600" cap="sq">
              <a:solidFill>
                <a:srgbClr val="4020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7" name="Text Box 19"/>
            <p:cNvSpPr txBox="1">
              <a:spLocks noChangeArrowheads="1"/>
            </p:cNvSpPr>
            <p:nvPr/>
          </p:nvSpPr>
          <p:spPr bwMode="auto">
            <a:xfrm>
              <a:off x="361" y="1144"/>
              <a:ext cx="190" cy="3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spcBef>
                  <a:spcPts val="8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32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spcBef>
                  <a:spcPts val="7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8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spcBef>
                  <a:spcPts val="6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>
                <a:spcBef>
                  <a:spcPts val="1500"/>
                </a:spcBef>
                <a:buClrTx/>
                <a:buFontTx/>
                <a:buNone/>
              </a:pPr>
              <a:r>
                <a:rPr lang="ru-RU" altLang="ru-RU" dirty="0"/>
                <a:t>1</a:t>
              </a:r>
            </a:p>
          </p:txBody>
        </p:sp>
        <p:sp>
          <p:nvSpPr>
            <p:cNvPr id="18" name="Text Box 20"/>
            <p:cNvSpPr txBox="1">
              <a:spLocks noChangeArrowheads="1"/>
            </p:cNvSpPr>
            <p:nvPr/>
          </p:nvSpPr>
          <p:spPr bwMode="auto">
            <a:xfrm>
              <a:off x="363" y="1635"/>
              <a:ext cx="286" cy="3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spcBef>
                  <a:spcPts val="8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32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spcBef>
                  <a:spcPts val="7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8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spcBef>
                  <a:spcPts val="6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>
                <a:spcBef>
                  <a:spcPts val="1500"/>
                </a:spcBef>
                <a:buClrTx/>
                <a:buFontTx/>
                <a:buNone/>
              </a:pPr>
              <a:r>
                <a:rPr lang="ru-RU" altLang="ru-RU" dirty="0"/>
                <a:t>2</a:t>
              </a:r>
            </a:p>
          </p:txBody>
        </p:sp>
        <p:sp>
          <p:nvSpPr>
            <p:cNvPr id="19" name="Text Box 21"/>
            <p:cNvSpPr txBox="1">
              <a:spLocks noChangeArrowheads="1"/>
            </p:cNvSpPr>
            <p:nvPr/>
          </p:nvSpPr>
          <p:spPr bwMode="auto">
            <a:xfrm>
              <a:off x="1056" y="1296"/>
              <a:ext cx="382" cy="3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spcBef>
                  <a:spcPts val="8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32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spcBef>
                  <a:spcPts val="7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8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spcBef>
                  <a:spcPts val="6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>
                <a:spcBef>
                  <a:spcPts val="2000"/>
                </a:spcBef>
                <a:buClrTx/>
                <a:buFontTx/>
                <a:buNone/>
              </a:pPr>
              <a:r>
                <a:rPr lang="ru-RU" altLang="ru-RU"/>
                <a:t>И</a:t>
              </a:r>
            </a:p>
          </p:txBody>
        </p:sp>
        <p:sp>
          <p:nvSpPr>
            <p:cNvPr id="20" name="Text Box 22"/>
            <p:cNvSpPr txBox="1">
              <a:spLocks noChangeArrowheads="1"/>
            </p:cNvSpPr>
            <p:nvPr/>
          </p:nvSpPr>
          <p:spPr bwMode="auto">
            <a:xfrm>
              <a:off x="1056" y="2208"/>
              <a:ext cx="430" cy="9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spcBef>
                  <a:spcPts val="8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32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spcBef>
                  <a:spcPts val="7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8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spcBef>
                  <a:spcPts val="6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>
                <a:spcBef>
                  <a:spcPts val="2000"/>
                </a:spcBef>
                <a:buClrTx/>
                <a:buFontTx/>
                <a:buNone/>
              </a:pPr>
              <a:r>
                <a:rPr lang="ru-RU" altLang="ru-RU"/>
                <a:t>ИЛИ</a:t>
              </a:r>
            </a:p>
          </p:txBody>
        </p:sp>
        <p:sp>
          <p:nvSpPr>
            <p:cNvPr id="21" name="Text Box 23"/>
            <p:cNvSpPr txBox="1">
              <a:spLocks noChangeArrowheads="1"/>
            </p:cNvSpPr>
            <p:nvPr/>
          </p:nvSpPr>
          <p:spPr bwMode="auto">
            <a:xfrm>
              <a:off x="1872" y="1920"/>
              <a:ext cx="382" cy="3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spcBef>
                  <a:spcPts val="8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32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spcBef>
                  <a:spcPts val="7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8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spcBef>
                  <a:spcPts val="6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>
                <a:spcBef>
                  <a:spcPts val="2000"/>
                </a:spcBef>
                <a:buClrTx/>
                <a:buFontTx/>
                <a:buNone/>
              </a:pPr>
              <a:r>
                <a:rPr lang="ru-RU" altLang="ru-RU"/>
                <a:t>И</a:t>
              </a:r>
            </a:p>
          </p:txBody>
        </p:sp>
        <p:sp>
          <p:nvSpPr>
            <p:cNvPr id="22" name="Text Box 24"/>
            <p:cNvSpPr txBox="1">
              <a:spLocks noChangeArrowheads="1"/>
            </p:cNvSpPr>
            <p:nvPr/>
          </p:nvSpPr>
          <p:spPr bwMode="auto">
            <a:xfrm>
              <a:off x="2592" y="1872"/>
              <a:ext cx="574" cy="3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spcBef>
                  <a:spcPts val="8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32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spcBef>
                  <a:spcPts val="7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8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spcBef>
                  <a:spcPts val="6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>
                <a:spcBef>
                  <a:spcPts val="2000"/>
                </a:spcBef>
                <a:buClrTx/>
                <a:buFontTx/>
                <a:buNone/>
              </a:pPr>
              <a:r>
                <a:rPr lang="ru-RU" altLang="ru-RU"/>
                <a:t>НЕ</a:t>
              </a:r>
            </a:p>
          </p:txBody>
        </p:sp>
      </p:grpSp>
      <p:graphicFrame>
        <p:nvGraphicFramePr>
          <p:cNvPr id="23" name="Таблица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5800128"/>
              </p:ext>
            </p:extLst>
          </p:nvPr>
        </p:nvGraphicFramePr>
        <p:xfrm>
          <a:off x="7734301" y="4132263"/>
          <a:ext cx="3530598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6866">
                  <a:extLst>
                    <a:ext uri="{9D8B030D-6E8A-4147-A177-3AD203B41FA5}">
                      <a16:colId xmlns:a16="http://schemas.microsoft.com/office/drawing/2014/main" val="3320895937"/>
                    </a:ext>
                  </a:extLst>
                </a:gridCol>
                <a:gridCol w="1176866">
                  <a:extLst>
                    <a:ext uri="{9D8B030D-6E8A-4147-A177-3AD203B41FA5}">
                      <a16:colId xmlns:a16="http://schemas.microsoft.com/office/drawing/2014/main" val="3635389631"/>
                    </a:ext>
                  </a:extLst>
                </a:gridCol>
                <a:gridCol w="1176866">
                  <a:extLst>
                    <a:ext uri="{9D8B030D-6E8A-4147-A177-3AD203B41FA5}">
                      <a16:colId xmlns:a16="http://schemas.microsoft.com/office/drawing/2014/main" val="56504585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1</a:t>
                      </a:r>
                      <a:endParaRPr lang="ru-RU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2</a:t>
                      </a:r>
                      <a:endParaRPr lang="ru-RU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выход</a:t>
                      </a:r>
                      <a:endParaRPr lang="ru-RU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775210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0</a:t>
                      </a:r>
                      <a:endParaRPr lang="ru-RU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0</a:t>
                      </a:r>
                      <a:endParaRPr lang="ru-RU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315370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0</a:t>
                      </a:r>
                      <a:endParaRPr lang="ru-RU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1</a:t>
                      </a:r>
                      <a:endParaRPr lang="ru-RU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207841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1</a:t>
                      </a:r>
                      <a:endParaRPr lang="ru-RU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0</a:t>
                      </a:r>
                      <a:endParaRPr lang="ru-RU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323268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1</a:t>
                      </a:r>
                      <a:endParaRPr lang="ru-RU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1</a:t>
                      </a:r>
                      <a:endParaRPr lang="ru-RU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12179235"/>
                  </a:ext>
                </a:extLst>
              </a:tr>
            </a:tbl>
          </a:graphicData>
        </a:graphic>
      </p:graphicFrame>
      <p:sp>
        <p:nvSpPr>
          <p:cNvPr id="24" name="Прямоугольник 23"/>
          <p:cNvSpPr/>
          <p:nvPr/>
        </p:nvSpPr>
        <p:spPr>
          <a:xfrm>
            <a:off x="4949825" y="2863334"/>
            <a:ext cx="8483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выход</a:t>
            </a:r>
            <a:endParaRPr lang="ru-RU" dirty="0"/>
          </a:p>
        </p:txBody>
      </p:sp>
      <p:sp>
        <p:nvSpPr>
          <p:cNvPr id="25" name="Прямоугольник 24"/>
          <p:cNvSpPr/>
          <p:nvPr/>
        </p:nvSpPr>
        <p:spPr>
          <a:xfrm>
            <a:off x="6134100" y="2667000"/>
            <a:ext cx="482600" cy="5175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</a:t>
            </a:r>
            <a:endParaRPr lang="ru-RU" dirty="0"/>
          </a:p>
        </p:txBody>
      </p:sp>
      <p:sp>
        <p:nvSpPr>
          <p:cNvPr id="26" name="Прямоугольник 25"/>
          <p:cNvSpPr/>
          <p:nvPr/>
        </p:nvSpPr>
        <p:spPr>
          <a:xfrm>
            <a:off x="6134100" y="3436938"/>
            <a:ext cx="482600" cy="5175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0</a:t>
            </a:r>
            <a:endParaRPr lang="ru-RU" dirty="0"/>
          </a:p>
        </p:txBody>
      </p:sp>
      <p:sp>
        <p:nvSpPr>
          <p:cNvPr id="27" name="TextBox 26"/>
          <p:cNvSpPr txBox="1"/>
          <p:nvPr/>
        </p:nvSpPr>
        <p:spPr>
          <a:xfrm>
            <a:off x="3860800" y="508000"/>
            <a:ext cx="65770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Укажите правильное значение на выходе в зависимости от исходных данных на входе 1 и входе 2</a:t>
            </a:r>
            <a:endParaRPr lang="ru-RU" dirty="0"/>
          </a:p>
        </p:txBody>
      </p:sp>
      <p:sp>
        <p:nvSpPr>
          <p:cNvPr id="29" name="Скругленный прямоугольник 28">
            <a:hlinkClick r:id="rId2" action="ppaction://hlinksldjump"/>
          </p:cNvPr>
          <p:cNvSpPr/>
          <p:nvPr/>
        </p:nvSpPr>
        <p:spPr>
          <a:xfrm>
            <a:off x="6134100" y="1536700"/>
            <a:ext cx="2222500" cy="5969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НАЧАТЬ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69686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395288" y="1828800"/>
            <a:ext cx="5087938" cy="3230563"/>
            <a:chOff x="249" y="1152"/>
            <a:chExt cx="3205" cy="2035"/>
          </a:xfrm>
        </p:grpSpPr>
        <p:sp>
          <p:nvSpPr>
            <p:cNvPr id="3" name="Rectangle 5"/>
            <p:cNvSpPr>
              <a:spLocks noChangeArrowheads="1"/>
            </p:cNvSpPr>
            <p:nvPr/>
          </p:nvSpPr>
          <p:spPr bwMode="auto">
            <a:xfrm>
              <a:off x="960" y="1152"/>
              <a:ext cx="526" cy="910"/>
            </a:xfrm>
            <a:prstGeom prst="rect">
              <a:avLst/>
            </a:prstGeom>
            <a:solidFill>
              <a:srgbClr val="CE9964"/>
            </a:solidFill>
            <a:ln w="12600" cap="sq">
              <a:solidFill>
                <a:srgbClr val="402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ru-RU" altLang="ru-RU"/>
            </a:p>
          </p:txBody>
        </p:sp>
        <p:sp>
          <p:nvSpPr>
            <p:cNvPr id="4" name="Rectangle 6"/>
            <p:cNvSpPr>
              <a:spLocks noChangeArrowheads="1"/>
            </p:cNvSpPr>
            <p:nvPr/>
          </p:nvSpPr>
          <p:spPr bwMode="auto">
            <a:xfrm>
              <a:off x="2544" y="1680"/>
              <a:ext cx="526" cy="910"/>
            </a:xfrm>
            <a:prstGeom prst="rect">
              <a:avLst/>
            </a:prstGeom>
            <a:solidFill>
              <a:srgbClr val="CE9964"/>
            </a:solidFill>
            <a:ln w="12600" cap="sq">
              <a:solidFill>
                <a:srgbClr val="402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ru-RU" altLang="ru-RU"/>
            </a:p>
          </p:txBody>
        </p:sp>
        <p:sp>
          <p:nvSpPr>
            <p:cNvPr id="5" name="Rectangle 7"/>
            <p:cNvSpPr>
              <a:spLocks noChangeArrowheads="1"/>
            </p:cNvSpPr>
            <p:nvPr/>
          </p:nvSpPr>
          <p:spPr bwMode="auto">
            <a:xfrm>
              <a:off x="1776" y="1680"/>
              <a:ext cx="526" cy="910"/>
            </a:xfrm>
            <a:prstGeom prst="rect">
              <a:avLst/>
            </a:prstGeom>
            <a:solidFill>
              <a:srgbClr val="CE9964"/>
            </a:solidFill>
            <a:ln w="12600" cap="sq">
              <a:solidFill>
                <a:srgbClr val="402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ru-RU" altLang="ru-RU"/>
            </a:p>
          </p:txBody>
        </p:sp>
        <p:sp>
          <p:nvSpPr>
            <p:cNvPr id="6" name="Rectangle 8"/>
            <p:cNvSpPr>
              <a:spLocks noChangeArrowheads="1"/>
            </p:cNvSpPr>
            <p:nvPr/>
          </p:nvSpPr>
          <p:spPr bwMode="auto">
            <a:xfrm>
              <a:off x="960" y="2208"/>
              <a:ext cx="526" cy="910"/>
            </a:xfrm>
            <a:prstGeom prst="rect">
              <a:avLst/>
            </a:prstGeom>
            <a:solidFill>
              <a:srgbClr val="CE9964"/>
            </a:solidFill>
            <a:ln w="12600" cap="sq">
              <a:solidFill>
                <a:srgbClr val="402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ru-RU" altLang="ru-RU"/>
            </a:p>
          </p:txBody>
        </p:sp>
        <p:sp>
          <p:nvSpPr>
            <p:cNvPr id="7" name="Line 9"/>
            <p:cNvSpPr>
              <a:spLocks noChangeShapeType="1"/>
            </p:cNvSpPr>
            <p:nvPr/>
          </p:nvSpPr>
          <p:spPr bwMode="auto">
            <a:xfrm>
              <a:off x="576" y="1344"/>
              <a:ext cx="382" cy="0"/>
            </a:xfrm>
            <a:prstGeom prst="line">
              <a:avLst/>
            </a:prstGeom>
            <a:noFill/>
            <a:ln w="12600" cap="sq">
              <a:solidFill>
                <a:srgbClr val="4020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" name="Line 10"/>
            <p:cNvSpPr>
              <a:spLocks noChangeShapeType="1"/>
            </p:cNvSpPr>
            <p:nvPr/>
          </p:nvSpPr>
          <p:spPr bwMode="auto">
            <a:xfrm>
              <a:off x="624" y="1824"/>
              <a:ext cx="334" cy="0"/>
            </a:xfrm>
            <a:prstGeom prst="line">
              <a:avLst/>
            </a:prstGeom>
            <a:noFill/>
            <a:ln w="12600" cap="sq">
              <a:solidFill>
                <a:srgbClr val="4020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" name="Line 11"/>
            <p:cNvSpPr>
              <a:spLocks noChangeShapeType="1"/>
            </p:cNvSpPr>
            <p:nvPr/>
          </p:nvSpPr>
          <p:spPr bwMode="auto">
            <a:xfrm>
              <a:off x="672" y="1824"/>
              <a:ext cx="0" cy="1102"/>
            </a:xfrm>
            <a:prstGeom prst="line">
              <a:avLst/>
            </a:prstGeom>
            <a:noFill/>
            <a:ln w="12600" cap="sq">
              <a:solidFill>
                <a:srgbClr val="402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" name="Line 12"/>
            <p:cNvSpPr>
              <a:spLocks noChangeShapeType="1"/>
            </p:cNvSpPr>
            <p:nvPr/>
          </p:nvSpPr>
          <p:spPr bwMode="auto">
            <a:xfrm>
              <a:off x="816" y="1344"/>
              <a:ext cx="0" cy="1102"/>
            </a:xfrm>
            <a:prstGeom prst="line">
              <a:avLst/>
            </a:prstGeom>
            <a:noFill/>
            <a:ln w="12600" cap="sq">
              <a:solidFill>
                <a:srgbClr val="402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" name="Line 13"/>
            <p:cNvSpPr>
              <a:spLocks noChangeShapeType="1"/>
            </p:cNvSpPr>
            <p:nvPr/>
          </p:nvSpPr>
          <p:spPr bwMode="auto">
            <a:xfrm>
              <a:off x="816" y="2448"/>
              <a:ext cx="142" cy="0"/>
            </a:xfrm>
            <a:prstGeom prst="line">
              <a:avLst/>
            </a:prstGeom>
            <a:noFill/>
            <a:ln w="12600" cap="sq">
              <a:solidFill>
                <a:srgbClr val="402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" name="Line 14"/>
            <p:cNvSpPr>
              <a:spLocks noChangeShapeType="1"/>
            </p:cNvSpPr>
            <p:nvPr/>
          </p:nvSpPr>
          <p:spPr bwMode="auto">
            <a:xfrm>
              <a:off x="672" y="2928"/>
              <a:ext cx="286" cy="0"/>
            </a:xfrm>
            <a:prstGeom prst="line">
              <a:avLst/>
            </a:prstGeom>
            <a:noFill/>
            <a:ln w="12600" cap="sq">
              <a:solidFill>
                <a:srgbClr val="402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3" name="Line 15"/>
            <p:cNvSpPr>
              <a:spLocks noChangeShapeType="1"/>
            </p:cNvSpPr>
            <p:nvPr/>
          </p:nvSpPr>
          <p:spPr bwMode="auto">
            <a:xfrm>
              <a:off x="1488" y="1824"/>
              <a:ext cx="286" cy="0"/>
            </a:xfrm>
            <a:prstGeom prst="line">
              <a:avLst/>
            </a:prstGeom>
            <a:noFill/>
            <a:ln w="12600" cap="sq">
              <a:solidFill>
                <a:srgbClr val="402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4" name="Line 16"/>
            <p:cNvSpPr>
              <a:spLocks noChangeShapeType="1"/>
            </p:cNvSpPr>
            <p:nvPr/>
          </p:nvSpPr>
          <p:spPr bwMode="auto">
            <a:xfrm>
              <a:off x="1488" y="2400"/>
              <a:ext cx="286" cy="0"/>
            </a:xfrm>
            <a:prstGeom prst="line">
              <a:avLst/>
            </a:prstGeom>
            <a:noFill/>
            <a:ln w="12600" cap="sq">
              <a:solidFill>
                <a:srgbClr val="402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" name="Line 17"/>
            <p:cNvSpPr>
              <a:spLocks noChangeShapeType="1"/>
            </p:cNvSpPr>
            <p:nvPr/>
          </p:nvSpPr>
          <p:spPr bwMode="auto">
            <a:xfrm>
              <a:off x="2304" y="2112"/>
              <a:ext cx="238" cy="0"/>
            </a:xfrm>
            <a:prstGeom prst="line">
              <a:avLst/>
            </a:prstGeom>
            <a:noFill/>
            <a:ln w="12600" cap="sq">
              <a:solidFill>
                <a:srgbClr val="402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6" name="Line 18"/>
            <p:cNvSpPr>
              <a:spLocks noChangeShapeType="1"/>
            </p:cNvSpPr>
            <p:nvPr/>
          </p:nvSpPr>
          <p:spPr bwMode="auto">
            <a:xfrm>
              <a:off x="3072" y="2064"/>
              <a:ext cx="382" cy="0"/>
            </a:xfrm>
            <a:prstGeom prst="line">
              <a:avLst/>
            </a:prstGeom>
            <a:noFill/>
            <a:ln w="12600" cap="sq">
              <a:solidFill>
                <a:srgbClr val="4020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7" name="Text Box 19"/>
            <p:cNvSpPr txBox="1">
              <a:spLocks noChangeArrowheads="1"/>
            </p:cNvSpPr>
            <p:nvPr/>
          </p:nvSpPr>
          <p:spPr bwMode="auto">
            <a:xfrm>
              <a:off x="289" y="1187"/>
              <a:ext cx="190" cy="2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spcBef>
                  <a:spcPts val="8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32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spcBef>
                  <a:spcPts val="7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8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spcBef>
                  <a:spcPts val="6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>
                <a:spcBef>
                  <a:spcPts val="1500"/>
                </a:spcBef>
                <a:buClrTx/>
                <a:buFontTx/>
                <a:buNone/>
              </a:pPr>
              <a:r>
                <a:rPr lang="ru-RU" altLang="ru-RU" sz="2400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18" name="Text Box 20"/>
            <p:cNvSpPr txBox="1">
              <a:spLocks noChangeArrowheads="1"/>
            </p:cNvSpPr>
            <p:nvPr/>
          </p:nvSpPr>
          <p:spPr bwMode="auto">
            <a:xfrm>
              <a:off x="249" y="1658"/>
              <a:ext cx="286" cy="2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spcBef>
                  <a:spcPts val="8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32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spcBef>
                  <a:spcPts val="7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8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spcBef>
                  <a:spcPts val="6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>
                <a:spcBef>
                  <a:spcPts val="1500"/>
                </a:spcBef>
                <a:buClrTx/>
                <a:buFontTx/>
                <a:buNone/>
              </a:pPr>
              <a:r>
                <a:rPr lang="ru-RU" altLang="ru-RU" sz="2400" dirty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19" name="Text Box 21"/>
            <p:cNvSpPr txBox="1">
              <a:spLocks noChangeArrowheads="1"/>
            </p:cNvSpPr>
            <p:nvPr/>
          </p:nvSpPr>
          <p:spPr bwMode="auto">
            <a:xfrm>
              <a:off x="1056" y="1296"/>
              <a:ext cx="382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spcBef>
                  <a:spcPts val="8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32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spcBef>
                  <a:spcPts val="7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8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spcBef>
                  <a:spcPts val="6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>
                <a:spcBef>
                  <a:spcPts val="2000"/>
                </a:spcBef>
                <a:buClrTx/>
                <a:buFontTx/>
                <a:buNone/>
              </a:pPr>
              <a:r>
                <a:rPr lang="ru-RU" altLang="ru-RU"/>
                <a:t>И</a:t>
              </a:r>
            </a:p>
          </p:txBody>
        </p:sp>
        <p:sp>
          <p:nvSpPr>
            <p:cNvPr id="20" name="Text Box 22"/>
            <p:cNvSpPr txBox="1">
              <a:spLocks noChangeArrowheads="1"/>
            </p:cNvSpPr>
            <p:nvPr/>
          </p:nvSpPr>
          <p:spPr bwMode="auto">
            <a:xfrm>
              <a:off x="1056" y="2208"/>
              <a:ext cx="430" cy="9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spcBef>
                  <a:spcPts val="8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32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spcBef>
                  <a:spcPts val="7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8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spcBef>
                  <a:spcPts val="6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>
                <a:spcBef>
                  <a:spcPts val="2000"/>
                </a:spcBef>
                <a:buClrTx/>
                <a:buFontTx/>
                <a:buNone/>
              </a:pPr>
              <a:r>
                <a:rPr lang="ru-RU" altLang="ru-RU"/>
                <a:t>ИЛИ</a:t>
              </a:r>
            </a:p>
          </p:txBody>
        </p:sp>
        <p:sp>
          <p:nvSpPr>
            <p:cNvPr id="21" name="Text Box 23"/>
            <p:cNvSpPr txBox="1">
              <a:spLocks noChangeArrowheads="1"/>
            </p:cNvSpPr>
            <p:nvPr/>
          </p:nvSpPr>
          <p:spPr bwMode="auto">
            <a:xfrm>
              <a:off x="1872" y="1920"/>
              <a:ext cx="382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spcBef>
                  <a:spcPts val="8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32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spcBef>
                  <a:spcPts val="7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8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spcBef>
                  <a:spcPts val="6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>
                <a:spcBef>
                  <a:spcPts val="2000"/>
                </a:spcBef>
                <a:buClrTx/>
                <a:buFontTx/>
                <a:buNone/>
              </a:pPr>
              <a:r>
                <a:rPr lang="ru-RU" altLang="ru-RU"/>
                <a:t>И</a:t>
              </a:r>
            </a:p>
          </p:txBody>
        </p:sp>
        <p:sp>
          <p:nvSpPr>
            <p:cNvPr id="22" name="Text Box 24"/>
            <p:cNvSpPr txBox="1">
              <a:spLocks noChangeArrowheads="1"/>
            </p:cNvSpPr>
            <p:nvPr/>
          </p:nvSpPr>
          <p:spPr bwMode="auto">
            <a:xfrm>
              <a:off x="2592" y="1872"/>
              <a:ext cx="57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spcBef>
                  <a:spcPts val="8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32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spcBef>
                  <a:spcPts val="7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8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spcBef>
                  <a:spcPts val="6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>
                <a:spcBef>
                  <a:spcPts val="2000"/>
                </a:spcBef>
                <a:buClrTx/>
                <a:buFontTx/>
                <a:buNone/>
              </a:pPr>
              <a:r>
                <a:rPr lang="ru-RU" altLang="ru-RU"/>
                <a:t>НЕ</a:t>
              </a:r>
            </a:p>
          </p:txBody>
        </p:sp>
      </p:grpSp>
      <p:graphicFrame>
        <p:nvGraphicFramePr>
          <p:cNvPr id="23" name="Таблица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5800128"/>
              </p:ext>
            </p:extLst>
          </p:nvPr>
        </p:nvGraphicFramePr>
        <p:xfrm>
          <a:off x="7734301" y="4132263"/>
          <a:ext cx="3530598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6866">
                  <a:extLst>
                    <a:ext uri="{9D8B030D-6E8A-4147-A177-3AD203B41FA5}">
                      <a16:colId xmlns:a16="http://schemas.microsoft.com/office/drawing/2014/main" val="3320895937"/>
                    </a:ext>
                  </a:extLst>
                </a:gridCol>
                <a:gridCol w="1176866">
                  <a:extLst>
                    <a:ext uri="{9D8B030D-6E8A-4147-A177-3AD203B41FA5}">
                      <a16:colId xmlns:a16="http://schemas.microsoft.com/office/drawing/2014/main" val="3635389631"/>
                    </a:ext>
                  </a:extLst>
                </a:gridCol>
                <a:gridCol w="1176866">
                  <a:extLst>
                    <a:ext uri="{9D8B030D-6E8A-4147-A177-3AD203B41FA5}">
                      <a16:colId xmlns:a16="http://schemas.microsoft.com/office/drawing/2014/main" val="56504585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1</a:t>
                      </a:r>
                      <a:endParaRPr lang="ru-RU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2</a:t>
                      </a:r>
                      <a:endParaRPr lang="ru-RU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выход</a:t>
                      </a:r>
                      <a:endParaRPr lang="ru-RU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775210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0</a:t>
                      </a:r>
                      <a:endParaRPr lang="ru-RU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0</a:t>
                      </a:r>
                      <a:endParaRPr lang="ru-RU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315370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0</a:t>
                      </a:r>
                      <a:endParaRPr lang="ru-RU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1</a:t>
                      </a:r>
                      <a:endParaRPr lang="ru-RU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207841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1</a:t>
                      </a:r>
                      <a:endParaRPr lang="ru-RU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0</a:t>
                      </a:r>
                      <a:endParaRPr lang="ru-RU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323268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1</a:t>
                      </a:r>
                      <a:endParaRPr lang="ru-RU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1</a:t>
                      </a:r>
                      <a:endParaRPr lang="ru-RU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12179235"/>
                  </a:ext>
                </a:extLst>
              </a:tr>
            </a:tbl>
          </a:graphicData>
        </a:graphic>
      </p:graphicFrame>
      <p:sp>
        <p:nvSpPr>
          <p:cNvPr id="24" name="Прямоугольник 23"/>
          <p:cNvSpPr/>
          <p:nvPr/>
        </p:nvSpPr>
        <p:spPr>
          <a:xfrm>
            <a:off x="4949825" y="2863334"/>
            <a:ext cx="8483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выход</a:t>
            </a:r>
            <a:endParaRPr lang="ru-RU" dirty="0"/>
          </a:p>
        </p:txBody>
      </p:sp>
      <p:sp>
        <p:nvSpPr>
          <p:cNvPr id="25" name="Прямоугольник 24">
            <a:hlinkClick r:id="rId2" action="ppaction://hlinksldjump"/>
          </p:cNvPr>
          <p:cNvSpPr/>
          <p:nvPr/>
        </p:nvSpPr>
        <p:spPr>
          <a:xfrm>
            <a:off x="6134100" y="2667000"/>
            <a:ext cx="482600" cy="5175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</a:t>
            </a:r>
            <a:endParaRPr lang="ru-RU" dirty="0"/>
          </a:p>
        </p:txBody>
      </p:sp>
      <p:sp>
        <p:nvSpPr>
          <p:cNvPr id="26" name="Прямоугольник 25"/>
          <p:cNvSpPr/>
          <p:nvPr/>
        </p:nvSpPr>
        <p:spPr>
          <a:xfrm>
            <a:off x="6134100" y="3436938"/>
            <a:ext cx="482600" cy="5175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0</a:t>
            </a:r>
            <a:endParaRPr lang="ru-RU" dirty="0"/>
          </a:p>
        </p:txBody>
      </p:sp>
      <p:sp>
        <p:nvSpPr>
          <p:cNvPr id="27" name="TextBox 26"/>
          <p:cNvSpPr txBox="1"/>
          <p:nvPr/>
        </p:nvSpPr>
        <p:spPr>
          <a:xfrm>
            <a:off x="3860800" y="508000"/>
            <a:ext cx="65770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Укажите правильное значение на выходе в зависимости от исходных данных на входе 1 и входе 2</a:t>
            </a:r>
            <a:endParaRPr lang="ru-RU" dirty="0"/>
          </a:p>
        </p:txBody>
      </p:sp>
      <p:sp>
        <p:nvSpPr>
          <p:cNvPr id="28" name="Стрелка вправо 27"/>
          <p:cNvSpPr/>
          <p:nvPr/>
        </p:nvSpPr>
        <p:spPr>
          <a:xfrm>
            <a:off x="6781006" y="4518025"/>
            <a:ext cx="736600" cy="254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Прямоугольник 28">
            <a:hlinkClick r:id="rId3" action="ppaction://hlinksldjump"/>
          </p:cNvPr>
          <p:cNvSpPr/>
          <p:nvPr/>
        </p:nvSpPr>
        <p:spPr>
          <a:xfrm>
            <a:off x="6134100" y="3429000"/>
            <a:ext cx="482600" cy="5175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0</a:t>
            </a:r>
            <a:endParaRPr lang="ru-RU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860427" y="1856581"/>
            <a:ext cx="319086" cy="5175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0</a:t>
            </a:r>
            <a:endParaRPr lang="ru-RU" dirty="0"/>
          </a:p>
        </p:txBody>
      </p:sp>
      <p:sp>
        <p:nvSpPr>
          <p:cNvPr id="31" name="Прямоугольник 30"/>
          <p:cNvSpPr/>
          <p:nvPr/>
        </p:nvSpPr>
        <p:spPr>
          <a:xfrm>
            <a:off x="835026" y="2649538"/>
            <a:ext cx="346076" cy="5175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0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09168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395288" y="1828800"/>
            <a:ext cx="5087938" cy="3230563"/>
            <a:chOff x="249" y="1152"/>
            <a:chExt cx="3205" cy="2035"/>
          </a:xfrm>
        </p:grpSpPr>
        <p:sp>
          <p:nvSpPr>
            <p:cNvPr id="3" name="Rectangle 5"/>
            <p:cNvSpPr>
              <a:spLocks noChangeArrowheads="1"/>
            </p:cNvSpPr>
            <p:nvPr/>
          </p:nvSpPr>
          <p:spPr bwMode="auto">
            <a:xfrm>
              <a:off x="960" y="1152"/>
              <a:ext cx="526" cy="910"/>
            </a:xfrm>
            <a:prstGeom prst="rect">
              <a:avLst/>
            </a:prstGeom>
            <a:solidFill>
              <a:srgbClr val="CE9964"/>
            </a:solidFill>
            <a:ln w="12600" cap="sq">
              <a:solidFill>
                <a:srgbClr val="402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ru-RU" altLang="ru-RU"/>
            </a:p>
          </p:txBody>
        </p:sp>
        <p:sp>
          <p:nvSpPr>
            <p:cNvPr id="4" name="Rectangle 6"/>
            <p:cNvSpPr>
              <a:spLocks noChangeArrowheads="1"/>
            </p:cNvSpPr>
            <p:nvPr/>
          </p:nvSpPr>
          <p:spPr bwMode="auto">
            <a:xfrm>
              <a:off x="2544" y="1680"/>
              <a:ext cx="526" cy="910"/>
            </a:xfrm>
            <a:prstGeom prst="rect">
              <a:avLst/>
            </a:prstGeom>
            <a:solidFill>
              <a:srgbClr val="CE9964"/>
            </a:solidFill>
            <a:ln w="12600" cap="sq">
              <a:solidFill>
                <a:srgbClr val="402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ru-RU" altLang="ru-RU"/>
            </a:p>
          </p:txBody>
        </p:sp>
        <p:sp>
          <p:nvSpPr>
            <p:cNvPr id="5" name="Rectangle 7"/>
            <p:cNvSpPr>
              <a:spLocks noChangeArrowheads="1"/>
            </p:cNvSpPr>
            <p:nvPr/>
          </p:nvSpPr>
          <p:spPr bwMode="auto">
            <a:xfrm>
              <a:off x="1776" y="1680"/>
              <a:ext cx="526" cy="910"/>
            </a:xfrm>
            <a:prstGeom prst="rect">
              <a:avLst/>
            </a:prstGeom>
            <a:solidFill>
              <a:srgbClr val="CE9964"/>
            </a:solidFill>
            <a:ln w="12600" cap="sq">
              <a:solidFill>
                <a:srgbClr val="402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ru-RU" altLang="ru-RU"/>
            </a:p>
          </p:txBody>
        </p:sp>
        <p:sp>
          <p:nvSpPr>
            <p:cNvPr id="6" name="Rectangle 8"/>
            <p:cNvSpPr>
              <a:spLocks noChangeArrowheads="1"/>
            </p:cNvSpPr>
            <p:nvPr/>
          </p:nvSpPr>
          <p:spPr bwMode="auto">
            <a:xfrm>
              <a:off x="960" y="2208"/>
              <a:ext cx="526" cy="910"/>
            </a:xfrm>
            <a:prstGeom prst="rect">
              <a:avLst/>
            </a:prstGeom>
            <a:solidFill>
              <a:srgbClr val="CE9964"/>
            </a:solidFill>
            <a:ln w="12600" cap="sq">
              <a:solidFill>
                <a:srgbClr val="402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ru-RU" altLang="ru-RU"/>
            </a:p>
          </p:txBody>
        </p:sp>
        <p:sp>
          <p:nvSpPr>
            <p:cNvPr id="7" name="Line 9"/>
            <p:cNvSpPr>
              <a:spLocks noChangeShapeType="1"/>
            </p:cNvSpPr>
            <p:nvPr/>
          </p:nvSpPr>
          <p:spPr bwMode="auto">
            <a:xfrm>
              <a:off x="576" y="1344"/>
              <a:ext cx="382" cy="0"/>
            </a:xfrm>
            <a:prstGeom prst="line">
              <a:avLst/>
            </a:prstGeom>
            <a:noFill/>
            <a:ln w="12600" cap="sq">
              <a:solidFill>
                <a:srgbClr val="4020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" name="Line 10"/>
            <p:cNvSpPr>
              <a:spLocks noChangeShapeType="1"/>
            </p:cNvSpPr>
            <p:nvPr/>
          </p:nvSpPr>
          <p:spPr bwMode="auto">
            <a:xfrm>
              <a:off x="624" y="1824"/>
              <a:ext cx="334" cy="0"/>
            </a:xfrm>
            <a:prstGeom prst="line">
              <a:avLst/>
            </a:prstGeom>
            <a:noFill/>
            <a:ln w="12600" cap="sq">
              <a:solidFill>
                <a:srgbClr val="4020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" name="Line 11"/>
            <p:cNvSpPr>
              <a:spLocks noChangeShapeType="1"/>
            </p:cNvSpPr>
            <p:nvPr/>
          </p:nvSpPr>
          <p:spPr bwMode="auto">
            <a:xfrm>
              <a:off x="672" y="1824"/>
              <a:ext cx="0" cy="1102"/>
            </a:xfrm>
            <a:prstGeom prst="line">
              <a:avLst/>
            </a:prstGeom>
            <a:noFill/>
            <a:ln w="12600" cap="sq">
              <a:solidFill>
                <a:srgbClr val="402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" name="Line 12"/>
            <p:cNvSpPr>
              <a:spLocks noChangeShapeType="1"/>
            </p:cNvSpPr>
            <p:nvPr/>
          </p:nvSpPr>
          <p:spPr bwMode="auto">
            <a:xfrm>
              <a:off x="816" y="1344"/>
              <a:ext cx="0" cy="1102"/>
            </a:xfrm>
            <a:prstGeom prst="line">
              <a:avLst/>
            </a:prstGeom>
            <a:noFill/>
            <a:ln w="12600" cap="sq">
              <a:solidFill>
                <a:srgbClr val="402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" name="Line 13"/>
            <p:cNvSpPr>
              <a:spLocks noChangeShapeType="1"/>
            </p:cNvSpPr>
            <p:nvPr/>
          </p:nvSpPr>
          <p:spPr bwMode="auto">
            <a:xfrm>
              <a:off x="816" y="2448"/>
              <a:ext cx="142" cy="0"/>
            </a:xfrm>
            <a:prstGeom prst="line">
              <a:avLst/>
            </a:prstGeom>
            <a:noFill/>
            <a:ln w="12600" cap="sq">
              <a:solidFill>
                <a:srgbClr val="402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" name="Line 14"/>
            <p:cNvSpPr>
              <a:spLocks noChangeShapeType="1"/>
            </p:cNvSpPr>
            <p:nvPr/>
          </p:nvSpPr>
          <p:spPr bwMode="auto">
            <a:xfrm>
              <a:off x="672" y="2928"/>
              <a:ext cx="286" cy="0"/>
            </a:xfrm>
            <a:prstGeom prst="line">
              <a:avLst/>
            </a:prstGeom>
            <a:noFill/>
            <a:ln w="12600" cap="sq">
              <a:solidFill>
                <a:srgbClr val="402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3" name="Line 15"/>
            <p:cNvSpPr>
              <a:spLocks noChangeShapeType="1"/>
            </p:cNvSpPr>
            <p:nvPr/>
          </p:nvSpPr>
          <p:spPr bwMode="auto">
            <a:xfrm>
              <a:off x="1488" y="1824"/>
              <a:ext cx="286" cy="0"/>
            </a:xfrm>
            <a:prstGeom prst="line">
              <a:avLst/>
            </a:prstGeom>
            <a:noFill/>
            <a:ln w="12600" cap="sq">
              <a:solidFill>
                <a:srgbClr val="402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4" name="Line 16"/>
            <p:cNvSpPr>
              <a:spLocks noChangeShapeType="1"/>
            </p:cNvSpPr>
            <p:nvPr/>
          </p:nvSpPr>
          <p:spPr bwMode="auto">
            <a:xfrm>
              <a:off x="1488" y="2400"/>
              <a:ext cx="286" cy="0"/>
            </a:xfrm>
            <a:prstGeom prst="line">
              <a:avLst/>
            </a:prstGeom>
            <a:noFill/>
            <a:ln w="12600" cap="sq">
              <a:solidFill>
                <a:srgbClr val="402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" name="Line 17"/>
            <p:cNvSpPr>
              <a:spLocks noChangeShapeType="1"/>
            </p:cNvSpPr>
            <p:nvPr/>
          </p:nvSpPr>
          <p:spPr bwMode="auto">
            <a:xfrm>
              <a:off x="2304" y="2112"/>
              <a:ext cx="238" cy="0"/>
            </a:xfrm>
            <a:prstGeom prst="line">
              <a:avLst/>
            </a:prstGeom>
            <a:noFill/>
            <a:ln w="12600" cap="sq">
              <a:solidFill>
                <a:srgbClr val="402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6" name="Line 18"/>
            <p:cNvSpPr>
              <a:spLocks noChangeShapeType="1"/>
            </p:cNvSpPr>
            <p:nvPr/>
          </p:nvSpPr>
          <p:spPr bwMode="auto">
            <a:xfrm>
              <a:off x="3072" y="2064"/>
              <a:ext cx="382" cy="0"/>
            </a:xfrm>
            <a:prstGeom prst="line">
              <a:avLst/>
            </a:prstGeom>
            <a:noFill/>
            <a:ln w="12600" cap="sq">
              <a:solidFill>
                <a:srgbClr val="4020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7" name="Text Box 19"/>
            <p:cNvSpPr txBox="1">
              <a:spLocks noChangeArrowheads="1"/>
            </p:cNvSpPr>
            <p:nvPr/>
          </p:nvSpPr>
          <p:spPr bwMode="auto">
            <a:xfrm>
              <a:off x="289" y="1187"/>
              <a:ext cx="190" cy="2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spcBef>
                  <a:spcPts val="8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32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spcBef>
                  <a:spcPts val="7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8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spcBef>
                  <a:spcPts val="6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>
                <a:spcBef>
                  <a:spcPts val="1500"/>
                </a:spcBef>
                <a:buClrTx/>
                <a:buFontTx/>
                <a:buNone/>
              </a:pPr>
              <a:r>
                <a:rPr lang="ru-RU" altLang="ru-RU" sz="2400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18" name="Text Box 20"/>
            <p:cNvSpPr txBox="1">
              <a:spLocks noChangeArrowheads="1"/>
            </p:cNvSpPr>
            <p:nvPr/>
          </p:nvSpPr>
          <p:spPr bwMode="auto">
            <a:xfrm>
              <a:off x="249" y="1658"/>
              <a:ext cx="286" cy="2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spcBef>
                  <a:spcPts val="8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32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spcBef>
                  <a:spcPts val="7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8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spcBef>
                  <a:spcPts val="6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>
                <a:spcBef>
                  <a:spcPts val="1500"/>
                </a:spcBef>
                <a:buClrTx/>
                <a:buFontTx/>
                <a:buNone/>
              </a:pPr>
              <a:r>
                <a:rPr lang="ru-RU" altLang="ru-RU" sz="2400" dirty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19" name="Text Box 21"/>
            <p:cNvSpPr txBox="1">
              <a:spLocks noChangeArrowheads="1"/>
            </p:cNvSpPr>
            <p:nvPr/>
          </p:nvSpPr>
          <p:spPr bwMode="auto">
            <a:xfrm>
              <a:off x="1056" y="1296"/>
              <a:ext cx="382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spcBef>
                  <a:spcPts val="8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32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spcBef>
                  <a:spcPts val="7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8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spcBef>
                  <a:spcPts val="6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>
                <a:spcBef>
                  <a:spcPts val="2000"/>
                </a:spcBef>
                <a:buClrTx/>
                <a:buFontTx/>
                <a:buNone/>
              </a:pPr>
              <a:r>
                <a:rPr lang="ru-RU" altLang="ru-RU" dirty="0"/>
                <a:t>И</a:t>
              </a:r>
            </a:p>
          </p:txBody>
        </p:sp>
        <p:sp>
          <p:nvSpPr>
            <p:cNvPr id="20" name="Text Box 22"/>
            <p:cNvSpPr txBox="1">
              <a:spLocks noChangeArrowheads="1"/>
            </p:cNvSpPr>
            <p:nvPr/>
          </p:nvSpPr>
          <p:spPr bwMode="auto">
            <a:xfrm>
              <a:off x="1056" y="2208"/>
              <a:ext cx="430" cy="9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spcBef>
                  <a:spcPts val="8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32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spcBef>
                  <a:spcPts val="7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8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spcBef>
                  <a:spcPts val="6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>
                <a:spcBef>
                  <a:spcPts val="2000"/>
                </a:spcBef>
                <a:buClrTx/>
                <a:buFontTx/>
                <a:buNone/>
              </a:pPr>
              <a:r>
                <a:rPr lang="ru-RU" altLang="ru-RU" dirty="0"/>
                <a:t>ИЛИ</a:t>
              </a:r>
            </a:p>
          </p:txBody>
        </p:sp>
        <p:sp>
          <p:nvSpPr>
            <p:cNvPr id="21" name="Text Box 23"/>
            <p:cNvSpPr txBox="1">
              <a:spLocks noChangeArrowheads="1"/>
            </p:cNvSpPr>
            <p:nvPr/>
          </p:nvSpPr>
          <p:spPr bwMode="auto">
            <a:xfrm>
              <a:off x="1872" y="1920"/>
              <a:ext cx="382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spcBef>
                  <a:spcPts val="8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32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spcBef>
                  <a:spcPts val="7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8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spcBef>
                  <a:spcPts val="6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>
                <a:spcBef>
                  <a:spcPts val="2000"/>
                </a:spcBef>
                <a:buClrTx/>
                <a:buFontTx/>
                <a:buNone/>
              </a:pPr>
              <a:r>
                <a:rPr lang="ru-RU" altLang="ru-RU"/>
                <a:t>И</a:t>
              </a:r>
            </a:p>
          </p:txBody>
        </p:sp>
        <p:sp>
          <p:nvSpPr>
            <p:cNvPr id="22" name="Text Box 24"/>
            <p:cNvSpPr txBox="1">
              <a:spLocks noChangeArrowheads="1"/>
            </p:cNvSpPr>
            <p:nvPr/>
          </p:nvSpPr>
          <p:spPr bwMode="auto">
            <a:xfrm>
              <a:off x="2592" y="1872"/>
              <a:ext cx="57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spcBef>
                  <a:spcPts val="8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32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spcBef>
                  <a:spcPts val="7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8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spcBef>
                  <a:spcPts val="6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>
                <a:spcBef>
                  <a:spcPts val="2000"/>
                </a:spcBef>
                <a:buClrTx/>
                <a:buFontTx/>
                <a:buNone/>
              </a:pPr>
              <a:r>
                <a:rPr lang="ru-RU" altLang="ru-RU"/>
                <a:t>НЕ</a:t>
              </a:r>
            </a:p>
          </p:txBody>
        </p:sp>
      </p:grpSp>
      <p:graphicFrame>
        <p:nvGraphicFramePr>
          <p:cNvPr id="23" name="Таблица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6645005"/>
              </p:ext>
            </p:extLst>
          </p:nvPr>
        </p:nvGraphicFramePr>
        <p:xfrm>
          <a:off x="7734301" y="4132263"/>
          <a:ext cx="3530598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6866">
                  <a:extLst>
                    <a:ext uri="{9D8B030D-6E8A-4147-A177-3AD203B41FA5}">
                      <a16:colId xmlns:a16="http://schemas.microsoft.com/office/drawing/2014/main" val="3320895937"/>
                    </a:ext>
                  </a:extLst>
                </a:gridCol>
                <a:gridCol w="1176866">
                  <a:extLst>
                    <a:ext uri="{9D8B030D-6E8A-4147-A177-3AD203B41FA5}">
                      <a16:colId xmlns:a16="http://schemas.microsoft.com/office/drawing/2014/main" val="3635389631"/>
                    </a:ext>
                  </a:extLst>
                </a:gridCol>
                <a:gridCol w="1176866">
                  <a:extLst>
                    <a:ext uri="{9D8B030D-6E8A-4147-A177-3AD203B41FA5}">
                      <a16:colId xmlns:a16="http://schemas.microsoft.com/office/drawing/2014/main" val="56504585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1</a:t>
                      </a:r>
                      <a:endParaRPr lang="ru-RU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2</a:t>
                      </a:r>
                      <a:endParaRPr lang="ru-RU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выход</a:t>
                      </a:r>
                      <a:endParaRPr lang="ru-RU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775210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0</a:t>
                      </a:r>
                      <a:endParaRPr lang="ru-RU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0</a:t>
                      </a:r>
                      <a:endParaRPr lang="ru-RU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1</a:t>
                      </a:r>
                      <a:endParaRPr lang="ru-RU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315370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0</a:t>
                      </a:r>
                      <a:endParaRPr lang="ru-RU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1</a:t>
                      </a:r>
                      <a:endParaRPr lang="ru-RU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207841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1</a:t>
                      </a:r>
                      <a:endParaRPr lang="ru-RU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0</a:t>
                      </a:r>
                      <a:endParaRPr lang="ru-RU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323268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1</a:t>
                      </a:r>
                      <a:endParaRPr lang="ru-RU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1</a:t>
                      </a:r>
                      <a:endParaRPr lang="ru-RU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12179235"/>
                  </a:ext>
                </a:extLst>
              </a:tr>
            </a:tbl>
          </a:graphicData>
        </a:graphic>
      </p:graphicFrame>
      <p:sp>
        <p:nvSpPr>
          <p:cNvPr id="24" name="Прямоугольник 23"/>
          <p:cNvSpPr/>
          <p:nvPr/>
        </p:nvSpPr>
        <p:spPr>
          <a:xfrm>
            <a:off x="4949825" y="2863334"/>
            <a:ext cx="8483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выход</a:t>
            </a:r>
            <a:endParaRPr lang="ru-RU" dirty="0"/>
          </a:p>
        </p:txBody>
      </p:sp>
      <p:sp>
        <p:nvSpPr>
          <p:cNvPr id="25" name="Прямоугольник 24"/>
          <p:cNvSpPr/>
          <p:nvPr/>
        </p:nvSpPr>
        <p:spPr>
          <a:xfrm>
            <a:off x="6134100" y="2667000"/>
            <a:ext cx="482600" cy="5175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</a:t>
            </a:r>
            <a:endParaRPr lang="ru-RU" dirty="0"/>
          </a:p>
        </p:txBody>
      </p:sp>
      <p:sp>
        <p:nvSpPr>
          <p:cNvPr id="26" name="Прямоугольник 25"/>
          <p:cNvSpPr/>
          <p:nvPr/>
        </p:nvSpPr>
        <p:spPr>
          <a:xfrm>
            <a:off x="6134100" y="3436938"/>
            <a:ext cx="482600" cy="5175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0</a:t>
            </a:r>
            <a:endParaRPr lang="ru-RU" dirty="0"/>
          </a:p>
        </p:txBody>
      </p:sp>
      <p:sp>
        <p:nvSpPr>
          <p:cNvPr id="27" name="TextBox 26"/>
          <p:cNvSpPr txBox="1"/>
          <p:nvPr/>
        </p:nvSpPr>
        <p:spPr>
          <a:xfrm>
            <a:off x="3860800" y="508000"/>
            <a:ext cx="65770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Укажите правильное значение на выходе в зависимости от исходных данных на входе 1 и входе 2</a:t>
            </a:r>
            <a:endParaRPr lang="ru-RU" dirty="0"/>
          </a:p>
        </p:txBody>
      </p:sp>
      <p:sp>
        <p:nvSpPr>
          <p:cNvPr id="28" name="Стрелка вправо 27"/>
          <p:cNvSpPr/>
          <p:nvPr/>
        </p:nvSpPr>
        <p:spPr>
          <a:xfrm>
            <a:off x="6781006" y="4518025"/>
            <a:ext cx="736600" cy="254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Прямоугольник 28"/>
          <p:cNvSpPr/>
          <p:nvPr/>
        </p:nvSpPr>
        <p:spPr>
          <a:xfrm>
            <a:off x="6134100" y="3429000"/>
            <a:ext cx="482600" cy="5175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0</a:t>
            </a:r>
            <a:endParaRPr lang="ru-RU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860427" y="1856581"/>
            <a:ext cx="319086" cy="5175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0</a:t>
            </a:r>
            <a:endParaRPr lang="ru-RU" dirty="0"/>
          </a:p>
        </p:txBody>
      </p:sp>
      <p:sp>
        <p:nvSpPr>
          <p:cNvPr id="31" name="Прямоугольник 30"/>
          <p:cNvSpPr/>
          <p:nvPr/>
        </p:nvSpPr>
        <p:spPr>
          <a:xfrm>
            <a:off x="835026" y="2649538"/>
            <a:ext cx="346076" cy="5175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0</a:t>
            </a:r>
            <a:endParaRPr lang="ru-RU" dirty="0"/>
          </a:p>
        </p:txBody>
      </p:sp>
      <p:sp>
        <p:nvSpPr>
          <p:cNvPr id="32" name="Плюс 31"/>
          <p:cNvSpPr/>
          <p:nvPr/>
        </p:nvSpPr>
        <p:spPr>
          <a:xfrm>
            <a:off x="11393486" y="4429125"/>
            <a:ext cx="546100" cy="431800"/>
          </a:xfrm>
          <a:prstGeom prst="mathPlus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Скругленный прямоугольник 32">
            <a:hlinkClick r:id="rId2" action="ppaction://hlinksldjump"/>
          </p:cNvPr>
          <p:cNvSpPr/>
          <p:nvPr/>
        </p:nvSpPr>
        <p:spPr>
          <a:xfrm>
            <a:off x="8413750" y="2517775"/>
            <a:ext cx="2171699" cy="63023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ДАЛЕЕ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34968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395288" y="1828800"/>
            <a:ext cx="5087938" cy="3230563"/>
            <a:chOff x="249" y="1152"/>
            <a:chExt cx="3205" cy="2035"/>
          </a:xfrm>
        </p:grpSpPr>
        <p:sp>
          <p:nvSpPr>
            <p:cNvPr id="3" name="Rectangle 5"/>
            <p:cNvSpPr>
              <a:spLocks noChangeArrowheads="1"/>
            </p:cNvSpPr>
            <p:nvPr/>
          </p:nvSpPr>
          <p:spPr bwMode="auto">
            <a:xfrm>
              <a:off x="960" y="1152"/>
              <a:ext cx="526" cy="910"/>
            </a:xfrm>
            <a:prstGeom prst="rect">
              <a:avLst/>
            </a:prstGeom>
            <a:solidFill>
              <a:srgbClr val="CE9964"/>
            </a:solidFill>
            <a:ln w="12600" cap="sq">
              <a:solidFill>
                <a:srgbClr val="402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ru-RU" altLang="ru-RU"/>
            </a:p>
          </p:txBody>
        </p:sp>
        <p:sp>
          <p:nvSpPr>
            <p:cNvPr id="4" name="Rectangle 6"/>
            <p:cNvSpPr>
              <a:spLocks noChangeArrowheads="1"/>
            </p:cNvSpPr>
            <p:nvPr/>
          </p:nvSpPr>
          <p:spPr bwMode="auto">
            <a:xfrm>
              <a:off x="2544" y="1680"/>
              <a:ext cx="526" cy="910"/>
            </a:xfrm>
            <a:prstGeom prst="rect">
              <a:avLst/>
            </a:prstGeom>
            <a:solidFill>
              <a:srgbClr val="CE9964"/>
            </a:solidFill>
            <a:ln w="12600" cap="sq">
              <a:solidFill>
                <a:srgbClr val="402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ru-RU" altLang="ru-RU"/>
            </a:p>
          </p:txBody>
        </p:sp>
        <p:sp>
          <p:nvSpPr>
            <p:cNvPr id="5" name="Rectangle 7"/>
            <p:cNvSpPr>
              <a:spLocks noChangeArrowheads="1"/>
            </p:cNvSpPr>
            <p:nvPr/>
          </p:nvSpPr>
          <p:spPr bwMode="auto">
            <a:xfrm>
              <a:off x="1776" y="1680"/>
              <a:ext cx="526" cy="910"/>
            </a:xfrm>
            <a:prstGeom prst="rect">
              <a:avLst/>
            </a:prstGeom>
            <a:solidFill>
              <a:srgbClr val="CE9964"/>
            </a:solidFill>
            <a:ln w="12600" cap="sq">
              <a:solidFill>
                <a:srgbClr val="402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ru-RU" altLang="ru-RU"/>
            </a:p>
          </p:txBody>
        </p:sp>
        <p:sp>
          <p:nvSpPr>
            <p:cNvPr id="6" name="Rectangle 8"/>
            <p:cNvSpPr>
              <a:spLocks noChangeArrowheads="1"/>
            </p:cNvSpPr>
            <p:nvPr/>
          </p:nvSpPr>
          <p:spPr bwMode="auto">
            <a:xfrm>
              <a:off x="960" y="2208"/>
              <a:ext cx="526" cy="910"/>
            </a:xfrm>
            <a:prstGeom prst="rect">
              <a:avLst/>
            </a:prstGeom>
            <a:solidFill>
              <a:srgbClr val="CE9964"/>
            </a:solidFill>
            <a:ln w="12600" cap="sq">
              <a:solidFill>
                <a:srgbClr val="402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ru-RU" altLang="ru-RU"/>
            </a:p>
          </p:txBody>
        </p:sp>
        <p:sp>
          <p:nvSpPr>
            <p:cNvPr id="7" name="Line 9"/>
            <p:cNvSpPr>
              <a:spLocks noChangeShapeType="1"/>
            </p:cNvSpPr>
            <p:nvPr/>
          </p:nvSpPr>
          <p:spPr bwMode="auto">
            <a:xfrm>
              <a:off x="576" y="1344"/>
              <a:ext cx="382" cy="0"/>
            </a:xfrm>
            <a:prstGeom prst="line">
              <a:avLst/>
            </a:prstGeom>
            <a:noFill/>
            <a:ln w="12600" cap="sq">
              <a:solidFill>
                <a:srgbClr val="4020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" name="Line 10"/>
            <p:cNvSpPr>
              <a:spLocks noChangeShapeType="1"/>
            </p:cNvSpPr>
            <p:nvPr/>
          </p:nvSpPr>
          <p:spPr bwMode="auto">
            <a:xfrm>
              <a:off x="624" y="1824"/>
              <a:ext cx="334" cy="0"/>
            </a:xfrm>
            <a:prstGeom prst="line">
              <a:avLst/>
            </a:prstGeom>
            <a:noFill/>
            <a:ln w="12600" cap="sq">
              <a:solidFill>
                <a:srgbClr val="4020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" name="Line 11"/>
            <p:cNvSpPr>
              <a:spLocks noChangeShapeType="1"/>
            </p:cNvSpPr>
            <p:nvPr/>
          </p:nvSpPr>
          <p:spPr bwMode="auto">
            <a:xfrm>
              <a:off x="672" y="1824"/>
              <a:ext cx="0" cy="1102"/>
            </a:xfrm>
            <a:prstGeom prst="line">
              <a:avLst/>
            </a:prstGeom>
            <a:noFill/>
            <a:ln w="12600" cap="sq">
              <a:solidFill>
                <a:srgbClr val="402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" name="Line 12"/>
            <p:cNvSpPr>
              <a:spLocks noChangeShapeType="1"/>
            </p:cNvSpPr>
            <p:nvPr/>
          </p:nvSpPr>
          <p:spPr bwMode="auto">
            <a:xfrm>
              <a:off x="816" y="1344"/>
              <a:ext cx="0" cy="1102"/>
            </a:xfrm>
            <a:prstGeom prst="line">
              <a:avLst/>
            </a:prstGeom>
            <a:noFill/>
            <a:ln w="12600" cap="sq">
              <a:solidFill>
                <a:srgbClr val="402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" name="Line 13"/>
            <p:cNvSpPr>
              <a:spLocks noChangeShapeType="1"/>
            </p:cNvSpPr>
            <p:nvPr/>
          </p:nvSpPr>
          <p:spPr bwMode="auto">
            <a:xfrm>
              <a:off x="816" y="2448"/>
              <a:ext cx="142" cy="0"/>
            </a:xfrm>
            <a:prstGeom prst="line">
              <a:avLst/>
            </a:prstGeom>
            <a:noFill/>
            <a:ln w="12600" cap="sq">
              <a:solidFill>
                <a:srgbClr val="402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" name="Line 14"/>
            <p:cNvSpPr>
              <a:spLocks noChangeShapeType="1"/>
            </p:cNvSpPr>
            <p:nvPr/>
          </p:nvSpPr>
          <p:spPr bwMode="auto">
            <a:xfrm>
              <a:off x="672" y="2928"/>
              <a:ext cx="286" cy="0"/>
            </a:xfrm>
            <a:prstGeom prst="line">
              <a:avLst/>
            </a:prstGeom>
            <a:noFill/>
            <a:ln w="12600" cap="sq">
              <a:solidFill>
                <a:srgbClr val="402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3" name="Line 15"/>
            <p:cNvSpPr>
              <a:spLocks noChangeShapeType="1"/>
            </p:cNvSpPr>
            <p:nvPr/>
          </p:nvSpPr>
          <p:spPr bwMode="auto">
            <a:xfrm>
              <a:off x="1488" y="1824"/>
              <a:ext cx="286" cy="0"/>
            </a:xfrm>
            <a:prstGeom prst="line">
              <a:avLst/>
            </a:prstGeom>
            <a:noFill/>
            <a:ln w="12600" cap="sq">
              <a:solidFill>
                <a:srgbClr val="402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4" name="Line 16"/>
            <p:cNvSpPr>
              <a:spLocks noChangeShapeType="1"/>
            </p:cNvSpPr>
            <p:nvPr/>
          </p:nvSpPr>
          <p:spPr bwMode="auto">
            <a:xfrm>
              <a:off x="1488" y="2400"/>
              <a:ext cx="286" cy="0"/>
            </a:xfrm>
            <a:prstGeom prst="line">
              <a:avLst/>
            </a:prstGeom>
            <a:noFill/>
            <a:ln w="12600" cap="sq">
              <a:solidFill>
                <a:srgbClr val="402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" name="Line 17"/>
            <p:cNvSpPr>
              <a:spLocks noChangeShapeType="1"/>
            </p:cNvSpPr>
            <p:nvPr/>
          </p:nvSpPr>
          <p:spPr bwMode="auto">
            <a:xfrm>
              <a:off x="2304" y="2112"/>
              <a:ext cx="238" cy="0"/>
            </a:xfrm>
            <a:prstGeom prst="line">
              <a:avLst/>
            </a:prstGeom>
            <a:noFill/>
            <a:ln w="12600" cap="sq">
              <a:solidFill>
                <a:srgbClr val="402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6" name="Line 18"/>
            <p:cNvSpPr>
              <a:spLocks noChangeShapeType="1"/>
            </p:cNvSpPr>
            <p:nvPr/>
          </p:nvSpPr>
          <p:spPr bwMode="auto">
            <a:xfrm>
              <a:off x="3072" y="2064"/>
              <a:ext cx="382" cy="0"/>
            </a:xfrm>
            <a:prstGeom prst="line">
              <a:avLst/>
            </a:prstGeom>
            <a:noFill/>
            <a:ln w="12600" cap="sq">
              <a:solidFill>
                <a:srgbClr val="4020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7" name="Text Box 19"/>
            <p:cNvSpPr txBox="1">
              <a:spLocks noChangeArrowheads="1"/>
            </p:cNvSpPr>
            <p:nvPr/>
          </p:nvSpPr>
          <p:spPr bwMode="auto">
            <a:xfrm>
              <a:off x="289" y="1187"/>
              <a:ext cx="190" cy="2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spcBef>
                  <a:spcPts val="8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32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spcBef>
                  <a:spcPts val="7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8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spcBef>
                  <a:spcPts val="6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>
                <a:spcBef>
                  <a:spcPts val="1500"/>
                </a:spcBef>
                <a:buClrTx/>
                <a:buFontTx/>
                <a:buNone/>
              </a:pPr>
              <a:r>
                <a:rPr lang="ru-RU" altLang="ru-RU" sz="2400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18" name="Text Box 20"/>
            <p:cNvSpPr txBox="1">
              <a:spLocks noChangeArrowheads="1"/>
            </p:cNvSpPr>
            <p:nvPr/>
          </p:nvSpPr>
          <p:spPr bwMode="auto">
            <a:xfrm>
              <a:off x="249" y="1658"/>
              <a:ext cx="286" cy="2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spcBef>
                  <a:spcPts val="8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32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spcBef>
                  <a:spcPts val="7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8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spcBef>
                  <a:spcPts val="6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>
                <a:spcBef>
                  <a:spcPts val="1500"/>
                </a:spcBef>
                <a:buClrTx/>
                <a:buFontTx/>
                <a:buNone/>
              </a:pPr>
              <a:r>
                <a:rPr lang="ru-RU" altLang="ru-RU" sz="2400" dirty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19" name="Text Box 21"/>
            <p:cNvSpPr txBox="1">
              <a:spLocks noChangeArrowheads="1"/>
            </p:cNvSpPr>
            <p:nvPr/>
          </p:nvSpPr>
          <p:spPr bwMode="auto">
            <a:xfrm>
              <a:off x="1056" y="1296"/>
              <a:ext cx="382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spcBef>
                  <a:spcPts val="8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32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spcBef>
                  <a:spcPts val="7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8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spcBef>
                  <a:spcPts val="6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>
                <a:spcBef>
                  <a:spcPts val="2000"/>
                </a:spcBef>
                <a:buClrTx/>
                <a:buFontTx/>
                <a:buNone/>
              </a:pPr>
              <a:r>
                <a:rPr lang="ru-RU" altLang="ru-RU"/>
                <a:t>И</a:t>
              </a:r>
            </a:p>
          </p:txBody>
        </p:sp>
        <p:sp>
          <p:nvSpPr>
            <p:cNvPr id="20" name="Text Box 22"/>
            <p:cNvSpPr txBox="1">
              <a:spLocks noChangeArrowheads="1"/>
            </p:cNvSpPr>
            <p:nvPr/>
          </p:nvSpPr>
          <p:spPr bwMode="auto">
            <a:xfrm>
              <a:off x="1056" y="2208"/>
              <a:ext cx="430" cy="9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spcBef>
                  <a:spcPts val="8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32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spcBef>
                  <a:spcPts val="7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8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spcBef>
                  <a:spcPts val="6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>
                <a:spcBef>
                  <a:spcPts val="2000"/>
                </a:spcBef>
                <a:buClrTx/>
                <a:buFontTx/>
                <a:buNone/>
              </a:pPr>
              <a:r>
                <a:rPr lang="ru-RU" altLang="ru-RU"/>
                <a:t>ИЛИ</a:t>
              </a:r>
            </a:p>
          </p:txBody>
        </p:sp>
        <p:sp>
          <p:nvSpPr>
            <p:cNvPr id="21" name="Text Box 23"/>
            <p:cNvSpPr txBox="1">
              <a:spLocks noChangeArrowheads="1"/>
            </p:cNvSpPr>
            <p:nvPr/>
          </p:nvSpPr>
          <p:spPr bwMode="auto">
            <a:xfrm>
              <a:off x="1872" y="1920"/>
              <a:ext cx="382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spcBef>
                  <a:spcPts val="8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32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spcBef>
                  <a:spcPts val="7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8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spcBef>
                  <a:spcPts val="6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>
                <a:spcBef>
                  <a:spcPts val="2000"/>
                </a:spcBef>
                <a:buClrTx/>
                <a:buFontTx/>
                <a:buNone/>
              </a:pPr>
              <a:r>
                <a:rPr lang="ru-RU" altLang="ru-RU"/>
                <a:t>И</a:t>
              </a:r>
            </a:p>
          </p:txBody>
        </p:sp>
        <p:sp>
          <p:nvSpPr>
            <p:cNvPr id="22" name="Text Box 24"/>
            <p:cNvSpPr txBox="1">
              <a:spLocks noChangeArrowheads="1"/>
            </p:cNvSpPr>
            <p:nvPr/>
          </p:nvSpPr>
          <p:spPr bwMode="auto">
            <a:xfrm>
              <a:off x="2592" y="1872"/>
              <a:ext cx="57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spcBef>
                  <a:spcPts val="8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32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spcBef>
                  <a:spcPts val="7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8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spcBef>
                  <a:spcPts val="6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>
                <a:spcBef>
                  <a:spcPts val="2000"/>
                </a:spcBef>
                <a:buClrTx/>
                <a:buFontTx/>
                <a:buNone/>
              </a:pPr>
              <a:r>
                <a:rPr lang="ru-RU" altLang="ru-RU"/>
                <a:t>НЕ</a:t>
              </a:r>
            </a:p>
          </p:txBody>
        </p:sp>
      </p:grpSp>
      <p:graphicFrame>
        <p:nvGraphicFramePr>
          <p:cNvPr id="23" name="Таблица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1085090"/>
              </p:ext>
            </p:extLst>
          </p:nvPr>
        </p:nvGraphicFramePr>
        <p:xfrm>
          <a:off x="7734301" y="4132263"/>
          <a:ext cx="3530598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6866">
                  <a:extLst>
                    <a:ext uri="{9D8B030D-6E8A-4147-A177-3AD203B41FA5}">
                      <a16:colId xmlns:a16="http://schemas.microsoft.com/office/drawing/2014/main" val="3320895937"/>
                    </a:ext>
                  </a:extLst>
                </a:gridCol>
                <a:gridCol w="1176866">
                  <a:extLst>
                    <a:ext uri="{9D8B030D-6E8A-4147-A177-3AD203B41FA5}">
                      <a16:colId xmlns:a16="http://schemas.microsoft.com/office/drawing/2014/main" val="3635389631"/>
                    </a:ext>
                  </a:extLst>
                </a:gridCol>
                <a:gridCol w="1176866">
                  <a:extLst>
                    <a:ext uri="{9D8B030D-6E8A-4147-A177-3AD203B41FA5}">
                      <a16:colId xmlns:a16="http://schemas.microsoft.com/office/drawing/2014/main" val="56504585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1</a:t>
                      </a:r>
                      <a:endParaRPr lang="ru-RU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2</a:t>
                      </a:r>
                      <a:endParaRPr lang="ru-RU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выход</a:t>
                      </a:r>
                      <a:endParaRPr lang="ru-RU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775210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0</a:t>
                      </a:r>
                      <a:endParaRPr lang="ru-RU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0</a:t>
                      </a:r>
                      <a:endParaRPr lang="ru-RU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0</a:t>
                      </a:r>
                      <a:endParaRPr lang="ru-RU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315370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0</a:t>
                      </a:r>
                      <a:endParaRPr lang="ru-RU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1</a:t>
                      </a:r>
                      <a:endParaRPr lang="ru-RU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207841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1</a:t>
                      </a:r>
                      <a:endParaRPr lang="ru-RU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0</a:t>
                      </a:r>
                      <a:endParaRPr lang="ru-RU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323268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1</a:t>
                      </a:r>
                      <a:endParaRPr lang="ru-RU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1</a:t>
                      </a:r>
                      <a:endParaRPr lang="ru-RU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12179235"/>
                  </a:ext>
                </a:extLst>
              </a:tr>
            </a:tbl>
          </a:graphicData>
        </a:graphic>
      </p:graphicFrame>
      <p:sp>
        <p:nvSpPr>
          <p:cNvPr id="24" name="Прямоугольник 23"/>
          <p:cNvSpPr/>
          <p:nvPr/>
        </p:nvSpPr>
        <p:spPr>
          <a:xfrm>
            <a:off x="4949825" y="2863334"/>
            <a:ext cx="8483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выход</a:t>
            </a:r>
            <a:endParaRPr lang="ru-RU" dirty="0"/>
          </a:p>
        </p:txBody>
      </p:sp>
      <p:sp>
        <p:nvSpPr>
          <p:cNvPr id="25" name="Прямоугольник 24"/>
          <p:cNvSpPr/>
          <p:nvPr/>
        </p:nvSpPr>
        <p:spPr>
          <a:xfrm>
            <a:off x="6134100" y="2667000"/>
            <a:ext cx="482600" cy="5175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</a:t>
            </a:r>
            <a:endParaRPr lang="ru-RU" dirty="0"/>
          </a:p>
        </p:txBody>
      </p:sp>
      <p:sp>
        <p:nvSpPr>
          <p:cNvPr id="26" name="Прямоугольник 25"/>
          <p:cNvSpPr/>
          <p:nvPr/>
        </p:nvSpPr>
        <p:spPr>
          <a:xfrm>
            <a:off x="6134100" y="3436938"/>
            <a:ext cx="482600" cy="5175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0</a:t>
            </a:r>
            <a:endParaRPr lang="ru-RU" dirty="0"/>
          </a:p>
        </p:txBody>
      </p:sp>
      <p:sp>
        <p:nvSpPr>
          <p:cNvPr id="27" name="TextBox 26"/>
          <p:cNvSpPr txBox="1"/>
          <p:nvPr/>
        </p:nvSpPr>
        <p:spPr>
          <a:xfrm>
            <a:off x="3860800" y="508000"/>
            <a:ext cx="65770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Укажите правильное значение на выходе в зависимости от исходных данных на входе 1 и входе 2</a:t>
            </a:r>
            <a:endParaRPr lang="ru-RU" dirty="0"/>
          </a:p>
        </p:txBody>
      </p:sp>
      <p:sp>
        <p:nvSpPr>
          <p:cNvPr id="28" name="Стрелка вправо 27"/>
          <p:cNvSpPr/>
          <p:nvPr/>
        </p:nvSpPr>
        <p:spPr>
          <a:xfrm>
            <a:off x="6781006" y="4518025"/>
            <a:ext cx="736600" cy="254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Прямоугольник 28"/>
          <p:cNvSpPr/>
          <p:nvPr/>
        </p:nvSpPr>
        <p:spPr>
          <a:xfrm>
            <a:off x="6134100" y="3429000"/>
            <a:ext cx="482600" cy="5175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0</a:t>
            </a:r>
            <a:endParaRPr lang="ru-RU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860427" y="1856581"/>
            <a:ext cx="319086" cy="5175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0</a:t>
            </a:r>
            <a:endParaRPr lang="ru-RU" dirty="0"/>
          </a:p>
        </p:txBody>
      </p:sp>
      <p:sp>
        <p:nvSpPr>
          <p:cNvPr id="31" name="Прямоугольник 30"/>
          <p:cNvSpPr/>
          <p:nvPr/>
        </p:nvSpPr>
        <p:spPr>
          <a:xfrm>
            <a:off x="835026" y="2649538"/>
            <a:ext cx="346076" cy="5175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0</a:t>
            </a:r>
            <a:endParaRPr lang="ru-RU" dirty="0"/>
          </a:p>
        </p:txBody>
      </p:sp>
      <p:sp>
        <p:nvSpPr>
          <p:cNvPr id="33" name="Минус 32"/>
          <p:cNvSpPr/>
          <p:nvPr/>
        </p:nvSpPr>
        <p:spPr>
          <a:xfrm>
            <a:off x="11406186" y="4518025"/>
            <a:ext cx="533400" cy="304800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Скругленный прямоугольник 33"/>
          <p:cNvSpPr/>
          <p:nvPr/>
        </p:nvSpPr>
        <p:spPr>
          <a:xfrm>
            <a:off x="8545513" y="2564487"/>
            <a:ext cx="1892300" cy="59769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ДАЛЕЕ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59129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395288" y="1828800"/>
            <a:ext cx="5087938" cy="3230563"/>
            <a:chOff x="249" y="1152"/>
            <a:chExt cx="3205" cy="2035"/>
          </a:xfrm>
        </p:grpSpPr>
        <p:sp>
          <p:nvSpPr>
            <p:cNvPr id="3" name="Rectangle 5"/>
            <p:cNvSpPr>
              <a:spLocks noChangeArrowheads="1"/>
            </p:cNvSpPr>
            <p:nvPr/>
          </p:nvSpPr>
          <p:spPr bwMode="auto">
            <a:xfrm>
              <a:off x="960" y="1152"/>
              <a:ext cx="526" cy="910"/>
            </a:xfrm>
            <a:prstGeom prst="rect">
              <a:avLst/>
            </a:prstGeom>
            <a:solidFill>
              <a:srgbClr val="CE9964"/>
            </a:solidFill>
            <a:ln w="12600" cap="sq">
              <a:solidFill>
                <a:srgbClr val="402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ru-RU" altLang="ru-RU"/>
            </a:p>
          </p:txBody>
        </p:sp>
        <p:sp>
          <p:nvSpPr>
            <p:cNvPr id="4" name="Rectangle 6"/>
            <p:cNvSpPr>
              <a:spLocks noChangeArrowheads="1"/>
            </p:cNvSpPr>
            <p:nvPr/>
          </p:nvSpPr>
          <p:spPr bwMode="auto">
            <a:xfrm>
              <a:off x="2544" y="1680"/>
              <a:ext cx="526" cy="910"/>
            </a:xfrm>
            <a:prstGeom prst="rect">
              <a:avLst/>
            </a:prstGeom>
            <a:solidFill>
              <a:srgbClr val="CE9964"/>
            </a:solidFill>
            <a:ln w="12600" cap="sq">
              <a:solidFill>
                <a:srgbClr val="402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ru-RU" altLang="ru-RU"/>
            </a:p>
          </p:txBody>
        </p:sp>
        <p:sp>
          <p:nvSpPr>
            <p:cNvPr id="5" name="Rectangle 7"/>
            <p:cNvSpPr>
              <a:spLocks noChangeArrowheads="1"/>
            </p:cNvSpPr>
            <p:nvPr/>
          </p:nvSpPr>
          <p:spPr bwMode="auto">
            <a:xfrm>
              <a:off x="1776" y="1680"/>
              <a:ext cx="526" cy="910"/>
            </a:xfrm>
            <a:prstGeom prst="rect">
              <a:avLst/>
            </a:prstGeom>
            <a:solidFill>
              <a:srgbClr val="CE9964"/>
            </a:solidFill>
            <a:ln w="12600" cap="sq">
              <a:solidFill>
                <a:srgbClr val="402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ru-RU" altLang="ru-RU"/>
            </a:p>
          </p:txBody>
        </p:sp>
        <p:sp>
          <p:nvSpPr>
            <p:cNvPr id="6" name="Rectangle 8"/>
            <p:cNvSpPr>
              <a:spLocks noChangeArrowheads="1"/>
            </p:cNvSpPr>
            <p:nvPr/>
          </p:nvSpPr>
          <p:spPr bwMode="auto">
            <a:xfrm>
              <a:off x="960" y="2208"/>
              <a:ext cx="526" cy="910"/>
            </a:xfrm>
            <a:prstGeom prst="rect">
              <a:avLst/>
            </a:prstGeom>
            <a:solidFill>
              <a:srgbClr val="CE9964"/>
            </a:solidFill>
            <a:ln w="12600" cap="sq">
              <a:solidFill>
                <a:srgbClr val="402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ru-RU" altLang="ru-RU"/>
            </a:p>
          </p:txBody>
        </p:sp>
        <p:sp>
          <p:nvSpPr>
            <p:cNvPr id="7" name="Line 9"/>
            <p:cNvSpPr>
              <a:spLocks noChangeShapeType="1"/>
            </p:cNvSpPr>
            <p:nvPr/>
          </p:nvSpPr>
          <p:spPr bwMode="auto">
            <a:xfrm>
              <a:off x="576" y="1344"/>
              <a:ext cx="382" cy="0"/>
            </a:xfrm>
            <a:prstGeom prst="line">
              <a:avLst/>
            </a:prstGeom>
            <a:noFill/>
            <a:ln w="12600" cap="sq">
              <a:solidFill>
                <a:srgbClr val="4020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" name="Line 10"/>
            <p:cNvSpPr>
              <a:spLocks noChangeShapeType="1"/>
            </p:cNvSpPr>
            <p:nvPr/>
          </p:nvSpPr>
          <p:spPr bwMode="auto">
            <a:xfrm>
              <a:off x="624" y="1824"/>
              <a:ext cx="334" cy="0"/>
            </a:xfrm>
            <a:prstGeom prst="line">
              <a:avLst/>
            </a:prstGeom>
            <a:noFill/>
            <a:ln w="12600" cap="sq">
              <a:solidFill>
                <a:srgbClr val="4020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" name="Line 11"/>
            <p:cNvSpPr>
              <a:spLocks noChangeShapeType="1"/>
            </p:cNvSpPr>
            <p:nvPr/>
          </p:nvSpPr>
          <p:spPr bwMode="auto">
            <a:xfrm>
              <a:off x="672" y="1824"/>
              <a:ext cx="0" cy="1102"/>
            </a:xfrm>
            <a:prstGeom prst="line">
              <a:avLst/>
            </a:prstGeom>
            <a:noFill/>
            <a:ln w="12600" cap="sq">
              <a:solidFill>
                <a:srgbClr val="402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" name="Line 12"/>
            <p:cNvSpPr>
              <a:spLocks noChangeShapeType="1"/>
            </p:cNvSpPr>
            <p:nvPr/>
          </p:nvSpPr>
          <p:spPr bwMode="auto">
            <a:xfrm>
              <a:off x="816" y="1344"/>
              <a:ext cx="0" cy="1102"/>
            </a:xfrm>
            <a:prstGeom prst="line">
              <a:avLst/>
            </a:prstGeom>
            <a:noFill/>
            <a:ln w="12600" cap="sq">
              <a:solidFill>
                <a:srgbClr val="402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" name="Line 13"/>
            <p:cNvSpPr>
              <a:spLocks noChangeShapeType="1"/>
            </p:cNvSpPr>
            <p:nvPr/>
          </p:nvSpPr>
          <p:spPr bwMode="auto">
            <a:xfrm>
              <a:off x="816" y="2448"/>
              <a:ext cx="142" cy="0"/>
            </a:xfrm>
            <a:prstGeom prst="line">
              <a:avLst/>
            </a:prstGeom>
            <a:noFill/>
            <a:ln w="12600" cap="sq">
              <a:solidFill>
                <a:srgbClr val="402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" name="Line 14"/>
            <p:cNvSpPr>
              <a:spLocks noChangeShapeType="1"/>
            </p:cNvSpPr>
            <p:nvPr/>
          </p:nvSpPr>
          <p:spPr bwMode="auto">
            <a:xfrm>
              <a:off x="672" y="2928"/>
              <a:ext cx="286" cy="0"/>
            </a:xfrm>
            <a:prstGeom prst="line">
              <a:avLst/>
            </a:prstGeom>
            <a:noFill/>
            <a:ln w="12600" cap="sq">
              <a:solidFill>
                <a:srgbClr val="402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3" name="Line 15"/>
            <p:cNvSpPr>
              <a:spLocks noChangeShapeType="1"/>
            </p:cNvSpPr>
            <p:nvPr/>
          </p:nvSpPr>
          <p:spPr bwMode="auto">
            <a:xfrm>
              <a:off x="1488" y="1824"/>
              <a:ext cx="286" cy="0"/>
            </a:xfrm>
            <a:prstGeom prst="line">
              <a:avLst/>
            </a:prstGeom>
            <a:noFill/>
            <a:ln w="12600" cap="sq">
              <a:solidFill>
                <a:srgbClr val="402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4" name="Line 16"/>
            <p:cNvSpPr>
              <a:spLocks noChangeShapeType="1"/>
            </p:cNvSpPr>
            <p:nvPr/>
          </p:nvSpPr>
          <p:spPr bwMode="auto">
            <a:xfrm>
              <a:off x="1488" y="2400"/>
              <a:ext cx="286" cy="0"/>
            </a:xfrm>
            <a:prstGeom prst="line">
              <a:avLst/>
            </a:prstGeom>
            <a:noFill/>
            <a:ln w="12600" cap="sq">
              <a:solidFill>
                <a:srgbClr val="402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" name="Line 17"/>
            <p:cNvSpPr>
              <a:spLocks noChangeShapeType="1"/>
            </p:cNvSpPr>
            <p:nvPr/>
          </p:nvSpPr>
          <p:spPr bwMode="auto">
            <a:xfrm>
              <a:off x="2304" y="2112"/>
              <a:ext cx="238" cy="0"/>
            </a:xfrm>
            <a:prstGeom prst="line">
              <a:avLst/>
            </a:prstGeom>
            <a:noFill/>
            <a:ln w="12600" cap="sq">
              <a:solidFill>
                <a:srgbClr val="402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6" name="Line 18"/>
            <p:cNvSpPr>
              <a:spLocks noChangeShapeType="1"/>
            </p:cNvSpPr>
            <p:nvPr/>
          </p:nvSpPr>
          <p:spPr bwMode="auto">
            <a:xfrm>
              <a:off x="3072" y="2064"/>
              <a:ext cx="382" cy="0"/>
            </a:xfrm>
            <a:prstGeom prst="line">
              <a:avLst/>
            </a:prstGeom>
            <a:noFill/>
            <a:ln w="12600" cap="sq">
              <a:solidFill>
                <a:srgbClr val="4020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7" name="Text Box 19"/>
            <p:cNvSpPr txBox="1">
              <a:spLocks noChangeArrowheads="1"/>
            </p:cNvSpPr>
            <p:nvPr/>
          </p:nvSpPr>
          <p:spPr bwMode="auto">
            <a:xfrm>
              <a:off x="289" y="1187"/>
              <a:ext cx="190" cy="2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spcBef>
                  <a:spcPts val="8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32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spcBef>
                  <a:spcPts val="7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8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spcBef>
                  <a:spcPts val="6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>
                <a:spcBef>
                  <a:spcPts val="1500"/>
                </a:spcBef>
                <a:buClrTx/>
                <a:buFontTx/>
                <a:buNone/>
              </a:pPr>
              <a:r>
                <a:rPr lang="ru-RU" altLang="ru-RU" sz="2400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18" name="Text Box 20"/>
            <p:cNvSpPr txBox="1">
              <a:spLocks noChangeArrowheads="1"/>
            </p:cNvSpPr>
            <p:nvPr/>
          </p:nvSpPr>
          <p:spPr bwMode="auto">
            <a:xfrm>
              <a:off x="249" y="1658"/>
              <a:ext cx="286" cy="2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spcBef>
                  <a:spcPts val="8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32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spcBef>
                  <a:spcPts val="7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8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spcBef>
                  <a:spcPts val="6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>
                <a:spcBef>
                  <a:spcPts val="1500"/>
                </a:spcBef>
                <a:buClrTx/>
                <a:buFontTx/>
                <a:buNone/>
              </a:pPr>
              <a:r>
                <a:rPr lang="ru-RU" altLang="ru-RU" sz="2400" dirty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19" name="Text Box 21"/>
            <p:cNvSpPr txBox="1">
              <a:spLocks noChangeArrowheads="1"/>
            </p:cNvSpPr>
            <p:nvPr/>
          </p:nvSpPr>
          <p:spPr bwMode="auto">
            <a:xfrm>
              <a:off x="1056" y="1296"/>
              <a:ext cx="382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spcBef>
                  <a:spcPts val="8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32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spcBef>
                  <a:spcPts val="7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8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spcBef>
                  <a:spcPts val="6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>
                <a:spcBef>
                  <a:spcPts val="2000"/>
                </a:spcBef>
                <a:buClrTx/>
                <a:buFontTx/>
                <a:buNone/>
              </a:pPr>
              <a:r>
                <a:rPr lang="ru-RU" altLang="ru-RU" dirty="0"/>
                <a:t>И</a:t>
              </a:r>
            </a:p>
          </p:txBody>
        </p:sp>
        <p:sp>
          <p:nvSpPr>
            <p:cNvPr id="20" name="Text Box 22"/>
            <p:cNvSpPr txBox="1">
              <a:spLocks noChangeArrowheads="1"/>
            </p:cNvSpPr>
            <p:nvPr/>
          </p:nvSpPr>
          <p:spPr bwMode="auto">
            <a:xfrm>
              <a:off x="1056" y="2208"/>
              <a:ext cx="430" cy="9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spcBef>
                  <a:spcPts val="8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32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spcBef>
                  <a:spcPts val="7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8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spcBef>
                  <a:spcPts val="6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>
                <a:spcBef>
                  <a:spcPts val="2000"/>
                </a:spcBef>
                <a:buClrTx/>
                <a:buFontTx/>
                <a:buNone/>
              </a:pPr>
              <a:r>
                <a:rPr lang="ru-RU" altLang="ru-RU" dirty="0"/>
                <a:t>ИЛИ</a:t>
              </a:r>
            </a:p>
          </p:txBody>
        </p:sp>
        <p:sp>
          <p:nvSpPr>
            <p:cNvPr id="21" name="Text Box 23"/>
            <p:cNvSpPr txBox="1">
              <a:spLocks noChangeArrowheads="1"/>
            </p:cNvSpPr>
            <p:nvPr/>
          </p:nvSpPr>
          <p:spPr bwMode="auto">
            <a:xfrm>
              <a:off x="1872" y="1920"/>
              <a:ext cx="382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spcBef>
                  <a:spcPts val="8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32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spcBef>
                  <a:spcPts val="7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8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spcBef>
                  <a:spcPts val="6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>
                <a:spcBef>
                  <a:spcPts val="2000"/>
                </a:spcBef>
                <a:buClrTx/>
                <a:buFontTx/>
                <a:buNone/>
              </a:pPr>
              <a:r>
                <a:rPr lang="ru-RU" altLang="ru-RU"/>
                <a:t>И</a:t>
              </a:r>
            </a:p>
          </p:txBody>
        </p:sp>
        <p:sp>
          <p:nvSpPr>
            <p:cNvPr id="22" name="Text Box 24"/>
            <p:cNvSpPr txBox="1">
              <a:spLocks noChangeArrowheads="1"/>
            </p:cNvSpPr>
            <p:nvPr/>
          </p:nvSpPr>
          <p:spPr bwMode="auto">
            <a:xfrm>
              <a:off x="2592" y="1872"/>
              <a:ext cx="57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spcBef>
                  <a:spcPts val="8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32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spcBef>
                  <a:spcPts val="7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8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spcBef>
                  <a:spcPts val="6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>
                <a:spcBef>
                  <a:spcPts val="2000"/>
                </a:spcBef>
                <a:buClrTx/>
                <a:buFontTx/>
                <a:buNone/>
              </a:pPr>
              <a:r>
                <a:rPr lang="ru-RU" altLang="ru-RU"/>
                <a:t>НЕ</a:t>
              </a:r>
            </a:p>
          </p:txBody>
        </p:sp>
      </p:grpSp>
      <p:graphicFrame>
        <p:nvGraphicFramePr>
          <p:cNvPr id="23" name="Таблица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6645005"/>
              </p:ext>
            </p:extLst>
          </p:nvPr>
        </p:nvGraphicFramePr>
        <p:xfrm>
          <a:off x="7734301" y="4132263"/>
          <a:ext cx="3530598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6866">
                  <a:extLst>
                    <a:ext uri="{9D8B030D-6E8A-4147-A177-3AD203B41FA5}">
                      <a16:colId xmlns:a16="http://schemas.microsoft.com/office/drawing/2014/main" val="3320895937"/>
                    </a:ext>
                  </a:extLst>
                </a:gridCol>
                <a:gridCol w="1176866">
                  <a:extLst>
                    <a:ext uri="{9D8B030D-6E8A-4147-A177-3AD203B41FA5}">
                      <a16:colId xmlns:a16="http://schemas.microsoft.com/office/drawing/2014/main" val="3635389631"/>
                    </a:ext>
                  </a:extLst>
                </a:gridCol>
                <a:gridCol w="1176866">
                  <a:extLst>
                    <a:ext uri="{9D8B030D-6E8A-4147-A177-3AD203B41FA5}">
                      <a16:colId xmlns:a16="http://schemas.microsoft.com/office/drawing/2014/main" val="56504585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1</a:t>
                      </a:r>
                      <a:endParaRPr lang="ru-RU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2</a:t>
                      </a:r>
                      <a:endParaRPr lang="ru-RU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выход</a:t>
                      </a:r>
                      <a:endParaRPr lang="ru-RU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775210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0</a:t>
                      </a:r>
                      <a:endParaRPr lang="ru-RU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0</a:t>
                      </a:r>
                      <a:endParaRPr lang="ru-RU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1</a:t>
                      </a:r>
                      <a:endParaRPr lang="ru-RU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315370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0</a:t>
                      </a:r>
                      <a:endParaRPr lang="ru-RU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1</a:t>
                      </a:r>
                      <a:endParaRPr lang="ru-RU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207841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1</a:t>
                      </a:r>
                      <a:endParaRPr lang="ru-RU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0</a:t>
                      </a:r>
                      <a:endParaRPr lang="ru-RU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323268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1</a:t>
                      </a:r>
                      <a:endParaRPr lang="ru-RU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1</a:t>
                      </a:r>
                      <a:endParaRPr lang="ru-RU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12179235"/>
                  </a:ext>
                </a:extLst>
              </a:tr>
            </a:tbl>
          </a:graphicData>
        </a:graphic>
      </p:graphicFrame>
      <p:sp>
        <p:nvSpPr>
          <p:cNvPr id="24" name="Прямоугольник 23"/>
          <p:cNvSpPr/>
          <p:nvPr/>
        </p:nvSpPr>
        <p:spPr>
          <a:xfrm>
            <a:off x="4949825" y="2863334"/>
            <a:ext cx="8483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выход</a:t>
            </a:r>
            <a:endParaRPr lang="ru-RU" dirty="0"/>
          </a:p>
        </p:txBody>
      </p:sp>
      <p:sp>
        <p:nvSpPr>
          <p:cNvPr id="25" name="Прямоугольник 24">
            <a:hlinkClick r:id="rId2" action="ppaction://hlinksldjump"/>
          </p:cNvPr>
          <p:cNvSpPr/>
          <p:nvPr/>
        </p:nvSpPr>
        <p:spPr>
          <a:xfrm>
            <a:off x="6134100" y="2667000"/>
            <a:ext cx="482600" cy="5175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</a:t>
            </a:r>
            <a:endParaRPr lang="ru-RU" dirty="0"/>
          </a:p>
        </p:txBody>
      </p:sp>
      <p:sp>
        <p:nvSpPr>
          <p:cNvPr id="26" name="Прямоугольник 25"/>
          <p:cNvSpPr/>
          <p:nvPr/>
        </p:nvSpPr>
        <p:spPr>
          <a:xfrm>
            <a:off x="6134100" y="3436938"/>
            <a:ext cx="482600" cy="5175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0</a:t>
            </a:r>
            <a:endParaRPr lang="ru-RU" dirty="0"/>
          </a:p>
        </p:txBody>
      </p:sp>
      <p:sp>
        <p:nvSpPr>
          <p:cNvPr id="27" name="TextBox 26"/>
          <p:cNvSpPr txBox="1"/>
          <p:nvPr/>
        </p:nvSpPr>
        <p:spPr>
          <a:xfrm>
            <a:off x="3860800" y="508000"/>
            <a:ext cx="65770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Укажите правильное значение на выходе в зависимости от исходных данных на входе 1 и входе 2</a:t>
            </a:r>
            <a:endParaRPr lang="ru-RU" dirty="0"/>
          </a:p>
        </p:txBody>
      </p:sp>
      <p:sp>
        <p:nvSpPr>
          <p:cNvPr id="28" name="Стрелка вправо 27"/>
          <p:cNvSpPr/>
          <p:nvPr/>
        </p:nvSpPr>
        <p:spPr>
          <a:xfrm>
            <a:off x="6781006" y="4932363"/>
            <a:ext cx="736600" cy="254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Прямоугольник 28"/>
          <p:cNvSpPr/>
          <p:nvPr/>
        </p:nvSpPr>
        <p:spPr>
          <a:xfrm>
            <a:off x="6134100" y="3429000"/>
            <a:ext cx="482600" cy="5175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0</a:t>
            </a:r>
            <a:endParaRPr lang="ru-RU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860427" y="1856581"/>
            <a:ext cx="319086" cy="5175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0</a:t>
            </a:r>
            <a:endParaRPr lang="ru-RU" dirty="0"/>
          </a:p>
        </p:txBody>
      </p:sp>
      <p:sp>
        <p:nvSpPr>
          <p:cNvPr id="31" name="Прямоугольник 30"/>
          <p:cNvSpPr/>
          <p:nvPr/>
        </p:nvSpPr>
        <p:spPr>
          <a:xfrm>
            <a:off x="835026" y="2649538"/>
            <a:ext cx="346076" cy="5175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1</a:t>
            </a:r>
            <a:endParaRPr lang="ru-RU" dirty="0"/>
          </a:p>
        </p:txBody>
      </p:sp>
      <p:sp>
        <p:nvSpPr>
          <p:cNvPr id="32" name="Плюс 31"/>
          <p:cNvSpPr/>
          <p:nvPr/>
        </p:nvSpPr>
        <p:spPr>
          <a:xfrm>
            <a:off x="11393486" y="4429125"/>
            <a:ext cx="546100" cy="431800"/>
          </a:xfrm>
          <a:prstGeom prst="mathPlus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4532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395288" y="1828800"/>
            <a:ext cx="5087938" cy="3230563"/>
            <a:chOff x="249" y="1152"/>
            <a:chExt cx="3205" cy="2035"/>
          </a:xfrm>
        </p:grpSpPr>
        <p:sp>
          <p:nvSpPr>
            <p:cNvPr id="3" name="Rectangle 5"/>
            <p:cNvSpPr>
              <a:spLocks noChangeArrowheads="1"/>
            </p:cNvSpPr>
            <p:nvPr/>
          </p:nvSpPr>
          <p:spPr bwMode="auto">
            <a:xfrm>
              <a:off x="960" y="1152"/>
              <a:ext cx="526" cy="910"/>
            </a:xfrm>
            <a:prstGeom prst="rect">
              <a:avLst/>
            </a:prstGeom>
            <a:solidFill>
              <a:srgbClr val="CE9964"/>
            </a:solidFill>
            <a:ln w="12600" cap="sq">
              <a:solidFill>
                <a:srgbClr val="402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ru-RU" altLang="ru-RU"/>
            </a:p>
          </p:txBody>
        </p:sp>
        <p:sp>
          <p:nvSpPr>
            <p:cNvPr id="4" name="Rectangle 6"/>
            <p:cNvSpPr>
              <a:spLocks noChangeArrowheads="1"/>
            </p:cNvSpPr>
            <p:nvPr/>
          </p:nvSpPr>
          <p:spPr bwMode="auto">
            <a:xfrm>
              <a:off x="2544" y="1680"/>
              <a:ext cx="526" cy="910"/>
            </a:xfrm>
            <a:prstGeom prst="rect">
              <a:avLst/>
            </a:prstGeom>
            <a:solidFill>
              <a:srgbClr val="CE9964"/>
            </a:solidFill>
            <a:ln w="12600" cap="sq">
              <a:solidFill>
                <a:srgbClr val="402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ru-RU" altLang="ru-RU"/>
            </a:p>
          </p:txBody>
        </p:sp>
        <p:sp>
          <p:nvSpPr>
            <p:cNvPr id="5" name="Rectangle 7"/>
            <p:cNvSpPr>
              <a:spLocks noChangeArrowheads="1"/>
            </p:cNvSpPr>
            <p:nvPr/>
          </p:nvSpPr>
          <p:spPr bwMode="auto">
            <a:xfrm>
              <a:off x="1776" y="1680"/>
              <a:ext cx="526" cy="910"/>
            </a:xfrm>
            <a:prstGeom prst="rect">
              <a:avLst/>
            </a:prstGeom>
            <a:solidFill>
              <a:srgbClr val="CE9964"/>
            </a:solidFill>
            <a:ln w="12600" cap="sq">
              <a:solidFill>
                <a:srgbClr val="402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ru-RU" altLang="ru-RU"/>
            </a:p>
          </p:txBody>
        </p:sp>
        <p:sp>
          <p:nvSpPr>
            <p:cNvPr id="6" name="Rectangle 8"/>
            <p:cNvSpPr>
              <a:spLocks noChangeArrowheads="1"/>
            </p:cNvSpPr>
            <p:nvPr/>
          </p:nvSpPr>
          <p:spPr bwMode="auto">
            <a:xfrm>
              <a:off x="960" y="2208"/>
              <a:ext cx="526" cy="910"/>
            </a:xfrm>
            <a:prstGeom prst="rect">
              <a:avLst/>
            </a:prstGeom>
            <a:solidFill>
              <a:srgbClr val="CE9964"/>
            </a:solidFill>
            <a:ln w="12600" cap="sq">
              <a:solidFill>
                <a:srgbClr val="402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ru-RU" altLang="ru-RU"/>
            </a:p>
          </p:txBody>
        </p:sp>
        <p:sp>
          <p:nvSpPr>
            <p:cNvPr id="7" name="Line 9"/>
            <p:cNvSpPr>
              <a:spLocks noChangeShapeType="1"/>
            </p:cNvSpPr>
            <p:nvPr/>
          </p:nvSpPr>
          <p:spPr bwMode="auto">
            <a:xfrm>
              <a:off x="576" y="1344"/>
              <a:ext cx="382" cy="0"/>
            </a:xfrm>
            <a:prstGeom prst="line">
              <a:avLst/>
            </a:prstGeom>
            <a:noFill/>
            <a:ln w="12600" cap="sq">
              <a:solidFill>
                <a:srgbClr val="4020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" name="Line 10"/>
            <p:cNvSpPr>
              <a:spLocks noChangeShapeType="1"/>
            </p:cNvSpPr>
            <p:nvPr/>
          </p:nvSpPr>
          <p:spPr bwMode="auto">
            <a:xfrm>
              <a:off x="624" y="1824"/>
              <a:ext cx="334" cy="0"/>
            </a:xfrm>
            <a:prstGeom prst="line">
              <a:avLst/>
            </a:prstGeom>
            <a:noFill/>
            <a:ln w="12600" cap="sq">
              <a:solidFill>
                <a:srgbClr val="4020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" name="Line 11"/>
            <p:cNvSpPr>
              <a:spLocks noChangeShapeType="1"/>
            </p:cNvSpPr>
            <p:nvPr/>
          </p:nvSpPr>
          <p:spPr bwMode="auto">
            <a:xfrm>
              <a:off x="672" y="1824"/>
              <a:ext cx="0" cy="1102"/>
            </a:xfrm>
            <a:prstGeom prst="line">
              <a:avLst/>
            </a:prstGeom>
            <a:noFill/>
            <a:ln w="12600" cap="sq">
              <a:solidFill>
                <a:srgbClr val="402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" name="Line 12"/>
            <p:cNvSpPr>
              <a:spLocks noChangeShapeType="1"/>
            </p:cNvSpPr>
            <p:nvPr/>
          </p:nvSpPr>
          <p:spPr bwMode="auto">
            <a:xfrm>
              <a:off x="816" y="1344"/>
              <a:ext cx="0" cy="1102"/>
            </a:xfrm>
            <a:prstGeom prst="line">
              <a:avLst/>
            </a:prstGeom>
            <a:noFill/>
            <a:ln w="12600" cap="sq">
              <a:solidFill>
                <a:srgbClr val="402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" name="Line 13"/>
            <p:cNvSpPr>
              <a:spLocks noChangeShapeType="1"/>
            </p:cNvSpPr>
            <p:nvPr/>
          </p:nvSpPr>
          <p:spPr bwMode="auto">
            <a:xfrm>
              <a:off x="816" y="2448"/>
              <a:ext cx="142" cy="0"/>
            </a:xfrm>
            <a:prstGeom prst="line">
              <a:avLst/>
            </a:prstGeom>
            <a:noFill/>
            <a:ln w="12600" cap="sq">
              <a:solidFill>
                <a:srgbClr val="402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" name="Line 14"/>
            <p:cNvSpPr>
              <a:spLocks noChangeShapeType="1"/>
            </p:cNvSpPr>
            <p:nvPr/>
          </p:nvSpPr>
          <p:spPr bwMode="auto">
            <a:xfrm>
              <a:off x="672" y="2928"/>
              <a:ext cx="286" cy="0"/>
            </a:xfrm>
            <a:prstGeom prst="line">
              <a:avLst/>
            </a:prstGeom>
            <a:noFill/>
            <a:ln w="12600" cap="sq">
              <a:solidFill>
                <a:srgbClr val="402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3" name="Line 15"/>
            <p:cNvSpPr>
              <a:spLocks noChangeShapeType="1"/>
            </p:cNvSpPr>
            <p:nvPr/>
          </p:nvSpPr>
          <p:spPr bwMode="auto">
            <a:xfrm>
              <a:off x="1488" y="1824"/>
              <a:ext cx="286" cy="0"/>
            </a:xfrm>
            <a:prstGeom prst="line">
              <a:avLst/>
            </a:prstGeom>
            <a:noFill/>
            <a:ln w="12600" cap="sq">
              <a:solidFill>
                <a:srgbClr val="402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4" name="Line 16"/>
            <p:cNvSpPr>
              <a:spLocks noChangeShapeType="1"/>
            </p:cNvSpPr>
            <p:nvPr/>
          </p:nvSpPr>
          <p:spPr bwMode="auto">
            <a:xfrm>
              <a:off x="1488" y="2400"/>
              <a:ext cx="286" cy="0"/>
            </a:xfrm>
            <a:prstGeom prst="line">
              <a:avLst/>
            </a:prstGeom>
            <a:noFill/>
            <a:ln w="12600" cap="sq">
              <a:solidFill>
                <a:srgbClr val="402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" name="Line 17"/>
            <p:cNvSpPr>
              <a:spLocks noChangeShapeType="1"/>
            </p:cNvSpPr>
            <p:nvPr/>
          </p:nvSpPr>
          <p:spPr bwMode="auto">
            <a:xfrm>
              <a:off x="2304" y="2112"/>
              <a:ext cx="238" cy="0"/>
            </a:xfrm>
            <a:prstGeom prst="line">
              <a:avLst/>
            </a:prstGeom>
            <a:noFill/>
            <a:ln w="12600" cap="sq">
              <a:solidFill>
                <a:srgbClr val="402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6" name="Line 18"/>
            <p:cNvSpPr>
              <a:spLocks noChangeShapeType="1"/>
            </p:cNvSpPr>
            <p:nvPr/>
          </p:nvSpPr>
          <p:spPr bwMode="auto">
            <a:xfrm>
              <a:off x="3072" y="2064"/>
              <a:ext cx="382" cy="0"/>
            </a:xfrm>
            <a:prstGeom prst="line">
              <a:avLst/>
            </a:prstGeom>
            <a:noFill/>
            <a:ln w="12600" cap="sq">
              <a:solidFill>
                <a:srgbClr val="4020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7" name="Text Box 19"/>
            <p:cNvSpPr txBox="1">
              <a:spLocks noChangeArrowheads="1"/>
            </p:cNvSpPr>
            <p:nvPr/>
          </p:nvSpPr>
          <p:spPr bwMode="auto">
            <a:xfrm>
              <a:off x="289" y="1187"/>
              <a:ext cx="190" cy="2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spcBef>
                  <a:spcPts val="8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32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spcBef>
                  <a:spcPts val="7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8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spcBef>
                  <a:spcPts val="6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>
                <a:spcBef>
                  <a:spcPts val="1500"/>
                </a:spcBef>
                <a:buClrTx/>
                <a:buFontTx/>
                <a:buNone/>
              </a:pPr>
              <a:r>
                <a:rPr lang="ru-RU" altLang="ru-RU" sz="2400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18" name="Text Box 20"/>
            <p:cNvSpPr txBox="1">
              <a:spLocks noChangeArrowheads="1"/>
            </p:cNvSpPr>
            <p:nvPr/>
          </p:nvSpPr>
          <p:spPr bwMode="auto">
            <a:xfrm>
              <a:off x="249" y="1658"/>
              <a:ext cx="286" cy="2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spcBef>
                  <a:spcPts val="8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32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spcBef>
                  <a:spcPts val="7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8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spcBef>
                  <a:spcPts val="6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>
                <a:spcBef>
                  <a:spcPts val="1500"/>
                </a:spcBef>
                <a:buClrTx/>
                <a:buFontTx/>
                <a:buNone/>
              </a:pPr>
              <a:r>
                <a:rPr lang="ru-RU" altLang="ru-RU" sz="2400" dirty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19" name="Text Box 21"/>
            <p:cNvSpPr txBox="1">
              <a:spLocks noChangeArrowheads="1"/>
            </p:cNvSpPr>
            <p:nvPr/>
          </p:nvSpPr>
          <p:spPr bwMode="auto">
            <a:xfrm>
              <a:off x="1056" y="1296"/>
              <a:ext cx="382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spcBef>
                  <a:spcPts val="8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32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spcBef>
                  <a:spcPts val="7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8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spcBef>
                  <a:spcPts val="6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>
                <a:spcBef>
                  <a:spcPts val="2000"/>
                </a:spcBef>
                <a:buClrTx/>
                <a:buFontTx/>
                <a:buNone/>
              </a:pPr>
              <a:r>
                <a:rPr lang="ru-RU" altLang="ru-RU" dirty="0"/>
                <a:t>И</a:t>
              </a:r>
            </a:p>
          </p:txBody>
        </p:sp>
        <p:sp>
          <p:nvSpPr>
            <p:cNvPr id="20" name="Text Box 22"/>
            <p:cNvSpPr txBox="1">
              <a:spLocks noChangeArrowheads="1"/>
            </p:cNvSpPr>
            <p:nvPr/>
          </p:nvSpPr>
          <p:spPr bwMode="auto">
            <a:xfrm>
              <a:off x="1056" y="2208"/>
              <a:ext cx="430" cy="9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spcBef>
                  <a:spcPts val="8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32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spcBef>
                  <a:spcPts val="7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8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spcBef>
                  <a:spcPts val="6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>
                <a:spcBef>
                  <a:spcPts val="2000"/>
                </a:spcBef>
                <a:buClrTx/>
                <a:buFontTx/>
                <a:buNone/>
              </a:pPr>
              <a:r>
                <a:rPr lang="ru-RU" altLang="ru-RU" dirty="0"/>
                <a:t>ИЛИ</a:t>
              </a:r>
            </a:p>
          </p:txBody>
        </p:sp>
        <p:sp>
          <p:nvSpPr>
            <p:cNvPr id="21" name="Text Box 23"/>
            <p:cNvSpPr txBox="1">
              <a:spLocks noChangeArrowheads="1"/>
            </p:cNvSpPr>
            <p:nvPr/>
          </p:nvSpPr>
          <p:spPr bwMode="auto">
            <a:xfrm>
              <a:off x="1872" y="1920"/>
              <a:ext cx="382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spcBef>
                  <a:spcPts val="8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32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spcBef>
                  <a:spcPts val="7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8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spcBef>
                  <a:spcPts val="6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>
                <a:spcBef>
                  <a:spcPts val="2000"/>
                </a:spcBef>
                <a:buClrTx/>
                <a:buFontTx/>
                <a:buNone/>
              </a:pPr>
              <a:r>
                <a:rPr lang="ru-RU" altLang="ru-RU"/>
                <a:t>И</a:t>
              </a:r>
            </a:p>
          </p:txBody>
        </p:sp>
        <p:sp>
          <p:nvSpPr>
            <p:cNvPr id="22" name="Text Box 24"/>
            <p:cNvSpPr txBox="1">
              <a:spLocks noChangeArrowheads="1"/>
            </p:cNvSpPr>
            <p:nvPr/>
          </p:nvSpPr>
          <p:spPr bwMode="auto">
            <a:xfrm>
              <a:off x="2592" y="1872"/>
              <a:ext cx="57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spcBef>
                  <a:spcPts val="8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32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spcBef>
                  <a:spcPts val="7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8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spcBef>
                  <a:spcPts val="6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402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>
                <a:spcBef>
                  <a:spcPts val="2000"/>
                </a:spcBef>
                <a:buClrTx/>
                <a:buFontTx/>
                <a:buNone/>
              </a:pPr>
              <a:r>
                <a:rPr lang="ru-RU" altLang="ru-RU"/>
                <a:t>НЕ</a:t>
              </a:r>
            </a:p>
          </p:txBody>
        </p:sp>
      </p:grpSp>
      <p:graphicFrame>
        <p:nvGraphicFramePr>
          <p:cNvPr id="23" name="Таблица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1653582"/>
              </p:ext>
            </p:extLst>
          </p:nvPr>
        </p:nvGraphicFramePr>
        <p:xfrm>
          <a:off x="7734301" y="4132263"/>
          <a:ext cx="3530598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6866">
                  <a:extLst>
                    <a:ext uri="{9D8B030D-6E8A-4147-A177-3AD203B41FA5}">
                      <a16:colId xmlns:a16="http://schemas.microsoft.com/office/drawing/2014/main" val="3320895937"/>
                    </a:ext>
                  </a:extLst>
                </a:gridCol>
                <a:gridCol w="1176866">
                  <a:extLst>
                    <a:ext uri="{9D8B030D-6E8A-4147-A177-3AD203B41FA5}">
                      <a16:colId xmlns:a16="http://schemas.microsoft.com/office/drawing/2014/main" val="3635389631"/>
                    </a:ext>
                  </a:extLst>
                </a:gridCol>
                <a:gridCol w="1176866">
                  <a:extLst>
                    <a:ext uri="{9D8B030D-6E8A-4147-A177-3AD203B41FA5}">
                      <a16:colId xmlns:a16="http://schemas.microsoft.com/office/drawing/2014/main" val="56504585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1</a:t>
                      </a:r>
                      <a:endParaRPr lang="ru-RU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2</a:t>
                      </a:r>
                      <a:endParaRPr lang="ru-RU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выход</a:t>
                      </a:r>
                      <a:endParaRPr lang="ru-RU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775210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0</a:t>
                      </a:r>
                      <a:endParaRPr lang="ru-RU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0</a:t>
                      </a:r>
                      <a:endParaRPr lang="ru-RU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1</a:t>
                      </a:r>
                      <a:endParaRPr lang="ru-RU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315370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0</a:t>
                      </a:r>
                      <a:endParaRPr lang="ru-RU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1</a:t>
                      </a:r>
                      <a:endParaRPr lang="ru-RU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1</a:t>
                      </a:r>
                      <a:endParaRPr lang="ru-RU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207841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1</a:t>
                      </a:r>
                      <a:endParaRPr lang="ru-RU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0</a:t>
                      </a:r>
                      <a:endParaRPr lang="ru-RU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323268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1</a:t>
                      </a:r>
                      <a:endParaRPr lang="ru-RU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1</a:t>
                      </a:r>
                      <a:endParaRPr lang="ru-RU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12179235"/>
                  </a:ext>
                </a:extLst>
              </a:tr>
            </a:tbl>
          </a:graphicData>
        </a:graphic>
      </p:graphicFrame>
      <p:sp>
        <p:nvSpPr>
          <p:cNvPr id="24" name="Прямоугольник 23"/>
          <p:cNvSpPr/>
          <p:nvPr/>
        </p:nvSpPr>
        <p:spPr>
          <a:xfrm>
            <a:off x="4949825" y="2863334"/>
            <a:ext cx="8483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выход</a:t>
            </a:r>
            <a:endParaRPr lang="ru-RU" dirty="0"/>
          </a:p>
        </p:txBody>
      </p:sp>
      <p:sp>
        <p:nvSpPr>
          <p:cNvPr id="25" name="Прямоугольник 24"/>
          <p:cNvSpPr/>
          <p:nvPr/>
        </p:nvSpPr>
        <p:spPr>
          <a:xfrm>
            <a:off x="6134100" y="2667000"/>
            <a:ext cx="482600" cy="5175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</a:t>
            </a:r>
            <a:endParaRPr lang="ru-RU" dirty="0"/>
          </a:p>
        </p:txBody>
      </p:sp>
      <p:sp>
        <p:nvSpPr>
          <p:cNvPr id="26" name="Прямоугольник 25"/>
          <p:cNvSpPr/>
          <p:nvPr/>
        </p:nvSpPr>
        <p:spPr>
          <a:xfrm>
            <a:off x="6134100" y="3436938"/>
            <a:ext cx="482600" cy="5175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0</a:t>
            </a:r>
            <a:endParaRPr lang="ru-RU" dirty="0"/>
          </a:p>
        </p:txBody>
      </p:sp>
      <p:sp>
        <p:nvSpPr>
          <p:cNvPr id="27" name="TextBox 26"/>
          <p:cNvSpPr txBox="1"/>
          <p:nvPr/>
        </p:nvSpPr>
        <p:spPr>
          <a:xfrm>
            <a:off x="3860800" y="508000"/>
            <a:ext cx="65770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Укажите правильное значение на выходе в зависимости от исходных данных на входе 1 и входе 2</a:t>
            </a:r>
            <a:endParaRPr lang="ru-RU" dirty="0"/>
          </a:p>
        </p:txBody>
      </p:sp>
      <p:sp>
        <p:nvSpPr>
          <p:cNvPr id="28" name="Стрелка вправо 27"/>
          <p:cNvSpPr/>
          <p:nvPr/>
        </p:nvSpPr>
        <p:spPr>
          <a:xfrm>
            <a:off x="6781006" y="4932363"/>
            <a:ext cx="736600" cy="254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Прямоугольник 28"/>
          <p:cNvSpPr/>
          <p:nvPr/>
        </p:nvSpPr>
        <p:spPr>
          <a:xfrm>
            <a:off x="6134100" y="3429000"/>
            <a:ext cx="482600" cy="5175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0</a:t>
            </a:r>
            <a:endParaRPr lang="ru-RU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860427" y="1856581"/>
            <a:ext cx="319086" cy="5175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0</a:t>
            </a:r>
            <a:endParaRPr lang="ru-RU" dirty="0"/>
          </a:p>
        </p:txBody>
      </p:sp>
      <p:sp>
        <p:nvSpPr>
          <p:cNvPr id="31" name="Прямоугольник 30"/>
          <p:cNvSpPr/>
          <p:nvPr/>
        </p:nvSpPr>
        <p:spPr>
          <a:xfrm>
            <a:off x="835026" y="2649538"/>
            <a:ext cx="346076" cy="5175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1</a:t>
            </a:r>
            <a:endParaRPr lang="ru-RU" dirty="0"/>
          </a:p>
        </p:txBody>
      </p:sp>
      <p:sp>
        <p:nvSpPr>
          <p:cNvPr id="32" name="Плюс 31"/>
          <p:cNvSpPr/>
          <p:nvPr/>
        </p:nvSpPr>
        <p:spPr>
          <a:xfrm>
            <a:off x="11393486" y="4429125"/>
            <a:ext cx="546100" cy="431800"/>
          </a:xfrm>
          <a:prstGeom prst="mathPlus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люс 32"/>
          <p:cNvSpPr/>
          <p:nvPr/>
        </p:nvSpPr>
        <p:spPr>
          <a:xfrm>
            <a:off x="11393486" y="4860925"/>
            <a:ext cx="546100" cy="431800"/>
          </a:xfrm>
          <a:prstGeom prst="mathPlus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Скругленный прямоугольник 33"/>
          <p:cNvSpPr/>
          <p:nvPr/>
        </p:nvSpPr>
        <p:spPr>
          <a:xfrm>
            <a:off x="8545513" y="2564487"/>
            <a:ext cx="1892300" cy="59769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ДАЛЕЕ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65983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">
  <a:themeElements>
    <a:clrScheme name="Ион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Ион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41</TotalTime>
  <Words>266</Words>
  <PresentationFormat>Широкоэкранный</PresentationFormat>
  <Paragraphs>153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3" baseType="lpstr">
      <vt:lpstr>Microsoft YaHei</vt:lpstr>
      <vt:lpstr>Arial</vt:lpstr>
      <vt:lpstr>Century Gothic</vt:lpstr>
      <vt:lpstr>Times New Roman</vt:lpstr>
      <vt:lpstr>Wingdings 3</vt:lpstr>
      <vt:lpstr>Ион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2024-12-05T19:26:34Z</dcterms:created>
  <dcterms:modified xsi:type="dcterms:W3CDTF">2024-12-05T20:07:53Z</dcterms:modified>
</cp:coreProperties>
</file>