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22"/>
  </p:notesMasterIdLst>
  <p:handoutMasterIdLst>
    <p:handoutMasterId r:id="rId23"/>
  </p:handoutMasterIdLst>
  <p:sldIdLst>
    <p:sldId id="264" r:id="rId2"/>
    <p:sldId id="261" r:id="rId3"/>
    <p:sldId id="262" r:id="rId4"/>
    <p:sldId id="263" r:id="rId5"/>
    <p:sldId id="299" r:id="rId6"/>
    <p:sldId id="282" r:id="rId7"/>
    <p:sldId id="283" r:id="rId8"/>
    <p:sldId id="313" r:id="rId9"/>
    <p:sldId id="310" r:id="rId10"/>
    <p:sldId id="311" r:id="rId11"/>
    <p:sldId id="314" r:id="rId12"/>
    <p:sldId id="302" r:id="rId13"/>
    <p:sldId id="301" r:id="rId14"/>
    <p:sldId id="293" r:id="rId15"/>
    <p:sldId id="303" r:id="rId16"/>
    <p:sldId id="288" r:id="rId17"/>
    <p:sldId id="291" r:id="rId18"/>
    <p:sldId id="259" r:id="rId19"/>
    <p:sldId id="294" r:id="rId20"/>
    <p:sldId id="307" r:id="rId21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87719450715017E-2"/>
          <c:y val="3.6978918992575244E-2"/>
          <c:w val="0.95078439549219984"/>
          <c:h val="0.72810741158437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Послебукварный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базовый</c:v>
                </c:pt>
                <c:pt idx="2">
                  <c:v>повышенный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0.13</c:v>
                </c:pt>
                <c:pt idx="1">
                  <c:v>0.67</c:v>
                </c:pt>
                <c:pt idx="2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93-48D6-8319-DEEA25D46C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Итоговый (конец года)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базовый</c:v>
                </c:pt>
                <c:pt idx="2">
                  <c:v>повышенный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0.06</c:v>
                </c:pt>
                <c:pt idx="1">
                  <c:v>0.57999999999999996</c:v>
                </c:pt>
                <c:pt idx="2">
                  <c:v>0.36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93-48D6-8319-DEEA25D46C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769472"/>
        <c:axId val="92900160"/>
      </c:barChart>
      <c:catAx>
        <c:axId val="7376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00160"/>
        <c:crosses val="autoZero"/>
        <c:auto val="1"/>
        <c:lblAlgn val="ctr"/>
        <c:lblOffset val="100"/>
        <c:noMultiLvlLbl val="0"/>
      </c:catAx>
      <c:valAx>
        <c:axId val="92900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376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8100"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87719450715017E-2"/>
          <c:y val="3.6978918992575244E-2"/>
          <c:w val="0.95078439549219984"/>
          <c:h val="0.73131808943937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Послебукварный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базовый</c:v>
                </c:pt>
                <c:pt idx="2">
                  <c:v>повышенный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0.53</c:v>
                </c:pt>
                <c:pt idx="1">
                  <c:v>0.3</c:v>
                </c:pt>
                <c:pt idx="2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06-4323-933B-8E16D27A0F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Итоговый (конец года)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базовый</c:v>
                </c:pt>
                <c:pt idx="2">
                  <c:v>повышенный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</c:v>
                </c:pt>
                <c:pt idx="1">
                  <c:v>0.44</c:v>
                </c:pt>
                <c:pt idx="2">
                  <c:v>0.26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06-4323-933B-8E16D27A0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501248"/>
        <c:axId val="92901888"/>
      </c:barChart>
      <c:catAx>
        <c:axId val="1205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01888"/>
        <c:crosses val="autoZero"/>
        <c:auto val="1"/>
        <c:lblAlgn val="ctr"/>
        <c:lblOffset val="100"/>
        <c:noMultiLvlLbl val="0"/>
      </c:catAx>
      <c:valAx>
        <c:axId val="92901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050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8100"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87719450715017E-2"/>
          <c:y val="3.6978918992575244E-2"/>
          <c:w val="0.95078439549219984"/>
          <c:h val="0.72810741158437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Послебукварный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базовый</c:v>
                </c:pt>
                <c:pt idx="2">
                  <c:v>повышенный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0.17</c:v>
                </c:pt>
                <c:pt idx="1">
                  <c:v>0.53</c:v>
                </c:pt>
                <c:pt idx="2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36-47E6-A889-14FC79A26B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Итоговый (конец года)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базовый</c:v>
                </c:pt>
                <c:pt idx="2">
                  <c:v>повышенный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0.1</c:v>
                </c:pt>
                <c:pt idx="1">
                  <c:v>0.43</c:v>
                </c:pt>
                <c:pt idx="2">
                  <c:v>0.47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36-47E6-A889-14FC79A26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500736"/>
        <c:axId val="92903616"/>
      </c:barChart>
      <c:catAx>
        <c:axId val="12050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903616"/>
        <c:crosses val="autoZero"/>
        <c:auto val="1"/>
        <c:lblAlgn val="ctr"/>
        <c:lblOffset val="100"/>
        <c:noMultiLvlLbl val="0"/>
      </c:catAx>
      <c:valAx>
        <c:axId val="92903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050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8100"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0CFD0-18F4-41E1-A1BE-03E22431516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C97B6-7E41-4D39-8E8D-9C38E0941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75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322CD-AE0E-4A80-8686-490FF430439E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808B4-CE2A-4F93-BED5-CBE732993F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97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808B4-CE2A-4F93-BED5-CBE732993FC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68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808B4-CE2A-4F93-BED5-CBE732993FC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18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3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8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38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8495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22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476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167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14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42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4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76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9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80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5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1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A0E42C-D2A2-406A-B087-E3AA4F97ABA1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CEA0DA2-EEC2-4350-A0B9-1569F05C9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7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nachalnaya-shkola/chtenie/2015/01/17/skazka-nauchit-bukvy-pisat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s://infourok.ru/animacionnaya-propis-dlya-klassa-obuchenie-gramote-i-pismo-1674306.html?ysclid=lshe47ei3a50514713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hyperlink" Target="https://&#1088;&#1086;&#1094;&#1088;&#1090;.&#1088;&#1092;/doc/2018/books/&#1044;&#1080;&#1072;&#1075;&#1085;&#1086;&#1089;&#1090;&#1080;%20&#1095;&#1080;&#1090;&#1072;&#1090;&#1077;&#1083;&#1100;&#1089;&#1082;&#1086;&#1081;%20&#1075;&#1088;&#1072;&#1084;&#1086;&#1090;&#1085;&#1086;&#1089;&#1090;&#1080;%201%20&#1082;&#1083;.pdf" TargetMode="Externa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ultiurok.ru/uheniki/awards/" TargetMode="External"/><Relationship Id="rId3" Type="http://schemas.openxmlformats.org/officeDocument/2006/relationships/hyperlink" Target="https://mathbaby.ru/olympiads" TargetMode="External"/><Relationship Id="rId7" Type="http://schemas.openxmlformats.org/officeDocument/2006/relationships/hyperlink" Target="https://vk.com/wall-1441689_191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&#1088;52.&#1085;&#1072;&#1074;&#1080;&#1075;&#1072;&#1090;&#1086;&#1088;.&#1076;&#1077;&#1090;&#1080;/program/18412-ya-poznayu-mir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konkurs-start.ru/" TargetMode="External"/><Relationship Id="rId10" Type="http://schemas.openxmlformats.org/officeDocument/2006/relationships/slide" Target="slide19.xml"/><Relationship Id="rId4" Type="http://schemas.openxmlformats.org/officeDocument/2006/relationships/hyperlink" Target="https://uchi.ru/" TargetMode="External"/><Relationship Id="rId9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&#1052;&#1077;&#1090;&#1086;&#1076;&#1080;&#1095;&#1077;&#1089;&#1082;&#1080;&#1077;&#1091;&#1089;&#1083;&#1086;&#1074;&#1080;&#1103;.docx" TargetMode="External"/><Relationship Id="rId3" Type="http://schemas.openxmlformats.org/officeDocument/2006/relationships/hyperlink" Target="&#1085;&#1072;&#1091;&#1095;&#1085;&#1086;%20&#1087;&#1077;&#1076;&#1072;&#1075;&#1086;&#1075;&#1080;&#1095;&#1077;&#1089;&#1082;&#1080;&#1077;.docx" TargetMode="External"/><Relationship Id="rId7" Type="http://schemas.openxmlformats.org/officeDocument/2006/relationships/hyperlink" Target="https://youtu.be/BbBveG9HD0o" TargetMode="External"/><Relationship Id="rId12" Type="http://schemas.openxmlformats.org/officeDocument/2006/relationships/hyperlink" Target="https://golenkova69.wixsite.com/teach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rgdb.ru/home/news/14407-seminar-obuchenie-chteniyu-uchashchikhsya-nachalnoj-shkoly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files.lbz.ru/authors/elkonin-davydov/2/st-tsykerman1.pdf" TargetMode="External"/><Relationship Id="rId10" Type="http://schemas.openxmlformats.org/officeDocument/2006/relationships/hyperlink" Target="&#1086;&#1088;&#1075;&#1072;&#1085;&#1080;&#1079;.%20&#1087;&#1077;&#1076;&#1072;&#1075;&#1086;&#1075;&#1080;&#1095;..docx" TargetMode="External"/><Relationship Id="rId4" Type="http://schemas.openxmlformats.org/officeDocument/2006/relationships/hyperlink" Target="https://files.lbz.ru/authors/elkonin-davydov/2/mp-gr.pdf" TargetMode="External"/><Relationship Id="rId9" Type="http://schemas.openxmlformats.org/officeDocument/2006/relationships/hyperlink" Target="https://golenkova69.wixsite.com/teacher/untitled-c14l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20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31C9EA509351F0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hyperlink" Target="https://vk.com/wall-193411057_4976" TargetMode="External"/><Relationship Id="rId4" Type="http://schemas.openxmlformats.org/officeDocument/2006/relationships/hyperlink" Target="https://&#1088;52.&#1085;&#1072;&#1074;&#1080;&#1075;&#1072;&#1090;&#1086;&#1088;.&#1076;&#1077;&#1090;&#1080;/program/18412-ya-poznayu-mi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22945" y="4566259"/>
            <a:ext cx="5400972" cy="131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2B4A5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Моё педагогическое кредо: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Смысл жизни имеет лишь жизнь,</a:t>
            </a:r>
          </a:p>
          <a:p>
            <a:pPr algn="ctr"/>
            <a:r>
              <a:rPr lang="ru-RU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прожитая ради других»</a:t>
            </a:r>
          </a:p>
          <a:p>
            <a:pPr algn="r"/>
            <a:r>
              <a:rPr lang="ru-RU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i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А.Эйнштейн</a:t>
            </a:r>
            <a:endParaRPr lang="ru-RU" sz="2400" b="1" i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6889" y="1117707"/>
            <a:ext cx="6567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i="1" dirty="0">
                <a:solidFill>
                  <a:schemeClr val="accent1"/>
                </a:solidFill>
              </a:rPr>
              <a:t>  </a:t>
            </a:r>
            <a:r>
              <a:rPr lang="ru-RU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altLang="ru-RU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Голенкова</a:t>
            </a:r>
            <a:r>
              <a:rPr lang="ru-RU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Маргарита Евгеньевна.</a:t>
            </a:r>
          </a:p>
          <a:p>
            <a:pPr algn="r"/>
            <a:r>
              <a:rPr lang="ru-RU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 168 имени </a:t>
            </a:r>
            <a:r>
              <a:rPr lang="ru-RU" altLang="ru-RU" sz="24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И.И.Лабузы</a:t>
            </a:r>
            <a:r>
              <a:rPr lang="ru-RU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endParaRPr lang="ru-RU" altLang="ru-RU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Учитель высшей категории</a:t>
            </a:r>
          </a:p>
          <a:p>
            <a:pPr algn="r"/>
            <a:r>
              <a:rPr lang="ru-RU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Стаж 35  лет</a:t>
            </a:r>
          </a:p>
          <a:p>
            <a:pPr algn="r"/>
            <a:r>
              <a:rPr lang="en-US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ms.mega168@mail.ru</a:t>
            </a:r>
            <a:endParaRPr lang="ru-RU" altLang="ru-RU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94556" y="73624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ичный вклад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695" y="2000282"/>
            <a:ext cx="154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фото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56FA5D-0FE6-4709-A3E1-296958103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0" y="956772"/>
            <a:ext cx="3940921" cy="31496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7D107D9-B4A4-438D-9B2F-58C8D9E24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04" y="3869859"/>
            <a:ext cx="2023383" cy="28345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779313-B01C-4146-90F3-6A6D40D2D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67" y="3869859"/>
            <a:ext cx="2023383" cy="2862108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xmlns="" id="{6876C183-76BA-4B8F-AEF7-A0EBBDCAC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50" y="3869859"/>
            <a:ext cx="2035276" cy="28621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5000213-3DBA-45C3-B5DB-ACF137E22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623" y="3869859"/>
            <a:ext cx="2023383" cy="2834559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47B802E9-473D-4D3A-9A00-F7E7A0199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5016" y="2133600"/>
            <a:ext cx="6819596" cy="360669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7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485" y="32775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952439" y="4764611"/>
            <a:ext cx="702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FB50485-612D-48E8-BDDD-AEAC7F98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EE8814-FF8D-4D71-B2F1-1EA95E720218}"/>
              </a:ext>
            </a:extLst>
          </p:cNvPr>
          <p:cNvSpPr txBox="1"/>
          <p:nvPr/>
        </p:nvSpPr>
        <p:spPr>
          <a:xfrm>
            <a:off x="3260485" y="9246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Заголовок 6">
            <a:extLst>
              <a:ext uri="{FF2B5EF4-FFF2-40B4-BE49-F238E27FC236}">
                <a16:creationId xmlns:a16="http://schemas.microsoft.com/office/drawing/2014/main" xmlns="" id="{A43A9521-77A7-4067-B244-364E93A00439}"/>
              </a:ext>
            </a:extLst>
          </p:cNvPr>
          <p:cNvSpPr txBox="1">
            <a:spLocks/>
          </p:cNvSpPr>
          <p:nvPr/>
        </p:nvSpPr>
        <p:spPr>
          <a:xfrm>
            <a:off x="-198285" y="312592"/>
            <a:ext cx="10079887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2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 личного вклада</a:t>
            </a:r>
          </a:p>
          <a:p>
            <a:r>
              <a:rPr lang="ru-RU" sz="28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в развитие</a:t>
            </a:r>
            <a:endParaRPr lang="ru-RU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2AF812-8E76-4B91-93ED-D4BA2D0B4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/>
          <a:stretch/>
        </p:blipFill>
        <p:spPr>
          <a:xfrm>
            <a:off x="155601" y="1593482"/>
            <a:ext cx="2007888" cy="316131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E46CB1-2B34-4828-8F61-0C9111AEB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/>
          <a:stretch/>
        </p:blipFill>
        <p:spPr>
          <a:xfrm>
            <a:off x="2259061" y="3521293"/>
            <a:ext cx="1996705" cy="316131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884783D-B3FB-4F15-AEED-FDF0AA097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/>
          <a:stretch/>
        </p:blipFill>
        <p:spPr>
          <a:xfrm>
            <a:off x="4340154" y="1606502"/>
            <a:ext cx="1965131" cy="313832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392E764-67E1-4BF9-995F-07B34BFD4B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6"/>
          <a:stretch/>
        </p:blipFill>
        <p:spPr>
          <a:xfrm>
            <a:off x="6409951" y="3576279"/>
            <a:ext cx="1965131" cy="313832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18789F-DB9B-4F4F-9EA2-8AF051D95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0482" y="1525601"/>
            <a:ext cx="3617038" cy="51889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38C4FCA-8EB8-40A8-AF82-5945588C9B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7249" r="7091" b="52209"/>
          <a:stretch/>
        </p:blipFill>
        <p:spPr>
          <a:xfrm>
            <a:off x="142712" y="5291190"/>
            <a:ext cx="1958870" cy="142341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4610683-2113-4D22-8EA5-B931AEE65E02}"/>
              </a:ext>
            </a:extLst>
          </p:cNvPr>
          <p:cNvSpPr/>
          <p:nvPr/>
        </p:nvSpPr>
        <p:spPr>
          <a:xfrm>
            <a:off x="2279008" y="1593482"/>
            <a:ext cx="1958870" cy="142341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3169A6-8E90-4C6F-AC02-8B61658F7A1B}"/>
              </a:ext>
            </a:extLst>
          </p:cNvPr>
          <p:cNvSpPr txBox="1"/>
          <p:nvPr/>
        </p:nvSpPr>
        <p:spPr>
          <a:xfrm>
            <a:off x="2396276" y="1912246"/>
            <a:ext cx="1727482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ин, ка, тух,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дюк,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AEC173F3-08CC-462D-A1C5-6CD94CCD313D}"/>
              </a:ext>
            </a:extLst>
          </p:cNvPr>
          <p:cNvGrpSpPr/>
          <p:nvPr/>
        </p:nvGrpSpPr>
        <p:grpSpPr>
          <a:xfrm>
            <a:off x="4344947" y="5291190"/>
            <a:ext cx="1958870" cy="1423410"/>
            <a:chOff x="6409951" y="1995622"/>
            <a:chExt cx="1958870" cy="142341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68123763-C803-4BC5-915D-977284966FEA}"/>
                </a:ext>
              </a:extLst>
            </p:cNvPr>
            <p:cNvSpPr/>
            <p:nvPr/>
          </p:nvSpPr>
          <p:spPr>
            <a:xfrm>
              <a:off x="6409951" y="1995622"/>
              <a:ext cx="1958870" cy="1423410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9C5E1F8-6321-4666-A4F5-7228C1BDFE1B}"/>
                </a:ext>
              </a:extLst>
            </p:cNvPr>
            <p:cNvSpPr txBox="1"/>
            <p:nvPr/>
          </p:nvSpPr>
          <p:spPr>
            <a:xfrm>
              <a:off x="6473658" y="2293108"/>
              <a:ext cx="1727482" cy="7078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иголки ежа у ёлки и колки</a:t>
              </a: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8C7F90D-287D-4AFA-B74D-B99A70BA5E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81" t="6306" r="12176" b="6445"/>
          <a:stretch/>
        </p:blipFill>
        <p:spPr>
          <a:xfrm>
            <a:off x="6430935" y="1606502"/>
            <a:ext cx="1934028" cy="144920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01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4556" y="2090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485" y="32775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952439" y="4764611"/>
            <a:ext cx="702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FB50485-612D-48E8-BDDD-AEAC7F98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EE8814-FF8D-4D71-B2F1-1EA95E720218}"/>
              </a:ext>
            </a:extLst>
          </p:cNvPr>
          <p:cNvSpPr txBox="1"/>
          <p:nvPr/>
        </p:nvSpPr>
        <p:spPr>
          <a:xfrm>
            <a:off x="3260485" y="9246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Заголовок 6">
            <a:extLst>
              <a:ext uri="{FF2B5EF4-FFF2-40B4-BE49-F238E27FC236}">
                <a16:creationId xmlns:a16="http://schemas.microsoft.com/office/drawing/2014/main" xmlns="" id="{A43A9521-77A7-4067-B244-364E93A00439}"/>
              </a:ext>
            </a:extLst>
          </p:cNvPr>
          <p:cNvSpPr txBox="1">
            <a:spLocks/>
          </p:cNvSpPr>
          <p:nvPr/>
        </p:nvSpPr>
        <p:spPr>
          <a:xfrm>
            <a:off x="117556" y="397879"/>
            <a:ext cx="10079887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 аспект личного вклада</a:t>
            </a:r>
          </a:p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в развитие</a:t>
            </a:r>
            <a:endParaRPr lang="ru-RU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2B78EEA-0963-481E-ADBC-7EEF07590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t="62136" r="9289" b="18125"/>
          <a:stretch/>
        </p:blipFill>
        <p:spPr>
          <a:xfrm>
            <a:off x="166710" y="1579855"/>
            <a:ext cx="3575287" cy="128089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0F37CBB-F870-4DA4-AFFA-F47CBE34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11392" b="69719"/>
          <a:stretch/>
        </p:blipFill>
        <p:spPr>
          <a:xfrm>
            <a:off x="3838709" y="1579855"/>
            <a:ext cx="4429861" cy="128089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E6825CC-5411-4B55-AE5A-9157A710B6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61814" r="22453" b="27349"/>
          <a:stretch/>
        </p:blipFill>
        <p:spPr>
          <a:xfrm rot="10800000">
            <a:off x="166711" y="2988125"/>
            <a:ext cx="5202730" cy="118933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40F7D92-7A46-4EF7-8797-F2AD760958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61053" r="7104" b="8155"/>
          <a:stretch/>
        </p:blipFill>
        <p:spPr>
          <a:xfrm rot="10800000">
            <a:off x="167007" y="4339730"/>
            <a:ext cx="5202433" cy="234439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F538DA-79F9-4DE3-843F-5E188438C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282" y="1520217"/>
            <a:ext cx="3660007" cy="51639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4575268-DB1C-4853-A180-ACE12EADD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918" y="2988125"/>
            <a:ext cx="2738651" cy="188647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1F7031E-76B5-4B54-A608-E276C96221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919" y="4971682"/>
            <a:ext cx="2738649" cy="171244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55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5C41B72-9C09-4DC0-8CAE-8130A0FEE42B}"/>
              </a:ext>
            </a:extLst>
          </p:cNvPr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C600CA5-11CF-45FA-B940-A7836BCF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6">
            <a:extLst>
              <a:ext uri="{FF2B5EF4-FFF2-40B4-BE49-F238E27FC236}">
                <a16:creationId xmlns:a16="http://schemas.microsoft.com/office/drawing/2014/main" xmlns="" id="{194CD143-1904-4904-B1EF-B9CF7EEB1F19}"/>
              </a:ext>
            </a:extLst>
          </p:cNvPr>
          <p:cNvSpPr txBox="1">
            <a:spLocks/>
          </p:cNvSpPr>
          <p:nvPr/>
        </p:nvSpPr>
        <p:spPr>
          <a:xfrm>
            <a:off x="602453" y="314759"/>
            <a:ext cx="10079887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 аспект личного вклада</a:t>
            </a:r>
          </a:p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в развитие</a:t>
            </a:r>
            <a:endParaRPr lang="ru-RU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72D7AE2-C860-4BED-9B72-B71D9CB3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44" y="5951467"/>
            <a:ext cx="6421452" cy="70605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BE7A3E0-170D-486C-B9F1-A0FE25F150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0" r="4618" b="26805"/>
          <a:stretch/>
        </p:blipFill>
        <p:spPr>
          <a:xfrm>
            <a:off x="427300" y="1472124"/>
            <a:ext cx="5782114" cy="152216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7BE9571-DB2B-4B0B-BE8D-69A22C965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58" y="3107843"/>
            <a:ext cx="2712038" cy="271203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63BEDF-04C9-41DC-95A7-8EA347B4C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82646" r="19675" b="10556"/>
          <a:stretch/>
        </p:blipFill>
        <p:spPr>
          <a:xfrm rot="10800000">
            <a:off x="6384566" y="1463621"/>
            <a:ext cx="5465135" cy="75008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20D228-0744-43AB-9B4B-BA9621A7C2D7}"/>
              </a:ext>
            </a:extLst>
          </p:cNvPr>
          <p:cNvSpPr txBox="1"/>
          <p:nvPr/>
        </p:nvSpPr>
        <p:spPr>
          <a:xfrm>
            <a:off x="423043" y="3110519"/>
            <a:ext cx="3597586" cy="17851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>
                <a:effectLst/>
              </a:rPr>
              <a:t>                        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</a:t>
            </a:r>
            <a:endParaRPr lang="ru-RU" dirty="0">
              <a:effectLst/>
            </a:endParaRPr>
          </a:p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А——Н</a:t>
            </a:r>
            <a:endParaRPr lang="ru-RU" dirty="0">
              <a:effectLst/>
            </a:endParaRPr>
          </a:p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АН————НА</a:t>
            </a:r>
            <a:endParaRPr lang="ru-RU" dirty="0">
              <a:effectLst/>
            </a:endParaRPr>
          </a:p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МАС————————КА</a:t>
            </a:r>
            <a:endParaRPr lang="ru-RU" dirty="0">
              <a:effectLst/>
            </a:endParaRPr>
          </a:p>
          <a:p>
            <a:pPr algn="ctr">
              <a:spcBef>
                <a:spcPts val="600"/>
              </a:spcBef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СТРОЙ—————————КА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87FAE2-103E-4E39-9555-01C586C91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758" y="2450138"/>
            <a:ext cx="4841943" cy="420738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EB23F7F9-1FCA-4F4D-AEF3-5AF5E05F00A1}"/>
              </a:ext>
            </a:extLst>
          </p:cNvPr>
          <p:cNvGrpSpPr/>
          <p:nvPr/>
        </p:nvGrpSpPr>
        <p:grpSpPr>
          <a:xfrm>
            <a:off x="423043" y="4985172"/>
            <a:ext cx="3627961" cy="834709"/>
            <a:chOff x="2488047" y="1689604"/>
            <a:chExt cx="3627961" cy="834709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A9CF8A11-AB01-40B4-8204-7624CE88C6FA}"/>
                </a:ext>
              </a:extLst>
            </p:cNvPr>
            <p:cNvSpPr/>
            <p:nvPr/>
          </p:nvSpPr>
          <p:spPr>
            <a:xfrm>
              <a:off x="2488047" y="1689604"/>
              <a:ext cx="3627961" cy="83470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00CF325-5ABD-483D-AE7E-A22A15421BF5}"/>
                </a:ext>
              </a:extLst>
            </p:cNvPr>
            <p:cNvSpPr txBox="1"/>
            <p:nvPr/>
          </p:nvSpPr>
          <p:spPr>
            <a:xfrm>
              <a:off x="2569919" y="1753015"/>
              <a:ext cx="3515714" cy="7078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Рано ..… встаёт солнышко. Оно посылает нам свои …..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7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654B94-B11A-4CDF-AC65-DF2742B79440}"/>
              </a:ext>
            </a:extLst>
          </p:cNvPr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7FAAD0C-B583-4635-B468-F762BD30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A2DFF98E-3DFB-43D3-8558-4237CC32C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591262"/>
              </p:ext>
            </p:extLst>
          </p:nvPr>
        </p:nvGraphicFramePr>
        <p:xfrm>
          <a:off x="440055" y="1453222"/>
          <a:ext cx="11194614" cy="41910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451591">
                  <a:extLst>
                    <a:ext uri="{9D8B030D-6E8A-4147-A177-3AD203B41FA5}">
                      <a16:colId xmlns:a16="http://schemas.microsoft.com/office/drawing/2014/main" xmlns="" val="680256119"/>
                    </a:ext>
                  </a:extLst>
                </a:gridCol>
                <a:gridCol w="6743023">
                  <a:extLst>
                    <a:ext uri="{9D8B030D-6E8A-4147-A177-3AD203B41FA5}">
                      <a16:colId xmlns:a16="http://schemas.microsoft.com/office/drawing/2014/main" xmlns="" val="2219300750"/>
                    </a:ext>
                  </a:extLst>
                </a:gridCol>
              </a:tblGrid>
              <a:tr h="1193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УМК «Школа России»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Горецкий В. Г. Кирюшкин В. 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Виноградская Л. А.,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Бойкина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 В.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Азбука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в двух частях)</a:t>
                      </a:r>
                    </a:p>
                  </a:txBody>
                  <a:tcPr marL="33889" marR="338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дополнительных упражнений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Зобнина М. А. 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«Читай, пиши, рисуй»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в трёх частях)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Зегетбарт</a:t>
                      </a: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Г. М. «Учение без мучения»</a:t>
                      </a:r>
                    </a:p>
                  </a:txBody>
                  <a:tcPr marL="33889" marR="33889" marT="0" marB="0"/>
                </a:tc>
                <a:extLst>
                  <a:ext uri="{0D108BD9-81ED-4DB2-BD59-A6C34878D82A}">
                    <a16:rowId xmlns:a16="http://schemas.microsoft.com/office/drawing/2014/main" xmlns="" val="2350383056"/>
                  </a:ext>
                </a:extLst>
              </a:tr>
              <a:tr h="1258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Горецкий В. Г., Федосова Н. 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Прописи</a:t>
                      </a: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четырех частях)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Тивикова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К</a:t>
                      </a:r>
                      <a:r>
                        <a:rPr lang="ru-RU" sz="18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 Сказка научит буквы писать»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tooltip="https://nsportal.ru/nachalnaya-shkola/chtenie/2015/01/17/skazka-nauchit-bukvy-pisat"/>
                        </a:rPr>
                        <a:t>https://nsportal.ru/nachalnaya-shkola/chtenie/2015/01/17/skazka-nauchit-bukvy-pisat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Анимированные буквы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tooltip="https://infourok.ru/animacionnaya-propis-dlya-klassa-obuchenie-gramote-i-pismo-1674306.html?ysclid=lshe47ei3a505147131"/>
                        </a:rPr>
                        <a:t>https://infourok.ru/animacionnaya-propis-dlya-klassa-obuchenie-gramote-i-pismo-1674306.html?ysclid=lshe47ei3a505147131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extLst>
                  <a:ext uri="{0D108BD9-81ED-4DB2-BD59-A6C34878D82A}">
                    <a16:rowId xmlns:a16="http://schemas.microsoft.com/office/drawing/2014/main" xmlns="" val="2850162305"/>
                  </a:ext>
                </a:extLst>
              </a:tr>
              <a:tr h="9725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Климанова Л. Ф., Горецкий В.Г.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Голованова М. В.,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Виноградская Л.А.,</a:t>
                      </a:r>
                      <a:r>
                        <a:rPr lang="ru-RU" sz="16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Бойкина</a:t>
                      </a: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 В.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Литературное чтение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в двух частях)</a:t>
                      </a:r>
                    </a:p>
                  </a:txBody>
                  <a:tcPr marL="33889" marR="338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 Н. Крылова «</a:t>
                      </a:r>
                      <a:r>
                        <a:rPr lang="ru-RU" sz="18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Чтение. Работа с текстом.»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в четырёх частях)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89" marR="33889" marT="0" marB="0"/>
                </a:tc>
                <a:extLst>
                  <a:ext uri="{0D108BD9-81ED-4DB2-BD59-A6C34878D82A}">
                    <a16:rowId xmlns:a16="http://schemas.microsoft.com/office/drawing/2014/main" xmlns="" val="35438299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CC1B12-A047-4CFC-9927-B3BCF668927B}"/>
              </a:ext>
            </a:extLst>
          </p:cNvPr>
          <p:cNvSpPr txBox="1"/>
          <p:nvPr/>
        </p:nvSpPr>
        <p:spPr>
          <a:xfrm>
            <a:off x="226032" y="5804781"/>
            <a:ext cx="1196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Новизна педагогического опыта  заключается в составлении  комплекса дополнительных упражнений, используемых в период обучения грамоты в условиях деятельностного подхода, где личность имеет возможность на активное творческое начало  по  формированию читательской грамотности.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xmlns="" id="{241ECE97-BE88-4CE8-988C-AC2F350E5C15}"/>
              </a:ext>
            </a:extLst>
          </p:cNvPr>
          <p:cNvSpPr txBox="1">
            <a:spLocks/>
          </p:cNvSpPr>
          <p:nvPr/>
        </p:nvSpPr>
        <p:spPr>
          <a:xfrm>
            <a:off x="2199351" y="646331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личного вклада педагога в развитие образования и степень его новизны</a:t>
            </a:r>
            <a:r>
              <a:rPr lang="ru-RU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A9514040-7204-42D8-B084-B8A31A24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20" y="1614227"/>
            <a:ext cx="847914" cy="111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ÐÐ°ÑÑÐ¸Ð½ÐºÐ¸ Ð¿Ð¾ Ð·Ð°Ð¿ÑÐ¾ÑÑ Ð°Ð·Ð±ÑÐºÐ° 1 ÐºÐ»Ð°ÑÑ">
            <a:extLst>
              <a:ext uri="{FF2B5EF4-FFF2-40B4-BE49-F238E27FC236}">
                <a16:creationId xmlns:a16="http://schemas.microsoft.com/office/drawing/2014/main" xmlns="" id="{1EB2107F-0D18-420D-8EC5-980D5400C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193" y="3025143"/>
            <a:ext cx="861441" cy="109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DD55253-EA29-4E65-9BB6-50BD1B0E3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720" y="4410724"/>
            <a:ext cx="861441" cy="11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952439" y="4764611"/>
            <a:ext cx="702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CB2EAE0-BA8C-4663-9A83-D9808C67C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6">
            <a:extLst>
              <a:ext uri="{FF2B5EF4-FFF2-40B4-BE49-F238E27FC236}">
                <a16:creationId xmlns:a16="http://schemas.microsoft.com/office/drawing/2014/main" xmlns="" id="{C7CC58AE-34E4-4CBD-BE0B-0861064A3CD6}"/>
              </a:ext>
            </a:extLst>
          </p:cNvPr>
          <p:cNvSpPr txBox="1">
            <a:spLocks/>
          </p:cNvSpPr>
          <p:nvPr/>
        </p:nvSpPr>
        <p:spPr>
          <a:xfrm>
            <a:off x="2055513" y="761246"/>
            <a:ext cx="8911687" cy="882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профессиональной педагогической деятельности и достигнутые эффекты</a:t>
            </a:r>
            <a:endParaRPr lang="ru-RU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1BAF7D-A855-447A-875C-B1F2EF9C8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94" y="1765621"/>
            <a:ext cx="3144579" cy="322283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14" name="Таблица 14">
            <a:extLst>
              <a:ext uri="{FF2B5EF4-FFF2-40B4-BE49-F238E27FC236}">
                <a16:creationId xmlns:a16="http://schemas.microsoft.com/office/drawing/2014/main" xmlns="" id="{BB935DE2-9D31-46EB-AC40-5E0B05ECE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032942"/>
              </p:ext>
            </p:extLst>
          </p:nvPr>
        </p:nvGraphicFramePr>
        <p:xfrm>
          <a:off x="3923414" y="1752365"/>
          <a:ext cx="7647492" cy="322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3041">
                  <a:extLst>
                    <a:ext uri="{9D8B030D-6E8A-4147-A177-3AD203B41FA5}">
                      <a16:colId xmlns:a16="http://schemas.microsoft.com/office/drawing/2014/main" xmlns="" val="1223282336"/>
                    </a:ext>
                  </a:extLst>
                </a:gridCol>
                <a:gridCol w="2481186">
                  <a:extLst>
                    <a:ext uri="{9D8B030D-6E8A-4147-A177-3AD203B41FA5}">
                      <a16:colId xmlns:a16="http://schemas.microsoft.com/office/drawing/2014/main" xmlns="" val="955267485"/>
                    </a:ext>
                  </a:extLst>
                </a:gridCol>
                <a:gridCol w="2243265">
                  <a:extLst>
                    <a:ext uri="{9D8B030D-6E8A-4147-A177-3AD203B41FA5}">
                      <a16:colId xmlns:a16="http://schemas.microsoft.com/office/drawing/2014/main" xmlns="" val="817390660"/>
                    </a:ext>
                  </a:extLst>
                </a:gridCol>
              </a:tblGrid>
              <a:tr h="34608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Интерпретация результатов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7986518"/>
                  </a:ext>
                </a:extLst>
              </a:tr>
              <a:tr h="460786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7791075"/>
                  </a:ext>
                </a:extLst>
              </a:tr>
              <a:tr h="346085">
                <a:tc rowSpan="3">
                  <a:txBody>
                    <a:bodyPr/>
                    <a:lstStyle/>
                    <a:p>
                      <a:r>
                        <a:rPr lang="ru-RU" sz="16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Послебукварный</a:t>
                      </a: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период</a:t>
                      </a:r>
                    </a:p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(75 баллов)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57-75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2168530"/>
                  </a:ext>
                </a:extLst>
              </a:tr>
              <a:tr h="3460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38-56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2277756"/>
                  </a:ext>
                </a:extLst>
              </a:tr>
              <a:tr h="3460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37 (включительно)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 базового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3765313"/>
                  </a:ext>
                </a:extLst>
              </a:tr>
              <a:tr h="346085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9531984"/>
                  </a:ext>
                </a:extLst>
              </a:tr>
              <a:tr h="346085">
                <a:tc rowSpan="3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Итоговый (конец года)</a:t>
                      </a:r>
                    </a:p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(90 баллов)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повышенный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4177500"/>
                  </a:ext>
                </a:extLst>
              </a:tr>
              <a:tr h="3460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097214"/>
                  </a:ext>
                </a:extLst>
              </a:tr>
              <a:tr h="34608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44 (включительно)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 базового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8786881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44B6905-225F-4550-A0EF-EC33FEA25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528"/>
          <a:stretch/>
        </p:blipFill>
        <p:spPr>
          <a:xfrm>
            <a:off x="598081" y="5117192"/>
            <a:ext cx="5803491" cy="166422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3D87AF-A81A-4DC1-995D-7CD10DDE9852}"/>
              </a:ext>
            </a:extLst>
          </p:cNvPr>
          <p:cNvSpPr txBox="1"/>
          <p:nvPr/>
        </p:nvSpPr>
        <p:spPr>
          <a:xfrm>
            <a:off x="691079" y="4010462"/>
            <a:ext cx="30046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https://роцрт.рф/doc/2018/books/Диагности%20читательской%20грамотности%201%20кл.pdf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30DBDC1-1804-4B1F-A522-A71C231AA9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10" r="31555"/>
          <a:stretch/>
        </p:blipFill>
        <p:spPr>
          <a:xfrm rot="5400000">
            <a:off x="8233484" y="3416922"/>
            <a:ext cx="1664225" cy="501061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37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485" y="32775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952439" y="4764611"/>
            <a:ext cx="702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2415F42-625D-4090-AD62-7A031D86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9442B1FB-7F46-4230-9C9A-A6BD775B9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522552"/>
              </p:ext>
            </p:extLst>
          </p:nvPr>
        </p:nvGraphicFramePr>
        <p:xfrm>
          <a:off x="780835" y="1439465"/>
          <a:ext cx="10808416" cy="1044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049">
                  <a:extLst>
                    <a:ext uri="{9D8B030D-6E8A-4147-A177-3AD203B41FA5}">
                      <a16:colId xmlns:a16="http://schemas.microsoft.com/office/drawing/2014/main" xmlns="" val="275634723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xmlns="" val="3843705368"/>
                    </a:ext>
                  </a:extLst>
                </a:gridCol>
                <a:gridCol w="3753056">
                  <a:extLst>
                    <a:ext uri="{9D8B030D-6E8A-4147-A177-3AD203B41FA5}">
                      <a16:colId xmlns:a16="http://schemas.microsoft.com/office/drawing/2014/main" xmlns="" val="2718638569"/>
                    </a:ext>
                  </a:extLst>
                </a:gridCol>
              </a:tblGrid>
              <a:tr h="664942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читательской грамотности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2290731"/>
                  </a:ext>
                </a:extLst>
              </a:tr>
              <a:tr h="37996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Безошибочность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чтения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Осмысленность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3624763"/>
                  </a:ext>
                </a:extLst>
              </a:tr>
            </a:tbl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6CDA9E4E-EF0E-483C-90FF-472B4C55AF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106433"/>
              </p:ext>
            </p:extLst>
          </p:nvPr>
        </p:nvGraphicFramePr>
        <p:xfrm>
          <a:off x="1025384" y="2740337"/>
          <a:ext cx="2738542" cy="395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26C21B11-34C2-471D-88F7-C9E8BAA50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5836543"/>
              </p:ext>
            </p:extLst>
          </p:nvPr>
        </p:nvGraphicFramePr>
        <p:xfrm>
          <a:off x="4583167" y="2740337"/>
          <a:ext cx="2738542" cy="395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7B82583E-A3A3-45A2-8EA1-127FB82F2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8497927"/>
              </p:ext>
            </p:extLst>
          </p:nvPr>
        </p:nvGraphicFramePr>
        <p:xfrm>
          <a:off x="8284926" y="2740337"/>
          <a:ext cx="2738542" cy="3955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1938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760135" y="127554"/>
            <a:ext cx="8932985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4000" b="1" i="1" cap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Личный вклад  в развитие образования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42868" y="478301"/>
            <a:ext cx="603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8F23F84A-9DFA-4CAF-9A2A-D48613FC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6">
            <a:extLst>
              <a:ext uri="{FF2B5EF4-FFF2-40B4-BE49-F238E27FC236}">
                <a16:creationId xmlns:a16="http://schemas.microsoft.com/office/drawing/2014/main" xmlns="" id="{2A29C523-B3F8-4905-91EA-072046642F9C}"/>
              </a:ext>
            </a:extLst>
          </p:cNvPr>
          <p:cNvSpPr txBox="1">
            <a:spLocks/>
          </p:cNvSpPr>
          <p:nvPr/>
        </p:nvSpPr>
        <p:spPr>
          <a:xfrm>
            <a:off x="2113537" y="630181"/>
            <a:ext cx="8911687" cy="882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практических достижений профессиональной деятельности педагогического работника</a:t>
            </a:r>
            <a:endParaRPr lang="ru-RU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xmlns="" id="{024BBEE0-650C-47F2-9B68-9ADB7A362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23790"/>
              </p:ext>
            </p:extLst>
          </p:nvPr>
        </p:nvGraphicFramePr>
        <p:xfrm>
          <a:off x="375441" y="1453117"/>
          <a:ext cx="11388469" cy="562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389">
                  <a:extLst>
                    <a:ext uri="{9D8B030D-6E8A-4147-A177-3AD203B41FA5}">
                      <a16:colId xmlns:a16="http://schemas.microsoft.com/office/drawing/2014/main" xmlns="" val="3518446540"/>
                    </a:ext>
                  </a:extLst>
                </a:gridCol>
                <a:gridCol w="9553080">
                  <a:extLst>
                    <a:ext uri="{9D8B030D-6E8A-4147-A177-3AD203B41FA5}">
                      <a16:colId xmlns:a16="http://schemas.microsoft.com/office/drawing/2014/main" xmlns="" val="3767014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224686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Учебная деятельность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обучения 85%-88%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98391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Инклюзивное образование, обучение детей с ОВЗ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34246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Всероссийская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олимпиада </a:t>
                      </a: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ВШЭ 2х2 (призер) </a:t>
                      </a: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https://mathbaby.ru/olympiads</a:t>
                      </a:r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97969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Районное НОУ  (1, 3 место)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20426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о</a:t>
                      </a:r>
                      <a:r>
                        <a:rPr lang="ru-RU" sz="18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бразовательной </a:t>
                      </a:r>
                      <a:r>
                        <a:rPr lang="ru-RU" sz="18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онлайн-платформы</a:t>
                      </a:r>
                      <a:r>
                        <a:rPr lang="ru-RU" sz="1800" b="0" i="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8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школьников </a:t>
                      </a:r>
                      <a:r>
                        <a:rPr lang="ru-RU" sz="1800" b="0" i="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lang="ru-RU" sz="18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4"/>
                        </a:rPr>
                        <a:t>https://uchi.ru/</a:t>
                      </a:r>
                      <a:r>
                        <a:rPr lang="ru-RU" sz="1800" b="1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54017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XIII Международный дистанционный конкурс «Старт» </a:t>
                      </a:r>
                      <a:r>
                        <a:rPr lang="en-US" sz="18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(24 </a:t>
                      </a:r>
                      <a:r>
                        <a:rPr lang="ru-RU" sz="18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участника, 13 победителей) </a:t>
                      </a:r>
                      <a:r>
                        <a:rPr lang="en-US" sz="1800" b="1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5"/>
                        </a:rPr>
                        <a:t>https://konkurs-start.ru/</a:t>
                      </a:r>
                      <a:r>
                        <a:rPr lang="ru-RU" sz="1800" b="1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474546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Внеурочная деятельность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«Я познаю мир» </a:t>
                      </a:r>
                      <a:r>
                        <a:rPr lang="en-US" sz="18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https://xn--52-kmc.xn--80aafey1amqq.xn--d1acj3b/program/18412-ya-poznayu-mir</a:t>
                      </a:r>
                      <a:r>
                        <a:rPr lang="ru-RU" sz="18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416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«Калейдоскоп»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47181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«Лукошко звуков» (логопедическое сопровождение)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412199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Методическая деятельность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программы «Будь успешным!» </a:t>
                      </a:r>
                      <a:r>
                        <a:rPr lang="en-US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7"/>
                        </a:rPr>
                        <a:t>https://vk.com/wall-1441689_1912</a:t>
                      </a:r>
                      <a:r>
                        <a:rPr lang="ru-RU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(победитель городского конкурса 2022г., 2 место)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95016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Публикации в электронной методической библиотеке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https://multiurok.ru/uheniki/awards/</a:t>
                      </a:r>
                      <a:r>
                        <a:rPr lang="en-US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73667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457790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" name="Ссылка на слайд 4">
                <a:extLst>
                  <a:ext uri="{FF2B5EF4-FFF2-40B4-BE49-F238E27FC236}">
                    <a16:creationId xmlns:a16="http://schemas.microsoft.com/office/drawing/2014/main" id="{74111025-556B-4088-BF13-C2D0FEA595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3582822"/>
                  </p:ext>
                </p:extLst>
              </p:nvPr>
            </p:nvGraphicFramePr>
            <p:xfrm>
              <a:off x="11141755" y="6267236"/>
              <a:ext cx="1050246" cy="590763"/>
            </p:xfrm>
            <a:graphic>
              <a:graphicData uri="http://schemas.microsoft.com/office/powerpoint/2016/slidezoom">
                <pslz:sldZm>
                  <pslz:sldZmObj sldId="294" cId="3500706659">
                    <pslz:zmPr id="{70EC19E9-42ED-41EA-B2E9-FFF187DF9D1F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50246" cy="59076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Ссылка на слайд 4">
                <a:hlinkClick r:id="rId10" action="ppaction://hlinksldjump"/>
                <a:extLst>
                  <a:ext uri="{FF2B5EF4-FFF2-40B4-BE49-F238E27FC236}">
                    <a16:creationId xmlns:pslz="http://schemas.microsoft.com/office/powerpoint/2016/slidezoom" xmlns="" xmlns:a16="http://schemas.microsoft.com/office/drawing/2014/main" id="{74111025-556B-4088-BF13-C2D0FEA595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41755" y="6267236"/>
                <a:ext cx="1050246" cy="59076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93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394617" y="-25121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b="1" i="1" cap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Личный вклад  в развитие образования</a:t>
            </a:r>
            <a:endParaRPr lang="ru-RU" altLang="ru-RU" cap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7631" y="838757"/>
            <a:ext cx="403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1DB5C9F-402C-40C0-A973-C1ED7C99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077BB32-BF69-4987-B161-8CA7E6F5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38" y="1300422"/>
            <a:ext cx="11897473" cy="460721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Горецкий В. Г.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Белянкова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М. Обучение грамоте: методическое пособие с поурочными разработками. 1 класс: учеб. Пособие для общеобразовательных организаций. 2-е изд., Доп. М.: Просвещение, 2017. 301 с.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Гусейнов А.З.,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Турчин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Г.Д. К.Д. Ушинский – учитель российских учителей: учебное пособие. Саратов, 2015. 52 с.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Доронина Н.Г. Применение схем-моделей на уроках обучения грамоте: методическая разработка по чтению (1 класс). URL: https://nsportal.Ru/nachalnaya-shkola/chtenie/2012/06/28/primenenie-skhemmodeley-na-urokakh-obucheniya-gramote (дата обращения: 15.02.23).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Климанова Л.Ф. Обучение грамоте на коммуникативно-познавательной основе // начальная школа. 2013. № 9. С. 38–44.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Колесова А.Е. Проблемы и перспективы обучения грамоте на начальных ступенях всесторонне гармоничного развития младших школьников // педагогический опыт: теория, методика, практика. Чебоксары: центр научного сотрудничества «интерактив плюс», 2014. №1. С. 176–177.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Коробова А.В. Обучение первоклассников грамоте на основе формирования графического действия: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автореф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... Канд. Пед. Наук: 13.00.02. Тамбов, 2004. 24 с.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Кузьменко Н.С., Янюшкина О.М. Формирование универсальных учебных действий у первоклассников в период обучения грамоте // начальная школа. 2014. № 8. С. 37–41.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Приказ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31.05.2021 № 286 (ред. От 18.07.2022</a:t>
            </a:r>
            <a:r>
              <a:rPr lang="ru-RU" sz="1600" cap="none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cap="none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федерального государственного образовательного стандарта начального общего образования» (зарегистрировано в минюсте России 05.07.2021 № 64100)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Прокудин И.Б. К вопросу о графических ошибках в письме младших школьников // VI державинские чтения: молодые ученые, аспиранты. Тамбов: ТГУ, 2001. 141, [1] с.: Ил.; 29 см. (Вестник тамбовского университета. Серия: гуманитарные науки). С. 76–78.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Ушинский К.Д. Педагогика. Избранные работы. 2-е изд.,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Стер.М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Издательство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юрайт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2017. 284 с. Серия: антология мысли.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Ушинский 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 Родное слово. Собрание сочинений: в 11 т. Т.7. М.-Л.: Издательство академии педагогических наук, 1949. 361 с.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Ушинский К.Д. Русская школа / сост., Предисл.,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В.О. </a:t>
            </a:r>
            <a:r>
              <a:rPr lang="ru-RU" sz="1600" cap="none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Гусаковой</a:t>
            </a:r>
            <a:r>
              <a:rPr lang="ru-RU" sz="1600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отв. Ред. О.А. Платонов. М.: Институт русской цивилизации, 2015. 688 с. </a:t>
            </a:r>
            <a:r>
              <a:rPr lang="ru-RU" sz="1600" cap="none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8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5336F3A-ADA2-4199-B148-F0948D72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A6C4480-5FFD-4E64-B961-F7C21F0C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24" y="2343625"/>
            <a:ext cx="10890552" cy="1320800"/>
          </a:xfrm>
        </p:spPr>
        <p:txBody>
          <a:bodyPr>
            <a:normAutofit/>
          </a:bodyPr>
          <a:lstStyle/>
          <a:p>
            <a:r>
              <a:rPr lang="ru-RU" b="1" i="1" cap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cap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485" y="32775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952439" y="4764611"/>
            <a:ext cx="702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0FC7204-5D8D-48F1-A493-594FA492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F6E656-4CB0-4D0B-AA93-C6DE347E8244}"/>
              </a:ext>
            </a:extLst>
          </p:cNvPr>
          <p:cNvSpPr txBox="1"/>
          <p:nvPr/>
        </p:nvSpPr>
        <p:spPr>
          <a:xfrm>
            <a:off x="343270" y="583658"/>
            <a:ext cx="1150546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и проблемы при использовании данного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многонациональный состав классов;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 к значительному росту числа учащихся с нарушениями устной и письменной речи, вследствие недоразвития фонематического слуха;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поддержки семьи.</a:t>
            </a:r>
          </a:p>
          <a:p>
            <a:pPr marL="342900" indent="-342900"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10" name="Ссылка на слайд 9">
                <a:extLst>
                  <a:ext uri="{FF2B5EF4-FFF2-40B4-BE49-F238E27FC236}">
                    <a16:creationId xmlns:a16="http://schemas.microsoft.com/office/drawing/2014/main" id="{27EC3F94-979B-440A-9D2B-10741D7438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5986323"/>
                  </p:ext>
                </p:extLst>
              </p:nvPr>
            </p:nvGraphicFramePr>
            <p:xfrm>
              <a:off x="10185992" y="5729620"/>
              <a:ext cx="2006008" cy="1128380"/>
            </p:xfrm>
            <a:graphic>
              <a:graphicData uri="http://schemas.microsoft.com/office/powerpoint/2016/slidezoom">
                <pslz:sldZm>
                  <pslz:sldZmObj sldId="288" cId="3319380188">
                    <pslz:zmPr id="{2936C88D-F3A5-4B4D-BD8F-C994545FE069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6008" cy="11283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0" name="Ссылка на слайд 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27EC3F94-979B-440A-9D2B-10741D7438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85992" y="5729620"/>
                <a:ext cx="2006008" cy="11283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6E6A4EE-AEA5-404E-8DBD-66A37D7B7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25" y="4026250"/>
            <a:ext cx="3765933" cy="2826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7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19" y="146074"/>
            <a:ext cx="10885821" cy="13208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9813" y="4573949"/>
            <a:ext cx="1359189" cy="1081340"/>
          </a:xfrm>
        </p:spPr>
        <p:txBody>
          <a:bodyPr/>
          <a:lstStyle/>
          <a:p>
            <a:pPr lvl="0" algn="ctr">
              <a:buNone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b="1" dirty="0">
              <a:solidFill>
                <a:schemeClr val="tx1"/>
              </a:solidFill>
              <a:latin typeface="Arial" pitchFamily="34" charset="0"/>
              <a:ea typeface="Segoe UI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3427" y="2019404"/>
            <a:ext cx="104051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читательской грамотности младших школьников с </a:t>
            </a:r>
            <a:r>
              <a:rPr lang="ru-RU" sz="40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комплекса </a:t>
            </a:r>
            <a:r>
              <a:rPr lang="ru-RU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упражнений в период обучения грамоте»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220BF7-42DF-4DD3-B7E4-E8232B7E8ADE}"/>
              </a:ext>
            </a:extLst>
          </p:cNvPr>
          <p:cNvSpPr txBox="1"/>
          <p:nvPr/>
        </p:nvSpPr>
        <p:spPr>
          <a:xfrm>
            <a:off x="1897971" y="146074"/>
            <a:ext cx="8396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ичный вклад 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7E3D1AF-655D-4F1D-BF27-637EDE70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485" y="32775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952439" y="4764611"/>
            <a:ext cx="702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241244C4-332A-4D02-88AE-12C0FCC7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44530"/>
            <a:ext cx="8911687" cy="1023509"/>
          </a:xfrm>
        </p:spPr>
        <p:txBody>
          <a:bodyPr>
            <a:normAutofit fontScale="90000"/>
          </a:bodyPr>
          <a:lstStyle/>
          <a:p>
            <a:r>
              <a:rPr lang="ru-RU" altLang="ru-RU" sz="36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Теоретическое обоснование личного вклада</a:t>
            </a:r>
            <a:r>
              <a:rPr lang="ru-RU" altLang="ru-RU" sz="3600" b="1" u="sng" dirty="0">
                <a:solidFill>
                  <a:srgbClr val="990000"/>
                </a:solidFill>
                <a:sym typeface="Arial" panose="020B0604020202020204" pitchFamily="34" charset="0"/>
              </a:rPr>
              <a:t/>
            </a:r>
            <a:br>
              <a:rPr lang="ru-RU" altLang="ru-RU" sz="3600" b="1" u="sng" dirty="0">
                <a:solidFill>
                  <a:srgbClr val="990000"/>
                </a:solidFill>
                <a:sym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5C23E383-CDAB-47C4-9088-DE3ADD3EA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94036"/>
              </p:ext>
            </p:extLst>
          </p:nvPr>
        </p:nvGraphicFramePr>
        <p:xfrm>
          <a:off x="184935" y="1119884"/>
          <a:ext cx="11877547" cy="5760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747">
                  <a:extLst>
                    <a:ext uri="{9D8B030D-6E8A-4147-A177-3AD203B41FA5}">
                      <a16:colId xmlns:a16="http://schemas.microsoft.com/office/drawing/2014/main" xmlns="" val="106027383"/>
                    </a:ext>
                  </a:extLst>
                </a:gridCol>
                <a:gridCol w="7618800">
                  <a:extLst>
                    <a:ext uri="{9D8B030D-6E8A-4147-A177-3AD203B41FA5}">
                      <a16:colId xmlns:a16="http://schemas.microsoft.com/office/drawing/2014/main" xmlns="" val="3905206761"/>
                    </a:ext>
                  </a:extLst>
                </a:gridCol>
              </a:tblGrid>
              <a:tr h="45708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обучения чтению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Ведущая идея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1935428"/>
                  </a:ext>
                </a:extLst>
              </a:tr>
              <a:tr h="630958">
                <a:tc>
                  <a:txBody>
                    <a:bodyPr/>
                    <a:lstStyle/>
                    <a:p>
                      <a:r>
                        <a:rPr lang="ru-RU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Буквослагательный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Механическое заучивание букв и слогов без опоры на звуки речи. 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Первый печатный букварь Ивана Фёдорова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9012760"/>
                  </a:ext>
                </a:extLst>
              </a:tr>
              <a:tr h="630958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Слоговой синтетический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Л. Н. Толстой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Синтетическое соединение звуков в слоги и слова: ба-</a:t>
                      </a:r>
                      <a:r>
                        <a:rPr lang="ru-RU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</a:t>
                      </a:r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</a:t>
                      </a:r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-би…..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создана Новая азбука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722976"/>
                  </a:ext>
                </a:extLst>
              </a:tr>
              <a:tr h="630958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Звуковой аналитический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Ж. </a:t>
                      </a:r>
                      <a:r>
                        <a:rPr lang="ru-RU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Жакото</a:t>
                      </a:r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В. А. Золотов 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Распространение аналитического варианта звукового метода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 от целого предложения к буквам и звукам)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8156562"/>
                  </a:ext>
                </a:extLst>
              </a:tr>
              <a:tr h="63095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Звуковой синтетический</a:t>
                      </a:r>
                    </a:p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Стефани, Н. А. Корф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название буквы,  в слоге длительное произношение согласного  при закрытой гласной привело к «мукам слияния»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7655178"/>
                  </a:ext>
                </a:extLst>
              </a:tr>
              <a:tr h="36054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 целых слов США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Непригодный для обучения русской грамоте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8810951"/>
                  </a:ext>
                </a:extLst>
              </a:tr>
              <a:tr h="144218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Звуковой аналитико-синтетический</a:t>
                      </a:r>
                    </a:p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 Д. Ушинский</a:t>
                      </a:r>
                    </a:p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Ф. </a:t>
                      </a:r>
                      <a:r>
                        <a:rPr lang="ru-RU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Бунаков</a:t>
                      </a:r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И. Тихомиров, </a:t>
                      </a:r>
                    </a:p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 П. Вахтеров, В. А. Флеров</a:t>
                      </a: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Научное обоснование звукового аналитико-синтетического метода обучения грамоте, предпочтение варианту «чтение-письмо»,</a:t>
                      </a:r>
                    </a:p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 наглядности</a:t>
                      </a: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5590120"/>
                  </a:ext>
                </a:extLst>
              </a:tr>
              <a:tr h="90136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В.Г. Горецкий, С. П. Редозубов</a:t>
                      </a:r>
                    </a:p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В.А. Кирюшкин, А.Ф. </a:t>
                      </a:r>
                      <a:r>
                        <a:rPr lang="ru-RU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Шанько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 в свои буквари совершенно нового принципа расположения</a:t>
                      </a:r>
                    </a:p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букв — принцип частотности. </a:t>
                      </a: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6773957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44C8CBB-4F78-4B23-9AF9-689D34D1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" name="Ссылка на слайд 4">
                <a:extLst>
                  <a:ext uri="{FF2B5EF4-FFF2-40B4-BE49-F238E27FC236}">
                    <a16:creationId xmlns:a16="http://schemas.microsoft.com/office/drawing/2014/main" id="{9AD7B420-2161-404F-B14F-E19E732B2E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0859758"/>
                  </p:ext>
                </p:extLst>
              </p:nvPr>
            </p:nvGraphicFramePr>
            <p:xfrm>
              <a:off x="10551843" y="6242059"/>
              <a:ext cx="1095005" cy="615940"/>
            </p:xfrm>
            <a:graphic>
              <a:graphicData uri="http://schemas.microsoft.com/office/powerpoint/2016/slidezoom">
                <pslz:sldZm>
                  <pslz:sldZmObj sldId="299" cId="1309952809">
                    <pslz:zmPr id="{64303F1C-6BEB-4992-BDD8-CF0317D668E1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95005" cy="6159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Ссылка на слайд 4">
                <a:hlinkClick r:id="rId4" action="ppaction://hlinksldjump"/>
                <a:extLst>
                  <a:ext uri="{FF2B5EF4-FFF2-40B4-BE49-F238E27FC236}">
                    <a16:creationId xmlns="" xmlns:a16="http://schemas.microsoft.com/office/drawing/2014/main" xmlns:pslz="http://schemas.microsoft.com/office/powerpoint/2016/slidezoom" id="{9AD7B420-2161-404F-B14F-E19E732B2E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51843" y="6242059"/>
                <a:ext cx="1095005" cy="6159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05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7857" y="102827"/>
            <a:ext cx="90696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Личный вклад  в развитие образования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68634" y="7799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«Условия формирования  опыта»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9859" y="1238023"/>
            <a:ext cx="1139404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Научно – и</a:t>
            </a:r>
            <a:r>
              <a:rPr lang="ru-RU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сследовательские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 авторских работ, связанных с проблемой обучения чтению младших школьников в период обучения грамоте ( Д. Б. Эльконин, В. В. Давыдов, Е. А. Бугрименко, Г. А.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Цукерман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hlinkClick r:id="rId4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https://files.lbz.ru/authors/elkonin-davydov/2/mp-gr.pdf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https://files.lbz.ru/authors/elkonin-davydov/2/st-tsykerman1.pdf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 современных приёмов и методов обучения грамоте младших школьников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https://rgdb.ru/home/news/14407-seminar-obuchenie-chteniyu-uchashchikhsya-nachalnoj-shkoly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https://youtu.be/BbBveG9HD0o</a:t>
            </a:r>
            <a:r>
              <a:rPr lang="ru-RU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16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https://youtu.be/cZTY363QbiQ</a:t>
            </a:r>
            <a:endParaRPr lang="ru-RU" sz="1600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0109" y="3669458"/>
            <a:ext cx="114467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Методические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НИРО, квалификационные курсы 2021-2022 г «Реализация требований обновлённых ФГОС НОО»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ФГБОУ ВО « Нижегородский государственный педагогический университет им. Козьмы Минина, профессиональная переподготовка по теме  «Логопедическое сопровождение детей младшего школьного возраста» 2022г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Достижения |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teacher (golenkova69.wixsite.com)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Педагоги России: инновации в образовании» центр онлайн-обучения 2023г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6233" y="5362637"/>
            <a:ext cx="11006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fil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Организационно-п</a:t>
            </a:r>
            <a:r>
              <a:rPr lang="ru-RU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едагогические условия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проведение открытых уроков, участие в тематических педагогических советах и МО;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размещение опыта на персональном сайте;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наличие печатных работ в сети интернет;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активное участие в  онлайн – вебинарах.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8FF9104-BD49-4A98-9033-F1A617329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3CE54A-9545-4796-89DF-1A46C11A55D8}"/>
              </a:ext>
            </a:extLst>
          </p:cNvPr>
          <p:cNvSpPr txBox="1"/>
          <p:nvPr/>
        </p:nvSpPr>
        <p:spPr>
          <a:xfrm>
            <a:off x="5102687" y="5916635"/>
            <a:ext cx="417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https://golenkova69.wixsite.com/teacher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497" y="269175"/>
            <a:ext cx="8596668" cy="1320800"/>
          </a:xfrm>
        </p:spPr>
        <p:txBody>
          <a:bodyPr/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99501" y="888241"/>
            <a:ext cx="37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опыта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15974" y="88202"/>
            <a:ext cx="834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42514" y="3367313"/>
            <a:ext cx="1001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5483" y="1953565"/>
            <a:ext cx="4046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требования ФГОС 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2021 года фокусируются на практических навыках учащихся: они должны понимать, как связаны предметы и как знания помогают в реальной жизни,  а значит формировать читательскую грамотность.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3154" y="1825421"/>
            <a:ext cx="411884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Segoe UI" pitchFamily="34" charset="0"/>
                <a:cs typeface="Times New Roman" panose="02020603050405020304" pitchFamily="18" charset="0"/>
              </a:rPr>
              <a:t>Снижение внутренней мотивации школьников к чтению и книге, как духовной и социально-культурной ценности;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Segoe UI" pitchFamily="34" charset="0"/>
                <a:cs typeface="Times New Roman" panose="02020603050405020304" pitchFamily="18" charset="0"/>
              </a:rPr>
              <a:t>уменьшение количества часов по литературному чтению;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Segoe UI" pitchFamily="34" charset="0"/>
                <a:cs typeface="Times New Roman" panose="02020603050405020304" pitchFamily="18" charset="0"/>
              </a:rPr>
              <a:t>изменение позиции взрослого к совместной читательской деятельности с детьми; разнообразие других способов получения информации и времяпрепровождения.</a:t>
            </a: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Segoe UI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Segoe UI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Segoe UI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9654" y="5765287"/>
            <a:ext cx="4345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способа решения проблемы</a:t>
            </a:r>
          </a:p>
        </p:txBody>
      </p:sp>
      <p:sp>
        <p:nvSpPr>
          <p:cNvPr id="5" name="Стрелка: влево-вправо-вверх 4">
            <a:extLst>
              <a:ext uri="{FF2B5EF4-FFF2-40B4-BE49-F238E27FC236}">
                <a16:creationId xmlns:a16="http://schemas.microsoft.com/office/drawing/2014/main" xmlns="" id="{C566AA8F-33E9-41D1-9F80-11B3A3A316DF}"/>
              </a:ext>
            </a:extLst>
          </p:cNvPr>
          <p:cNvSpPr/>
          <p:nvPr/>
        </p:nvSpPr>
        <p:spPr>
          <a:xfrm flipV="1">
            <a:off x="4650234" y="2818971"/>
            <a:ext cx="3025091" cy="1238838"/>
          </a:xfrm>
          <a:prstGeom prst="leftRightUp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905104" y="2918324"/>
            <a:ext cx="257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противоречие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524CA35A-AA61-445F-BBA3-4305B7CA0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7644BA6-CE09-4C62-AC12-76E32C375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75" b="93750" l="10000" r="90000">
                        <a14:foregroundMark x1="50326" y1="7375" x2="50326" y2="7375"/>
                        <a14:foregroundMark x1="50000" y1="93750" x2="50000" y2="93750"/>
                        <a14:foregroundMark x1="52717" y1="55250" x2="52717" y2="55250"/>
                        <a14:foregroundMark x1="35217" y1="28625" x2="55652" y2="23375"/>
                        <a14:foregroundMark x1="55652" y1="23375" x2="57174" y2="23625"/>
                        <a14:foregroundMark x1="60870" y1="24125" x2="63261" y2="47000"/>
                        <a14:foregroundMark x1="57174" y1="49625" x2="50217" y2="52375"/>
                        <a14:foregroundMark x1="50217" y1="52375" x2="59674" y2="46250"/>
                        <a14:foregroundMark x1="59674" y1="46250" x2="61630" y2="43750"/>
                        <a14:foregroundMark x1="51630" y1="58625" x2="51522" y2="60500"/>
                        <a14:foregroundMark x1="52935" y1="78000" x2="53043" y2="75500"/>
                        <a14:foregroundMark x1="44457" y1="71750" x2="55217" y2="77250"/>
                        <a14:foregroundMark x1="55217" y1="77250" x2="49348" y2="79125"/>
                        <a14:foregroundMark x1="49348" y1="79125" x2="49348" y2="7912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47" y="4546255"/>
            <a:ext cx="1424664" cy="123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6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485" y="32775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952439" y="4764611"/>
            <a:ext cx="702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241244C4-332A-4D02-88AE-12C0FCC7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921708"/>
            <a:ext cx="8911687" cy="646331"/>
          </a:xfrm>
        </p:spPr>
        <p:txBody>
          <a:bodyPr>
            <a:normAutofit fontScale="90000"/>
          </a:bodyPr>
          <a:lstStyle/>
          <a:p>
            <a:r>
              <a:rPr lang="ru-RU" altLang="ru-RU" sz="3600" b="1" cap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Теоретическое обоснование личного вклада</a:t>
            </a:r>
            <a:r>
              <a:rPr lang="ru-RU" altLang="ru-RU" sz="3600" b="1" u="sng" dirty="0">
                <a:solidFill>
                  <a:srgbClr val="990000"/>
                </a:solidFill>
                <a:sym typeface="Arial" panose="020B0604020202020204" pitchFamily="34" charset="0"/>
              </a:rPr>
              <a:t/>
            </a:r>
            <a:br>
              <a:rPr lang="ru-RU" altLang="ru-RU" sz="3600" b="1" u="sng" dirty="0">
                <a:solidFill>
                  <a:srgbClr val="990000"/>
                </a:solidFill>
                <a:sym typeface="Arial" panose="020B0604020202020204" pitchFamily="34" charset="0"/>
              </a:rPr>
            </a:br>
            <a:endParaRPr lang="ru-RU" dirty="0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5C23E383-CDAB-47C4-9088-DE3ADD3EA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08635"/>
              </p:ext>
            </p:extLst>
          </p:nvPr>
        </p:nvGraphicFramePr>
        <p:xfrm>
          <a:off x="355107" y="1521010"/>
          <a:ext cx="11499557" cy="5319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769">
                  <a:extLst>
                    <a:ext uri="{9D8B030D-6E8A-4147-A177-3AD203B41FA5}">
                      <a16:colId xmlns:a16="http://schemas.microsoft.com/office/drawing/2014/main" xmlns="" val="106027383"/>
                    </a:ext>
                  </a:extLst>
                </a:gridCol>
                <a:gridCol w="8823788">
                  <a:extLst>
                    <a:ext uri="{9D8B030D-6E8A-4147-A177-3AD203B41FA5}">
                      <a16:colId xmlns:a16="http://schemas.microsoft.com/office/drawing/2014/main" xmlns="" val="3905206761"/>
                    </a:ext>
                  </a:extLst>
                </a:gridCol>
              </a:tblGrid>
              <a:tr h="47331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Основоположник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Ведущая идея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51935428"/>
                  </a:ext>
                </a:extLst>
              </a:tr>
              <a:tr h="1952783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 Читать – это ещё ничего не значит, что читать </a:t>
                      </a:r>
                    </a:p>
                    <a:p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как понимать читаемое – вот в чем главное дело.»</a:t>
                      </a:r>
                    </a:p>
                    <a:p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</a:p>
                    <a:p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Константин Дмитриевич Ушинский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39012760"/>
                  </a:ext>
                </a:extLst>
              </a:tr>
              <a:tr h="2751649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ru-RU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Чтение – это один из способов мышления и умственного развития, так как учит размышлять, думать, говорить. </a:t>
                      </a:r>
                    </a:p>
                    <a:p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Если научимся читать – научимся мыслить!  Научимся мыслить – станем успешными и в обучении, и в жизни!»</a:t>
                      </a:r>
                    </a:p>
                    <a:p>
                      <a:endParaRPr lang="ru-RU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Василий Александрович Сухомлинский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722976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44C8CBB-4F78-4B23-9AF9-689D34D1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FBD5C2D-26E9-4FC7-BFA3-2C5932818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0" y="1969165"/>
            <a:ext cx="2054831" cy="20612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547AAD9-96C0-4AA0-A607-6F6E107FA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8" y="4180825"/>
            <a:ext cx="1986265" cy="2648353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" name="Ссылка на слайд 4">
                <a:extLst>
                  <a:ext uri="{FF2B5EF4-FFF2-40B4-BE49-F238E27FC236}">
                    <a16:creationId xmlns:a16="http://schemas.microsoft.com/office/drawing/2014/main" id="{663AD989-7FF3-417E-ABE4-C77BE4D549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5853095"/>
                  </p:ext>
                </p:extLst>
              </p:nvPr>
            </p:nvGraphicFramePr>
            <p:xfrm>
              <a:off x="10331935" y="5824252"/>
              <a:ext cx="1761460" cy="990821"/>
            </p:xfrm>
            <a:graphic>
              <a:graphicData uri="http://schemas.microsoft.com/office/powerpoint/2016/slidezoom">
                <pslz:sldZm>
                  <pslz:sldZmObj sldId="307" cId="730517505">
                    <pslz:zmPr id="{68F463CE-F39D-41BB-8578-B4906A9223D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61460" cy="9908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Ссылка на слайд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663AD989-7FF3-417E-ABE4-C77BE4D549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31935" y="5824252"/>
                <a:ext cx="1761460" cy="9908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99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04056" y="1539118"/>
            <a:ext cx="111148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kern="0" spc="3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400" b="1" kern="0" spc="3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kern="0" spc="3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обобщение педагогического  опыта по формированию читательской грамотности младших школьников  с применением комплекса дополнительных упражнений</a:t>
            </a:r>
          </a:p>
          <a:p>
            <a:r>
              <a:rPr lang="ru-RU" sz="2000" b="1" kern="0" spc="3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период обучения грамоте, направленных на достижение метапредметных и личностных результатов</a:t>
            </a:r>
          </a:p>
          <a:p>
            <a:endParaRPr lang="ru-RU" sz="2400" b="1" kern="0" spc="3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kern="0" spc="3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kern="0" spc="3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kern="0" spc="3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проанализировать педагогическую литературу по проблеме обучения чтению младших школьников 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kern="0" spc="3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выявить и апробировать влияние различных  упражнений  по формированию навыков активного и грамотного читателя;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kern="0" spc="3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составить комплекс упражнений, направленных на  формирование читательской грамотности младших школьников;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kern="0" spc="3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провести диагностику эффективности  использования данного комплекса упражнений.                                   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2D0375-9DF0-42E2-863F-A6678EC24799}"/>
              </a:ext>
            </a:extLst>
          </p:cNvPr>
          <p:cNvSpPr txBox="1"/>
          <p:nvPr/>
        </p:nvSpPr>
        <p:spPr>
          <a:xfrm>
            <a:off x="1793632" y="63102"/>
            <a:ext cx="8604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480935D-8097-4E89-A598-73C63EAD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610" y="-343411"/>
            <a:ext cx="10527695" cy="1320800"/>
          </a:xfrm>
        </p:spPr>
        <p:txBody>
          <a:bodyPr>
            <a:normAutofit/>
          </a:bodyPr>
          <a:lstStyle/>
          <a:p>
            <a:r>
              <a:rPr lang="ru-RU" b="1" i="1" cap="none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cap="none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84455" y="889051"/>
            <a:ext cx="4367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 педагогическая идея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3994" y="2860656"/>
            <a:ext cx="118769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u="sng" dirty="0"/>
              <a:t>   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практико-ориентированного обучения</a:t>
            </a:r>
          </a:p>
          <a:p>
            <a:pPr marL="1257300" lvl="2" indent="-342900">
              <a:buFontTx/>
              <a:buChar char="-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 и пробуждение желания у младших школьников к чтению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https://www.youtube.com/playlist?list=PL31C9EA509351F009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57300" lvl="2" indent="-342900">
              <a:buFontTx/>
              <a:buChar char="-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просветительской работы среди родителей</a:t>
            </a:r>
          </a:p>
          <a:p>
            <a:pPr marL="1257300" lvl="2" indent="-342900">
              <a:buFontTx/>
              <a:buChar char="-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учащихся во внеурочную деятельность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https://xn--52-kmc.xn--80aafey1amqq.xn--d1acj3b/program/18412-ya-poznayu-mir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57300" lvl="2" indent="-342900">
              <a:buFontTx/>
              <a:buChar char="-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к сотрудничеству социальных партнёров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https://vk.com/wall-193411057_4976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257300" lvl="2" indent="-342900"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257300" lvl="2" indent="-342900"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-130805"/>
            <a:ext cx="2551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-130805"/>
            <a:ext cx="28725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9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CF582B5-AB9D-4436-B441-E27A83EA2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D0955C-D5F3-4DF7-9643-4F2B5504B1DE}"/>
              </a:ext>
            </a:extLst>
          </p:cNvPr>
          <p:cNvSpPr txBox="1"/>
          <p:nvPr/>
        </p:nvSpPr>
        <p:spPr>
          <a:xfrm>
            <a:off x="956535" y="1521349"/>
            <a:ext cx="9913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Освоение базового навыка чтения младшим школьником – это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фундамент для формирования конкурентно – способной личности.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485" y="32775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FB50485-612D-48E8-BDDD-AEAC7F98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D787BE13-9B60-4A15-959F-4679A1088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99168"/>
              </p:ext>
            </p:extLst>
          </p:nvPr>
        </p:nvGraphicFramePr>
        <p:xfrm>
          <a:off x="443440" y="1784836"/>
          <a:ext cx="3999258" cy="2047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9629">
                  <a:extLst>
                    <a:ext uri="{9D8B030D-6E8A-4147-A177-3AD203B41FA5}">
                      <a16:colId xmlns:a16="http://schemas.microsoft.com/office/drawing/2014/main" xmlns="" val="3887822637"/>
                    </a:ext>
                  </a:extLst>
                </a:gridCol>
                <a:gridCol w="1999629">
                  <a:extLst>
                    <a:ext uri="{9D8B030D-6E8A-4147-A177-3AD203B41FA5}">
                      <a16:colId xmlns:a16="http://schemas.microsoft.com/office/drawing/2014/main" xmlns="" val="2681389893"/>
                    </a:ext>
                  </a:extLst>
                </a:gridCol>
              </a:tblGrid>
              <a:tr h="129825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Классификация уроков обучения грамоте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8758255"/>
                  </a:ext>
                </a:extLst>
              </a:tr>
              <a:tr h="749103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содержанию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учебной задаче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09514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EE8814-FF8D-4D71-B2F1-1EA95E720218}"/>
              </a:ext>
            </a:extLst>
          </p:cNvPr>
          <p:cNvSpPr txBox="1"/>
          <p:nvPr/>
        </p:nvSpPr>
        <p:spPr>
          <a:xfrm>
            <a:off x="3260485" y="9246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9">
            <a:extLst>
              <a:ext uri="{FF2B5EF4-FFF2-40B4-BE49-F238E27FC236}">
                <a16:creationId xmlns:a16="http://schemas.microsoft.com/office/drawing/2014/main" xmlns="" id="{E2B993BF-F222-406A-9BA4-0B189F6A3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228788"/>
              </p:ext>
            </p:extLst>
          </p:nvPr>
        </p:nvGraphicFramePr>
        <p:xfrm>
          <a:off x="4596648" y="1801504"/>
          <a:ext cx="3786976" cy="4821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976">
                  <a:extLst>
                    <a:ext uri="{9D8B030D-6E8A-4147-A177-3AD203B41FA5}">
                      <a16:colId xmlns:a16="http://schemas.microsoft.com/office/drawing/2014/main" xmlns="" val="2158310822"/>
                    </a:ext>
                  </a:extLst>
                </a:gridCol>
              </a:tblGrid>
              <a:tr h="63449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Типовая структура урока чтения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2481958"/>
                  </a:ext>
                </a:extLst>
              </a:tr>
              <a:tr h="70178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фонетического разбора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66684681"/>
                  </a:ext>
                </a:extLst>
              </a:tr>
              <a:tr h="66065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введения новой буквы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76215025"/>
                  </a:ext>
                </a:extLst>
              </a:tr>
              <a:tr h="114896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составления и чтения слогов с новой буквой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10017416"/>
                  </a:ext>
                </a:extLst>
              </a:tr>
              <a:tr h="89475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составления и чтения слов с новой буквой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35640699"/>
                  </a:ext>
                </a:extLst>
              </a:tr>
              <a:tr h="7811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чтения предложений и текста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43601107"/>
                  </a:ext>
                </a:extLst>
              </a:tr>
            </a:tbl>
          </a:graphicData>
        </a:graphic>
      </p:graphicFrame>
      <p:sp>
        <p:nvSpPr>
          <p:cNvPr id="15" name="Заголовок 6">
            <a:extLst>
              <a:ext uri="{FF2B5EF4-FFF2-40B4-BE49-F238E27FC236}">
                <a16:creationId xmlns:a16="http://schemas.microsoft.com/office/drawing/2014/main" xmlns="" id="{A43A9521-77A7-4067-B244-364E93A00439}"/>
              </a:ext>
            </a:extLst>
          </p:cNvPr>
          <p:cNvSpPr txBox="1">
            <a:spLocks/>
          </p:cNvSpPr>
          <p:nvPr/>
        </p:nvSpPr>
        <p:spPr>
          <a:xfrm>
            <a:off x="2740740" y="377263"/>
            <a:ext cx="6423396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 аспект личного вклада</a:t>
            </a:r>
          </a:p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в развитие</a:t>
            </a:r>
            <a:endParaRPr lang="ru-RU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9">
            <a:extLst>
              <a:ext uri="{FF2B5EF4-FFF2-40B4-BE49-F238E27FC236}">
                <a16:creationId xmlns:a16="http://schemas.microsoft.com/office/drawing/2014/main" xmlns="" id="{182AF509-ED1E-410F-9E1B-1A204E977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08857"/>
              </p:ext>
            </p:extLst>
          </p:nvPr>
        </p:nvGraphicFramePr>
        <p:xfrm>
          <a:off x="443441" y="3958875"/>
          <a:ext cx="3999258" cy="2664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9258">
                  <a:extLst>
                    <a:ext uri="{9D8B030D-6E8A-4147-A177-3AD203B41FA5}">
                      <a16:colId xmlns:a16="http://schemas.microsoft.com/office/drawing/2014/main" xmlns="" val="4207264134"/>
                    </a:ext>
                  </a:extLst>
                </a:gridCol>
              </a:tblGrid>
              <a:tr h="659234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Периоды обучения грамоте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80755398"/>
                  </a:ext>
                </a:extLst>
              </a:tr>
              <a:tr h="66839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Добукварный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19549512"/>
                  </a:ext>
                </a:extLst>
              </a:tr>
              <a:tr h="66839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Букварный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72879755"/>
                  </a:ext>
                </a:extLst>
              </a:tr>
              <a:tr h="66839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Послебукварный</a:t>
                      </a:r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86638684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7A7A323-D2E9-4711-8749-54081A59D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574" y="1801504"/>
            <a:ext cx="3397321" cy="48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995" y="0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Личный вклад  в развитие образования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485" y="32775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5952439" y="4764611"/>
            <a:ext cx="702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FB50485-612D-48E8-BDDD-AEAC7F98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85" y="0"/>
            <a:ext cx="1990905" cy="111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EE8814-FF8D-4D71-B2F1-1EA95E720218}"/>
              </a:ext>
            </a:extLst>
          </p:cNvPr>
          <p:cNvSpPr txBox="1"/>
          <p:nvPr/>
        </p:nvSpPr>
        <p:spPr>
          <a:xfrm>
            <a:off x="3260485" y="9246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3681A50C-5905-456B-8E62-4DED0D10C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2134" r="2285" b="9100"/>
          <a:stretch/>
        </p:blipFill>
        <p:spPr bwMode="auto">
          <a:xfrm>
            <a:off x="4175147" y="1439125"/>
            <a:ext cx="3572907" cy="145293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6758294B-8CC5-4D35-B1AB-649AD8784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0"/>
          <a:stretch/>
        </p:blipFill>
        <p:spPr bwMode="auto">
          <a:xfrm>
            <a:off x="242378" y="1439124"/>
            <a:ext cx="3762362" cy="145293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6">
            <a:extLst>
              <a:ext uri="{FF2B5EF4-FFF2-40B4-BE49-F238E27FC236}">
                <a16:creationId xmlns:a16="http://schemas.microsoft.com/office/drawing/2014/main" xmlns="" id="{A43A9521-77A7-4067-B244-364E93A00439}"/>
              </a:ext>
            </a:extLst>
          </p:cNvPr>
          <p:cNvSpPr txBox="1">
            <a:spLocks/>
          </p:cNvSpPr>
          <p:nvPr/>
        </p:nvSpPr>
        <p:spPr>
          <a:xfrm>
            <a:off x="1496595" y="328313"/>
            <a:ext cx="6423396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 аспект личного вклада</a:t>
            </a:r>
          </a:p>
          <a:p>
            <a:r>
              <a:rPr lang="ru-RU" sz="2700" b="1" cap="none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в развитие</a:t>
            </a:r>
            <a:endParaRPr lang="ru-RU" cap="none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0D4473-71B7-4E72-A4F1-4DE7939D7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9"/>
          <a:stretch/>
        </p:blipFill>
        <p:spPr>
          <a:xfrm>
            <a:off x="2835515" y="3070673"/>
            <a:ext cx="2390825" cy="356810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BD17D84-D0F5-48D2-9F71-CF48E2B8E8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9"/>
          <a:stretch/>
        </p:blipFill>
        <p:spPr>
          <a:xfrm>
            <a:off x="5357229" y="3070673"/>
            <a:ext cx="2390826" cy="356810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4C3DBD8-B801-4B80-BD04-7DAE28523B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9"/>
          <a:stretch/>
        </p:blipFill>
        <p:spPr>
          <a:xfrm>
            <a:off x="242378" y="3070672"/>
            <a:ext cx="2390825" cy="3568102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457F137-0E17-4EA6-8E02-CD0F557E73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0399" y="1403535"/>
            <a:ext cx="3670863" cy="523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4615</TotalTime>
  <Words>1720</Words>
  <Application>Microsoft Office PowerPoint</Application>
  <PresentationFormat>Произвольный</PresentationFormat>
  <Paragraphs>281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Капля</vt:lpstr>
      <vt:lpstr>Презентация PowerPoint</vt:lpstr>
      <vt:lpstr> </vt:lpstr>
      <vt:lpstr>Презентация PowerPoint</vt:lpstr>
      <vt:lpstr> </vt:lpstr>
      <vt:lpstr>Теоретическое обоснование личного вклада </vt:lpstr>
      <vt:lpstr>Презентация PowerPoint</vt:lpstr>
      <vt:lpstr>Личный вклад  в развитие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Личный вклад  в развитие образования    </vt:lpstr>
      <vt:lpstr>Личный вклад  в развитие образования</vt:lpstr>
      <vt:lpstr>Спасибо за внимание!</vt:lpstr>
      <vt:lpstr>Презентация PowerPoint</vt:lpstr>
      <vt:lpstr>Теоретическое обоснование личного вклада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293</cp:revision>
  <cp:lastPrinted>2024-02-12T14:23:16Z</cp:lastPrinted>
  <dcterms:created xsi:type="dcterms:W3CDTF">2015-03-27T07:18:44Z</dcterms:created>
  <dcterms:modified xsi:type="dcterms:W3CDTF">2024-03-01T18:25:45Z</dcterms:modified>
</cp:coreProperties>
</file>