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B165A4-32AF-43A6-9DCE-00265A44214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8"/>
            <p14:sldId id="279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0"/>
      <c:depthPercent val="6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 10 лет</c:v>
                </c:pt>
                <c:pt idx="1">
                  <c:v>10 - 18 лет</c:v>
                </c:pt>
                <c:pt idx="2">
                  <c:v>старше 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11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6-4C7C-B0D8-027F81D4A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800" b="1" i="0" baseline="0"/>
            </a:pPr>
            <a:endParaRPr lang="ru-RU"/>
          </a:p>
        </c:txPr>
      </c:legendEntry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9-4AC9-AFE4-22FA195A3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800"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 раз в месяц</c:v>
                </c:pt>
                <c:pt idx="1">
                  <c:v>1 раз в неделю</c:v>
                </c:pt>
                <c:pt idx="2">
                  <c:v>часто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1-40D2-AF87-3FEEC1587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800"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пломбир</c:v>
                </c:pt>
                <c:pt idx="1">
                  <c:v>с наполнителем</c:v>
                </c:pt>
                <c:pt idx="2">
                  <c:v>фруктовый лёд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C-459B-9644-354FB7110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"Инмарко"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6-49C2-A5CC-93CC8FCD2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г.Владимир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6-49C2-A5CC-93CC8FCD23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г.Иваново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6-49C2-A5CC-93CC8FCD23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"Русский холод"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26-49C2-A5CC-93CC8FCD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98720"/>
        <c:axId val="99600256"/>
      </c:barChart>
      <c:catAx>
        <c:axId val="99598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9600256"/>
        <c:crosses val="autoZero"/>
        <c:auto val="1"/>
        <c:lblAlgn val="ctr"/>
        <c:lblOffset val="100"/>
        <c:noMultiLvlLbl val="0"/>
      </c:catAx>
      <c:valAx>
        <c:axId val="9960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98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22A73-3149-4FC9-A316-244ADAD3F29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A00346-A35A-4442-B40A-9AC2D2A6D88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4800" b="1" i="1" dirty="0">
              <a:solidFill>
                <a:srgbClr val="C00000"/>
              </a:solidFill>
            </a:rPr>
            <a:t>Облизывай не торопясь!</a:t>
          </a:r>
        </a:p>
      </dgm:t>
    </dgm:pt>
    <dgm:pt modelId="{624BF0A9-7922-4C45-B780-155071AF5186}" type="parTrans" cxnId="{4387ED8B-0141-4A6C-83BC-0AB05D108E40}">
      <dgm:prSet/>
      <dgm:spPr/>
      <dgm:t>
        <a:bodyPr/>
        <a:lstStyle/>
        <a:p>
          <a:endParaRPr lang="ru-RU"/>
        </a:p>
      </dgm:t>
    </dgm:pt>
    <dgm:pt modelId="{CE809DF2-501B-46C7-83D7-B4B13F000DAF}" type="sibTrans" cxnId="{4387ED8B-0141-4A6C-83BC-0AB05D108E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E925F75-48BF-45B4-8F5B-F7861533943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Горло закаляется!</a:t>
          </a:r>
        </a:p>
      </dgm:t>
    </dgm:pt>
    <dgm:pt modelId="{FEA69F50-567A-4122-8C1D-4E7240F839BC}" type="parTrans" cxnId="{5274BF6C-39F5-415D-B1F0-2304DF060CC8}">
      <dgm:prSet/>
      <dgm:spPr/>
      <dgm:t>
        <a:bodyPr/>
        <a:lstStyle/>
        <a:p>
          <a:endParaRPr lang="ru-RU"/>
        </a:p>
      </dgm:t>
    </dgm:pt>
    <dgm:pt modelId="{CCDA1A50-EC07-4189-9D0C-C8290B35ED33}" type="sibTrans" cxnId="{5274BF6C-39F5-415D-B1F0-2304DF060CC8}">
      <dgm:prSet/>
      <dgm:spPr/>
      <dgm:t>
        <a:bodyPr/>
        <a:lstStyle/>
        <a:p>
          <a:endParaRPr lang="ru-RU"/>
        </a:p>
      </dgm:t>
    </dgm:pt>
    <dgm:pt modelId="{EE1FC00F-862F-4480-9C98-2B949F4010A0}" type="pres">
      <dgm:prSet presAssocID="{8A822A73-3149-4FC9-A316-244ADAD3F29E}" presName="linearFlow" presStyleCnt="0">
        <dgm:presLayoutVars>
          <dgm:resizeHandles val="exact"/>
        </dgm:presLayoutVars>
      </dgm:prSet>
      <dgm:spPr/>
    </dgm:pt>
    <dgm:pt modelId="{1ED9C9DB-21AA-478B-BF98-26B56D65EA84}" type="pres">
      <dgm:prSet presAssocID="{FBA00346-A35A-4442-B40A-9AC2D2A6D88F}" presName="node" presStyleLbl="node1" presStyleIdx="0" presStyleCnt="2" custScaleX="187001">
        <dgm:presLayoutVars>
          <dgm:bulletEnabled val="1"/>
        </dgm:presLayoutVars>
      </dgm:prSet>
      <dgm:spPr/>
    </dgm:pt>
    <dgm:pt modelId="{BA733D09-40EE-45BE-8016-9F5DF57A1D5B}" type="pres">
      <dgm:prSet presAssocID="{CE809DF2-501B-46C7-83D7-B4B13F000DAF}" presName="sibTrans" presStyleLbl="sibTrans2D1" presStyleIdx="0" presStyleCnt="1" custScaleX="136382"/>
      <dgm:spPr/>
    </dgm:pt>
    <dgm:pt modelId="{1ED2335C-B615-4338-91E0-64C27D5210DD}" type="pres">
      <dgm:prSet presAssocID="{CE809DF2-501B-46C7-83D7-B4B13F000DAF}" presName="connectorText" presStyleLbl="sibTrans2D1" presStyleIdx="0" presStyleCnt="1"/>
      <dgm:spPr/>
    </dgm:pt>
    <dgm:pt modelId="{E3742D33-8C77-42D7-8B1E-061798CDAF2E}" type="pres">
      <dgm:prSet presAssocID="{9E925F75-48BF-45B4-8F5B-F7861533943A}" presName="node" presStyleLbl="node1" presStyleIdx="1" presStyleCnt="2" custScaleX="191922">
        <dgm:presLayoutVars>
          <dgm:bulletEnabled val="1"/>
        </dgm:presLayoutVars>
      </dgm:prSet>
      <dgm:spPr/>
    </dgm:pt>
  </dgm:ptLst>
  <dgm:cxnLst>
    <dgm:cxn modelId="{AECACB08-BEF5-4795-BB4A-FA6106C2E676}" type="presOf" srcId="{CE809DF2-501B-46C7-83D7-B4B13F000DAF}" destId="{1ED2335C-B615-4338-91E0-64C27D5210DD}" srcOrd="1" destOrd="0" presId="urn:microsoft.com/office/officeart/2005/8/layout/process2"/>
    <dgm:cxn modelId="{7F6F2F10-7352-450C-92DC-AE79FDFDDE4F}" type="presOf" srcId="{FBA00346-A35A-4442-B40A-9AC2D2A6D88F}" destId="{1ED9C9DB-21AA-478B-BF98-26B56D65EA84}" srcOrd="0" destOrd="0" presId="urn:microsoft.com/office/officeart/2005/8/layout/process2"/>
    <dgm:cxn modelId="{4EC8B231-DC4C-41D2-B77E-9273F7AAEAAA}" type="presOf" srcId="{CE809DF2-501B-46C7-83D7-B4B13F000DAF}" destId="{BA733D09-40EE-45BE-8016-9F5DF57A1D5B}" srcOrd="0" destOrd="0" presId="urn:microsoft.com/office/officeart/2005/8/layout/process2"/>
    <dgm:cxn modelId="{5274BF6C-39F5-415D-B1F0-2304DF060CC8}" srcId="{8A822A73-3149-4FC9-A316-244ADAD3F29E}" destId="{9E925F75-48BF-45B4-8F5B-F7861533943A}" srcOrd="1" destOrd="0" parTransId="{FEA69F50-567A-4122-8C1D-4E7240F839BC}" sibTransId="{CCDA1A50-EC07-4189-9D0C-C8290B35ED33}"/>
    <dgm:cxn modelId="{30EE9159-13BD-4428-BBDD-7EE3D05A449E}" type="presOf" srcId="{8A822A73-3149-4FC9-A316-244ADAD3F29E}" destId="{EE1FC00F-862F-4480-9C98-2B949F4010A0}" srcOrd="0" destOrd="0" presId="urn:microsoft.com/office/officeart/2005/8/layout/process2"/>
    <dgm:cxn modelId="{4387ED8B-0141-4A6C-83BC-0AB05D108E40}" srcId="{8A822A73-3149-4FC9-A316-244ADAD3F29E}" destId="{FBA00346-A35A-4442-B40A-9AC2D2A6D88F}" srcOrd="0" destOrd="0" parTransId="{624BF0A9-7922-4C45-B780-155071AF5186}" sibTransId="{CE809DF2-501B-46C7-83D7-B4B13F000DAF}"/>
    <dgm:cxn modelId="{53CAE9B6-2271-4773-AA21-8A2C8A705C8F}" type="presOf" srcId="{9E925F75-48BF-45B4-8F5B-F7861533943A}" destId="{E3742D33-8C77-42D7-8B1E-061798CDAF2E}" srcOrd="0" destOrd="0" presId="urn:microsoft.com/office/officeart/2005/8/layout/process2"/>
    <dgm:cxn modelId="{2659AB80-3469-4F2C-AB0B-B52F8EAFB52F}" type="presParOf" srcId="{EE1FC00F-862F-4480-9C98-2B949F4010A0}" destId="{1ED9C9DB-21AA-478B-BF98-26B56D65EA84}" srcOrd="0" destOrd="0" presId="urn:microsoft.com/office/officeart/2005/8/layout/process2"/>
    <dgm:cxn modelId="{11069234-C78C-4F53-8823-4A6A977BF6C2}" type="presParOf" srcId="{EE1FC00F-862F-4480-9C98-2B949F4010A0}" destId="{BA733D09-40EE-45BE-8016-9F5DF57A1D5B}" srcOrd="1" destOrd="0" presId="urn:microsoft.com/office/officeart/2005/8/layout/process2"/>
    <dgm:cxn modelId="{F8680EFD-A2B5-4622-A484-A2D6E45A8830}" type="presParOf" srcId="{BA733D09-40EE-45BE-8016-9F5DF57A1D5B}" destId="{1ED2335C-B615-4338-91E0-64C27D5210DD}" srcOrd="0" destOrd="0" presId="urn:microsoft.com/office/officeart/2005/8/layout/process2"/>
    <dgm:cxn modelId="{A461D080-57E6-47B1-828B-9D3E924BABCC}" type="presParOf" srcId="{EE1FC00F-862F-4480-9C98-2B949F4010A0}" destId="{E3742D33-8C77-42D7-8B1E-061798CDAF2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9C9DB-21AA-478B-BF98-26B56D65EA84}">
      <dsp:nvSpPr>
        <dsp:cNvPr id="0" name=""/>
        <dsp:cNvSpPr/>
      </dsp:nvSpPr>
      <dsp:spPr>
        <a:xfrm>
          <a:off x="105506" y="2480"/>
          <a:ext cx="8018587" cy="1624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1" kern="1200" dirty="0">
              <a:solidFill>
                <a:srgbClr val="C00000"/>
              </a:solidFill>
            </a:rPr>
            <a:t>Облизывай не торопясь!</a:t>
          </a:r>
        </a:p>
      </dsp:txBody>
      <dsp:txXfrm>
        <a:off x="153079" y="50053"/>
        <a:ext cx="7923441" cy="1529104"/>
      </dsp:txXfrm>
    </dsp:sp>
    <dsp:sp modelId="{BA733D09-40EE-45BE-8016-9F5DF57A1D5B}">
      <dsp:nvSpPr>
        <dsp:cNvPr id="0" name=""/>
        <dsp:cNvSpPr/>
      </dsp:nvSpPr>
      <dsp:spPr>
        <a:xfrm rot="5400000">
          <a:off x="3699452" y="1667337"/>
          <a:ext cx="830694" cy="730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/>
        </a:p>
      </dsp:txBody>
      <dsp:txXfrm rot="-5400000">
        <a:off x="3895525" y="1617446"/>
        <a:ext cx="438548" cy="611420"/>
      </dsp:txXfrm>
    </dsp:sp>
    <dsp:sp modelId="{E3742D33-8C77-42D7-8B1E-061798CDAF2E}">
      <dsp:nvSpPr>
        <dsp:cNvPr id="0" name=""/>
        <dsp:cNvSpPr/>
      </dsp:nvSpPr>
      <dsp:spPr>
        <a:xfrm>
          <a:off x="0" y="2438856"/>
          <a:ext cx="8229600" cy="1624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b="1" i="1" kern="1200" dirty="0">
              <a:solidFill>
                <a:srgbClr val="C00000"/>
              </a:solidFill>
            </a:rPr>
            <a:t>Горло закаляется!</a:t>
          </a:r>
        </a:p>
      </dsp:txBody>
      <dsp:txXfrm>
        <a:off x="47573" y="2486429"/>
        <a:ext cx="8134454" cy="1529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25F517-4FC3-4277-A730-BCA182F71158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3EBD9C-3331-413B-8710-4FAB11F24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38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8889-C5BA-404C-9F91-00C16E212711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9EC5-A4C6-49DC-BF90-D44F7A56D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D7AB-DD75-45A6-9389-82946C48D716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1410-2B63-4DC2-8D34-2ADF38634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DE4C-BA9A-4B79-BBF6-7E87773A1E64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02A2-DCB5-4D43-82FE-1FCDE6E6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D948-6DC6-4E4D-BD21-AFD778458351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8890-2055-4281-825F-45CE487F9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2FFB-3E61-4754-AF24-52EB46419776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A3D9-FEB8-48B7-8B46-A66DC4D41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CEE4-B256-45D5-B002-F41AAA2C2382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F915-EC0D-41CB-98D5-48B86502C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E7DA-C60B-45A4-9303-794971157C4C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8C12-CC63-401D-92C2-4618D6E2E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A0D4-BEBB-41F3-9388-DF4B06977E12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67A2-932F-4E1B-927A-E973962F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D411-493D-416A-94EE-41EC1DC67E19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B45C-AEB4-4B83-A160-EB8F41AFE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064E-C36D-4DE7-8FEF-168331AA8C96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B10D-2E65-4FE7-B767-63C1630B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340E-11B6-4CFE-A226-EE762D7A340D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1010-4FFA-432F-BE3D-D42036B2F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8A18B-9774-428C-88B8-EA7F59405E08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7A2899-61AA-45B5-B542-F7C57923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ifmir.ucoz.ru/photo/smajly_i_smajliki/image_99/14-0-249" TargetMode="External"/><Relationship Id="rId2" Type="http://schemas.openxmlformats.org/officeDocument/2006/relationships/hyperlink" Target="http://www.artleo.com/food/11899-morozhenoe-vazoch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4open.ru/blogs/user/beybik3920304/1780600/" TargetMode="External"/><Relationship Id="rId5" Type="http://schemas.openxmlformats.org/officeDocument/2006/relationships/hyperlink" Target="http://namonitore.ru/catalog/sport_mix/gimnastka_na_brevne.html" TargetMode="External"/><Relationship Id="rId4" Type="http://schemas.openxmlformats.org/officeDocument/2006/relationships/hyperlink" Target="http://yalta.olx.com.ua/wayfarer-iid-19324833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002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Проектно – исследовательская деятельность</a:t>
            </a:r>
            <a:br>
              <a:rPr lang="ru-RU" sz="66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rgbClr val="0070C0"/>
                </a:solidFill>
                <a:latin typeface="Monotype Corsiva" pitchFamily="66" charset="0"/>
              </a:rPr>
              <a:t>Лакомство  </a:t>
            </a:r>
            <a:br>
              <a:rPr lang="ru-RU" sz="54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rgbClr val="0070C0"/>
                </a:solidFill>
                <a:latin typeface="Monotype Corsiva" pitchFamily="66" charset="0"/>
              </a:rPr>
              <a:t>для  Снежной  королевы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3848472" cy="2952328"/>
          </a:xfrm>
        </p:spPr>
        <p:txBody>
          <a:bodyPr rtlCol="0">
            <a:normAutofit/>
          </a:bodyPr>
          <a:lstStyle/>
          <a:p>
            <a:pPr algn="just"/>
            <a:r>
              <a:rPr lang="ru-RU" sz="2000" b="1" u="sng" dirty="0">
                <a:solidFill>
                  <a:srgbClr val="002060"/>
                </a:solidFill>
              </a:rPr>
              <a:t>Учащиеся 2 «Б» класса: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              Жигалов Данила	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              Гаврилова Валерия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              Комлев Иван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              Шестернин Никита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Р</a:t>
            </a:r>
            <a:r>
              <a:rPr lang="ru-RU" sz="2000" b="1" u="sng" dirty="0">
                <a:solidFill>
                  <a:srgbClr val="002060"/>
                </a:solidFill>
              </a:rPr>
              <a:t>уководитель: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	Мочалова В.В.</a:t>
            </a:r>
          </a:p>
        </p:txBody>
      </p:sp>
      <p:pic>
        <p:nvPicPr>
          <p:cNvPr id="4" name="Picture 2" descr="C:\Users\1\Desktop\проект\DSCF1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384376" cy="2448272"/>
          </a:xfrm>
          <a:prstGeom prst="round2DiagRect">
            <a:avLst/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</a:rPr>
              <a:t>В мороженом нет витаминов!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499176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Витамин В борется с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Витамин А нужен для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Витамин Д –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Витамин Е –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Кальций, железо, магний, фосфор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1412776"/>
            <a:ext cx="82296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00808"/>
            <a:ext cx="1152128" cy="10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Admin\Рабочий стол\1304007464_193248333_1----Wayfar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1584176" cy="88713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652120" y="2924944"/>
            <a:ext cx="1296144" cy="7200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796136" y="2852936"/>
            <a:ext cx="999728" cy="8724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C:\Documents and Settings\Admin\Рабочий стол\gimnastka_na_brevne_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73016"/>
            <a:ext cx="1872208" cy="1060918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11877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От мороженого толстеют!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1484784"/>
            <a:ext cx="8136904" cy="456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Documents and Settings\Admin\Рабочий стол\60737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63888" y="3356992"/>
            <a:ext cx="12241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C00000"/>
                </a:solidFill>
              </a:rPr>
              <a:t>=</a:t>
            </a:r>
          </a:p>
        </p:txBody>
      </p:sp>
      <p:pic>
        <p:nvPicPr>
          <p:cNvPr id="8196" name="Picture 4" descr="C:\Documents and Settings\Admin\Рабочий стол\P104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6519">
            <a:off x="4748894" y="2743537"/>
            <a:ext cx="1920399" cy="299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Admin\Рабочий стол\P104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4262">
            <a:off x="6694657" y="2096219"/>
            <a:ext cx="189133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b="1" dirty="0"/>
            </a:br>
            <a:r>
              <a:rPr lang="ru-RU" b="1" dirty="0"/>
              <a:t>Мороженое полезно т. 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sz="2800" i="1" dirty="0"/>
          </a:p>
          <a:p>
            <a:pPr>
              <a:buFont typeface="Arial" pitchFamily="34" charset="0"/>
              <a:buChar char="•"/>
            </a:pPr>
            <a:r>
              <a:rPr lang="ru-RU" sz="2800" i="1" dirty="0"/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Укрепляет костную ткань;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Снижает кровяное давление;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Снижает риск возникновения рака кишечника;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Повышает иммунитет;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Снижает риск появления почечных камней;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Повышает мозговую деятельность;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Лечит  </a:t>
            </a:r>
            <a:r>
              <a:rPr lang="ru-RU" sz="2800" b="1" i="1" dirty="0" err="1">
                <a:solidFill>
                  <a:srgbClr val="0070C0"/>
                </a:solidFill>
              </a:rPr>
              <a:t>дисбактериоз</a:t>
            </a:r>
            <a:r>
              <a:rPr lang="ru-RU" sz="2800" b="1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b="1" dirty="0"/>
              <a:t>Мороженое вредно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4400" i="1" dirty="0">
                <a:solidFill>
                  <a:srgbClr val="0070C0"/>
                </a:solidFill>
              </a:rPr>
              <a:t>При сахарном диабете;</a:t>
            </a:r>
          </a:p>
          <a:p>
            <a:r>
              <a:rPr lang="ru-RU" sz="4400" i="1" dirty="0">
                <a:solidFill>
                  <a:srgbClr val="0070C0"/>
                </a:solidFill>
              </a:rPr>
              <a:t>Болезни печени;</a:t>
            </a:r>
          </a:p>
          <a:p>
            <a:r>
              <a:rPr lang="ru-RU" sz="4400" i="1" dirty="0">
                <a:solidFill>
                  <a:srgbClr val="0070C0"/>
                </a:solidFill>
              </a:rPr>
              <a:t>Ожирении;</a:t>
            </a:r>
          </a:p>
          <a:p>
            <a:r>
              <a:rPr lang="ru-RU" sz="4400" i="1" dirty="0">
                <a:solidFill>
                  <a:srgbClr val="0070C0"/>
                </a:solidFill>
              </a:rPr>
              <a:t>Гастритах.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Анкетирование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63 человека</a:t>
            </a: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Любите ли Вы мороженое?</a:t>
            </a: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Как часто Вы едите мороженое?</a:t>
            </a: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Какое мороженое предпочитаете?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ru-RU" sz="6000" b="1" i="1" dirty="0">
                <a:solidFill>
                  <a:srgbClr val="002060"/>
                </a:solidFill>
              </a:rPr>
              <a:t>Возраст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</a:rPr>
              <a:t>Любите ли Вы мороженое?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43528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Как часто Вы едите мороженое?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31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Какое мороженое предпочитаете?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05038"/>
          <a:ext cx="82296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Рейтинг  производителей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229600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Цель  работы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376264"/>
          </a:xfrm>
        </p:spPr>
        <p:txBody>
          <a:bodyPr/>
          <a:lstStyle/>
          <a:p>
            <a:r>
              <a:rPr lang="ru-RU" sz="4400" b="1" dirty="0">
                <a:solidFill>
                  <a:srgbClr val="0070C0"/>
                </a:solidFill>
              </a:rPr>
              <a:t>Проверить: </a:t>
            </a:r>
            <a:r>
              <a:rPr lang="ru-RU" sz="4400" b="1" i="1" dirty="0">
                <a:solidFill>
                  <a:srgbClr val="0070C0"/>
                </a:solidFill>
              </a:rPr>
              <a:t>мороженое – это ПОЛЬЗА или ВРЕД?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03A4-2D75-4E46-82BE-082C70E8AA6A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050" name="Picture 2" descr="C:\Users\1\Desktop\проект\DSCF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528392" cy="2736304"/>
          </a:xfrm>
          <a:prstGeom prst="snip2DiagRect">
            <a:avLst/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1\Desktop\проект\DSCF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3816424" cy="266429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Домашняя  лаборатория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375">
            <a:off x="5093711" y="1475009"/>
            <a:ext cx="3674793" cy="4733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Admin\Рабочий стол\IMG_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044" y="957604"/>
            <a:ext cx="2808312" cy="344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олчановаВВ\Desktop\Новая папка (2)\SDC1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426">
            <a:off x="303042" y="2416884"/>
            <a:ext cx="2701286" cy="40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проект\DSCF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8612">
            <a:off x="4841635" y="3292080"/>
            <a:ext cx="3911591" cy="2826005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Заключение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728191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Вредных свойств у мороженого </a:t>
            </a:r>
            <a:r>
              <a:rPr lang="ru-RU" sz="6600" b="1" dirty="0">
                <a:solidFill>
                  <a:srgbClr val="C00000"/>
                </a:solidFill>
              </a:rPr>
              <a:t>НЕТ!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100" name="Picture 4" descr="C:\Users\1\Desktop\DSCF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7359">
            <a:off x="680880" y="3357099"/>
            <a:ext cx="3096344" cy="2884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Правила употребления мороженого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Кушайте мороженое не торопясь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Чрезмерное употребление может стать причиной простуды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Кушать мороженое лучше в помещении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Дома  мороженое  долго  хранить нельзя!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оект\DSCF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128792" cy="37958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448272"/>
          </a:xfrm>
        </p:spPr>
        <p:txBody>
          <a:bodyPr/>
          <a:lstStyle/>
          <a:p>
            <a:r>
              <a:rPr lang="ru-RU" sz="6600" b="1" dirty="0">
                <a:solidFill>
                  <a:srgbClr val="C00000"/>
                </a:solidFill>
              </a:rPr>
              <a:t>Приятного  аппетита!</a:t>
            </a:r>
            <a:br>
              <a:rPr lang="ru-RU" sz="6600" b="1" dirty="0">
                <a:solidFill>
                  <a:srgbClr val="C00000"/>
                </a:solidFill>
              </a:rPr>
            </a:br>
            <a:r>
              <a:rPr lang="ru-RU" sz="6600" b="1" dirty="0">
                <a:solidFill>
                  <a:srgbClr val="C00000"/>
                </a:solidFill>
              </a:rPr>
              <a:t>Будьте  здоровы!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3A0D4-BEBB-41F3-9388-DF4B06977E12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467A2-932F-4E1B-927A-E973962FBB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Ссылки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http://www.artleo.com/food/11899-morozhenoe-vazochka.html</a:t>
            </a:r>
            <a:endParaRPr lang="ru-RU" sz="2000" dirty="0"/>
          </a:p>
          <a:p>
            <a:r>
              <a:rPr lang="en-US" sz="2000" dirty="0">
                <a:hlinkClick r:id="rId3"/>
              </a:rPr>
              <a:t>http://gifmir.ucoz.ru/photo/smajly_i_smajliki/image_99/14-0-249</a:t>
            </a:r>
            <a:endParaRPr lang="ru-RU" sz="2000" dirty="0"/>
          </a:p>
          <a:p>
            <a:r>
              <a:rPr lang="en-US" sz="2000" dirty="0">
                <a:hlinkClick r:id="rId4"/>
              </a:rPr>
              <a:t>http://yalta.olx.com.ua/wayfarer-iid-193248333</a:t>
            </a:r>
            <a:endParaRPr lang="ru-RU" sz="2000" dirty="0"/>
          </a:p>
          <a:p>
            <a:r>
              <a:rPr lang="en-US" sz="2000" dirty="0">
                <a:hlinkClick r:id="rId5"/>
              </a:rPr>
              <a:t>http://namonitore.ru/catalog/sport_mix/gimnastka_na_brevne.html</a:t>
            </a:r>
            <a:endParaRPr lang="ru-RU" sz="2000" dirty="0"/>
          </a:p>
          <a:p>
            <a:r>
              <a:rPr lang="en-US" sz="2000" dirty="0">
                <a:hlinkClick r:id="rId6"/>
              </a:rPr>
              <a:t>http://www.24open.ru/blogs/user/beybik3920304/1780600/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Задачи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Узнать историю мороженого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Изучить его состав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Узнать его виды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Найти информацию о пользе и вреде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7A3F-2BB4-4F20-A087-D1BDC449C90B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роект\DSCF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228" y="3881736"/>
            <a:ext cx="2016224" cy="26642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012296" cy="1008112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Методы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5410944" cy="2575348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Интернет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Опрос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Наблюдение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Домашняя лаборатория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456384" cy="36554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803">
            <a:off x="224482" y="3870577"/>
            <a:ext cx="2560759" cy="269801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1\Desktop\проект\DSCF1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078" y="4201128"/>
            <a:ext cx="3240360" cy="20369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Из истории мороженого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Мороженому </a:t>
            </a:r>
            <a:r>
              <a:rPr lang="ru-RU" sz="3600" b="1" dirty="0">
                <a:solidFill>
                  <a:srgbClr val="C00000"/>
                </a:solidFill>
              </a:rPr>
              <a:t>5000</a:t>
            </a:r>
            <a:r>
              <a:rPr lang="ru-RU" b="1" dirty="0">
                <a:solidFill>
                  <a:srgbClr val="0070C0"/>
                </a:solidFill>
              </a:rPr>
              <a:t> лет!</a:t>
            </a:r>
          </a:p>
          <a:p>
            <a:r>
              <a:rPr lang="ru-RU" b="1" i="1" u="sng" dirty="0">
                <a:solidFill>
                  <a:srgbClr val="0070C0"/>
                </a:solidFill>
              </a:rPr>
              <a:t>Китай:</a:t>
            </a:r>
            <a:r>
              <a:rPr lang="ru-RU" b="1" dirty="0">
                <a:solidFill>
                  <a:srgbClr val="0070C0"/>
                </a:solidFill>
              </a:rPr>
              <a:t> снег, лёд + кусочки фруктов</a:t>
            </a:r>
          </a:p>
          <a:p>
            <a:r>
              <a:rPr lang="ru-RU" b="1" i="1" u="sng" dirty="0">
                <a:solidFill>
                  <a:srgbClr val="0070C0"/>
                </a:solidFill>
              </a:rPr>
              <a:t>Италия:</a:t>
            </a:r>
            <a:r>
              <a:rPr lang="ru-RU" b="1" dirty="0">
                <a:solidFill>
                  <a:srgbClr val="0070C0"/>
                </a:solidFill>
              </a:rPr>
              <a:t> снег, лёд, фрукты + мёд и молоко</a:t>
            </a:r>
          </a:p>
          <a:p>
            <a:r>
              <a:rPr lang="ru-RU" b="1" i="1" u="sng" dirty="0">
                <a:solidFill>
                  <a:srgbClr val="0070C0"/>
                </a:solidFill>
              </a:rPr>
              <a:t>Русь:</a:t>
            </a:r>
            <a:r>
              <a:rPr lang="ru-RU" b="1" dirty="0">
                <a:solidFill>
                  <a:srgbClr val="0070C0"/>
                </a:solidFill>
              </a:rPr>
              <a:t> мелко наструганное замороженное молоко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Промышленное производство в России – </a:t>
            </a:r>
            <a:r>
              <a:rPr lang="ru-RU" sz="3600" b="1" dirty="0">
                <a:solidFill>
                  <a:srgbClr val="C00000"/>
                </a:solidFill>
              </a:rPr>
              <a:t>80</a:t>
            </a:r>
            <a:r>
              <a:rPr lang="ru-RU" b="1" dirty="0">
                <a:solidFill>
                  <a:srgbClr val="0070C0"/>
                </a:solidFill>
              </a:rPr>
              <a:t> лет назад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Какое бывает мороженое?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4186808" cy="399330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4400" b="1" dirty="0">
                <a:solidFill>
                  <a:srgbClr val="0070C0"/>
                </a:solidFill>
              </a:rPr>
              <a:t>Закалённое</a:t>
            </a:r>
          </a:p>
          <a:p>
            <a:pPr>
              <a:lnSpc>
                <a:spcPct val="200000"/>
              </a:lnSpc>
            </a:pPr>
            <a:r>
              <a:rPr lang="ru-RU" sz="4400" b="1" dirty="0">
                <a:solidFill>
                  <a:srgbClr val="0070C0"/>
                </a:solidFill>
              </a:rPr>
              <a:t>Мягкое</a:t>
            </a:r>
          </a:p>
          <a:p>
            <a:pPr>
              <a:lnSpc>
                <a:spcPct val="200000"/>
              </a:lnSpc>
            </a:pPr>
            <a:r>
              <a:rPr lang="ru-RU" sz="4400" b="1" dirty="0">
                <a:solidFill>
                  <a:srgbClr val="0070C0"/>
                </a:solidFill>
              </a:rPr>
              <a:t>Домашнее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0" name="Picture 2" descr="C:\Documents and Settings\Admin\Рабочий стол\P104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628800"/>
            <a:ext cx="147841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Admin\Рабочий стол\artleo.com_1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2411876" cy="180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олчановаВВ\Desktop\IMGP0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5422"/>
            <a:ext cx="2448272" cy="24799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Какое бывает мороженое?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4762872" cy="3993307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rgbClr val="0070C0"/>
                </a:solidFill>
              </a:rPr>
              <a:t>Молочное</a:t>
            </a:r>
          </a:p>
          <a:p>
            <a:pPr lvl="0"/>
            <a:r>
              <a:rPr lang="ru-RU" sz="3600" b="1" dirty="0">
                <a:solidFill>
                  <a:srgbClr val="0070C0"/>
                </a:solidFill>
              </a:rPr>
              <a:t>Сливочное</a:t>
            </a:r>
          </a:p>
          <a:p>
            <a:pPr lvl="0"/>
            <a:r>
              <a:rPr lang="ru-RU" sz="3600" b="1" dirty="0">
                <a:solidFill>
                  <a:srgbClr val="0070C0"/>
                </a:solidFill>
              </a:rPr>
              <a:t>Пломбир</a:t>
            </a:r>
          </a:p>
          <a:p>
            <a:pPr lvl="0"/>
            <a:r>
              <a:rPr lang="ru-RU" sz="3600" b="1" dirty="0">
                <a:solidFill>
                  <a:srgbClr val="0070C0"/>
                </a:solidFill>
              </a:rPr>
              <a:t>Плодово-ягодное</a:t>
            </a:r>
          </a:p>
          <a:p>
            <a:pPr lvl="0"/>
            <a:r>
              <a:rPr lang="ru-RU" sz="3600" b="1" dirty="0">
                <a:solidFill>
                  <a:srgbClr val="0070C0"/>
                </a:solidFill>
              </a:rPr>
              <a:t>Ароматическое</a:t>
            </a:r>
          </a:p>
          <a:p>
            <a:pPr lvl="0"/>
            <a:r>
              <a:rPr lang="ru-RU" sz="3600" b="1" dirty="0">
                <a:solidFill>
                  <a:srgbClr val="0070C0"/>
                </a:solidFill>
              </a:rPr>
              <a:t>Фруктовый лёд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2" name="Picture 2" descr="C:\Documents and Settings\Admin\Рабочий стол\P1040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62787">
            <a:off x="4023193" y="3248178"/>
            <a:ext cx="5093529" cy="181545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 rot="18975745">
            <a:off x="3376218" y="3315520"/>
            <a:ext cx="5452442" cy="9132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проект\DSCF1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9609">
            <a:off x="266668" y="2690458"/>
            <a:ext cx="4166826" cy="3426631"/>
          </a:xfrm>
          <a:prstGeom prst="round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872208"/>
          </a:xfrm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</a:rPr>
              <a:t>Полезное  или  вредное  мороженое?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 descr="C:\Users\1\Desktop\проект\DSCF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104456" cy="3888432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prstDash val="dashDot"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</a:rPr>
              <a:t>От мороженого болит горло!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2296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1412776"/>
            <a:ext cx="777686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322</TotalTime>
  <Words>429</Words>
  <Application>Microsoft Office PowerPoint</Application>
  <PresentationFormat>Экран (4:3)</PresentationFormat>
  <Paragraphs>135</Paragraphs>
  <Slides>24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Monotype Corsiva</vt:lpstr>
      <vt:lpstr>Снежинки 1</vt:lpstr>
      <vt:lpstr>Проектно – исследовательская деятельность Лакомство   для  Снежной  королевы</vt:lpstr>
      <vt:lpstr>Цель  работы</vt:lpstr>
      <vt:lpstr>Задачи</vt:lpstr>
      <vt:lpstr>Методы </vt:lpstr>
      <vt:lpstr>Из истории мороженого</vt:lpstr>
      <vt:lpstr>Какое бывает мороженое?</vt:lpstr>
      <vt:lpstr>Какое бывает мороженое?</vt:lpstr>
      <vt:lpstr>Полезное  или  вредное  мороженое?</vt:lpstr>
      <vt:lpstr>От мороженого болит горло! </vt:lpstr>
      <vt:lpstr>В мороженом нет витаминов!</vt:lpstr>
      <vt:lpstr>От мороженого толстеют!</vt:lpstr>
      <vt:lpstr> Мороженое полезно т. к.</vt:lpstr>
      <vt:lpstr> Мороженое вредно :</vt:lpstr>
      <vt:lpstr>Анкетирование </vt:lpstr>
      <vt:lpstr>Возраст </vt:lpstr>
      <vt:lpstr>Любите ли Вы мороженое?</vt:lpstr>
      <vt:lpstr>Как часто Вы едите мороженое?</vt:lpstr>
      <vt:lpstr>Какое мороженое предпочитаете?</vt:lpstr>
      <vt:lpstr>Рейтинг  производителей</vt:lpstr>
      <vt:lpstr>Домашняя  лаборатория</vt:lpstr>
      <vt:lpstr>Заключение </vt:lpstr>
      <vt:lpstr>Правила употребления мороженого</vt:lpstr>
      <vt:lpstr>Приятного  аппетита! Будьте  здоровы!</vt:lpstr>
      <vt:lpstr>Ссылки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ZXC</cp:lastModifiedBy>
  <cp:revision>70</cp:revision>
  <dcterms:created xsi:type="dcterms:W3CDTF">2012-04-07T15:03:51Z</dcterms:created>
  <dcterms:modified xsi:type="dcterms:W3CDTF">2024-12-19T10:38:20Z</dcterms:modified>
  <cp:category>шаблоны к Powerpoint</cp:category>
</cp:coreProperties>
</file>