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9" r:id="rId11"/>
    <p:sldId id="274" r:id="rId12"/>
    <p:sldId id="270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1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Кодирование звуковой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mtClean="0"/>
              <a:t>Уварова А.Л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улица Залинейная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</a:t>
            </a:r>
            <a:r>
              <a:rPr lang="ru-RU" dirty="0" err="1" smtClean="0"/>
              <a:t>аудиофайла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00100" y="3214686"/>
            <a:ext cx="7858125" cy="292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объем звукового файла, </a:t>
            </a:r>
          </a:p>
          <a:p>
            <a:pPr marL="384048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глубина кодирования звука,</a:t>
            </a:r>
          </a:p>
          <a:p>
            <a:pPr marL="384048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частота дискретизации звука,</a:t>
            </a:r>
          </a:p>
          <a:p>
            <a:pPr marL="384048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длительность звучания файла,</a:t>
            </a:r>
          </a:p>
          <a:p>
            <a:pPr marL="384048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количество каналов звучания.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428860" y="1785926"/>
            <a:ext cx="4286280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84048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 = </a:t>
            </a:r>
            <a:r>
              <a:rPr kumimoji="0" lang="en-US" sz="36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* </a:t>
            </a: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* </a:t>
            </a:r>
            <a:r>
              <a:rPr kumimoji="0" lang="ru-RU" sz="36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* </a:t>
            </a: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endParaRPr kumimoji="0" lang="ru-RU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00100" y="6143644"/>
            <a:ext cx="5135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1" hangingPunct="1"/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(режим моно </a:t>
            </a:r>
            <a:r>
              <a:rPr lang="en-US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1, стерео </a:t>
            </a:r>
            <a:r>
              <a:rPr lang="en-US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2)</a:t>
            </a:r>
            <a:endParaRPr lang="ru-RU" altLang="ru-RU" sz="4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улица Залинейная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31.userapi.com/c206720/v206720455/105a79/Ckrp5tEbp4U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1"/>
          <a:stretch>
            <a:fillRect/>
          </a:stretch>
        </p:blipFill>
        <p:spPr bwMode="auto">
          <a:xfrm>
            <a:off x="0" y="2714620"/>
            <a:ext cx="5399746" cy="321471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357166"/>
            <a:ext cx="6215083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объем звукового файла, </a:t>
            </a:r>
          </a:p>
          <a:p>
            <a:pPr marL="384048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глубина кодирования звука,</a:t>
            </a:r>
          </a:p>
          <a:p>
            <a:pPr marL="384048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частота дискретизации звука,</a:t>
            </a:r>
          </a:p>
          <a:p>
            <a:pPr marL="384048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длительность звучания файла,</a:t>
            </a:r>
          </a:p>
          <a:p>
            <a:pPr marL="384048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количество каналов звучания.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286380" y="1714488"/>
            <a:ext cx="314324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84048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 = </a:t>
            </a:r>
            <a:r>
              <a:rPr kumimoji="0" lang="en-US" sz="36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* </a:t>
            </a: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* </a:t>
            </a:r>
            <a:r>
              <a:rPr kumimoji="0" lang="ru-RU" sz="36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* </a:t>
            </a: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endParaRPr kumimoji="0" lang="ru-RU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3143248"/>
            <a:ext cx="130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= 8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09672" y="4000504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V= 13*1*3*1 = 39 (</a:t>
            </a:r>
            <a:r>
              <a:rPr lang="ru-RU" sz="2800" dirty="0" smtClean="0"/>
              <a:t>бит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571480"/>
            <a:ext cx="18573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N = 2</a:t>
            </a:r>
            <a:r>
              <a:rPr lang="ru-RU" sz="36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11" name="улица Залинейная 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715040" cy="1143000"/>
          </a:xfrm>
        </p:spPr>
        <p:txBody>
          <a:bodyPr/>
          <a:lstStyle/>
          <a:p>
            <a:r>
              <a:rPr lang="ru-RU" dirty="0" smtClean="0"/>
              <a:t>Редактирование звука</a:t>
            </a:r>
            <a:endParaRPr lang="ru-RU" dirty="0"/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42910" y="1714488"/>
            <a:ext cx="535781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Очистка от шумов</a:t>
            </a:r>
          </a:p>
          <a:p>
            <a:pPr marL="173038" indent="-173038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Разделение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стерео-записи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на два различных файла:</a:t>
            </a:r>
          </a:p>
          <a:p>
            <a:pPr marL="173038" indent="-173038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Микширование звука</a:t>
            </a:r>
          </a:p>
          <a:p>
            <a:pPr marL="173038" indent="-173038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Наложение эффектов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9312" y="0"/>
            <a:ext cx="3214688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Редактирование звука </a:t>
            </a:r>
            <a:r>
              <a:rPr lang="ru-RU" sz="2400" dirty="0"/>
              <a:t>- это </a:t>
            </a:r>
            <a:r>
              <a:rPr lang="ru-RU" sz="2400" dirty="0" smtClean="0"/>
              <a:t>любое преобразование</a:t>
            </a:r>
            <a:r>
              <a:rPr lang="en-US" sz="2400" dirty="0" smtClean="0"/>
              <a:t> </a:t>
            </a:r>
            <a:r>
              <a:rPr lang="ru-RU" sz="2400" dirty="0" smtClean="0"/>
              <a:t>звука. </a:t>
            </a:r>
            <a:endParaRPr lang="ru-RU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3198806" cy="207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714884"/>
            <a:ext cx="285173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улица Залинейная 1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Звуковые редакторы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1571612"/>
            <a:ext cx="8429684" cy="3643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84048" marR="0" lvl="0" indent="-384048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Звуковые редакторы позволяют изменять качество цифрового звука и объем звукового файла путем изменения частоты дискретизации и глубины кодирования. </a:t>
            </a:r>
          </a:p>
          <a:p>
            <a:pPr marL="384048" marR="0" lvl="0" indent="-384048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Оцифрованный звук можно сохранять без сжатия в звуковых файлах в универсальном формате WAV или в формате со сжатием МР3.</a:t>
            </a:r>
          </a:p>
        </p:txBody>
      </p:sp>
      <p:pic>
        <p:nvPicPr>
          <p:cNvPr id="5" name="улица Залинейная 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Форматы звуковых файлов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WAVE (.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wav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наиболее широко распространенный формат. Используется в ОС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для хранения звуковых файлов. 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MPEG-3 (.mp3)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наиболее популярный на сегодняшний день формат звуковых файлов. 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MIDI (.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mid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 - содержат не сам звук, а только команды для воспроизведения звука. Звук синтезируется с помощью FM- или WT-синтеза. 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Real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Audio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(.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 .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 - разработан для воспроизведения звука в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режиме реального времени. 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MOD (.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музыкальный формат, в нем хранятся образцы оцифрованного звука, которые можно затем использовать как шаблоны для индивидуальных нот. </a:t>
            </a:r>
          </a:p>
          <a:p>
            <a:endParaRPr lang="ru-RU" dirty="0"/>
          </a:p>
        </p:txBody>
      </p:sp>
      <p:pic>
        <p:nvPicPr>
          <p:cNvPr id="4" name="улица Залинейная 1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улица Залинейная 1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/>
              <a:t>Что такое звук?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 представляет собой распространяющуюся в воздухе, воде или другой среде волну с непрерывно меняющейся амплитудой и частотой.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l="20315" t="37109" r="42350" b="15039"/>
          <a:stretch>
            <a:fillRect/>
          </a:stretch>
        </p:blipFill>
        <p:spPr bwMode="auto">
          <a:xfrm>
            <a:off x="428596" y="3643314"/>
            <a:ext cx="35689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352901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улица Залинейная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72230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Характеристики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4900618" cy="4525963"/>
          </a:xfrm>
        </p:spPr>
        <p:txBody>
          <a:bodyPr>
            <a:normAutofit fontScale="77500" lnSpcReduction="20000"/>
          </a:bodyPr>
          <a:lstStyle/>
          <a:p>
            <a:pPr marL="361950" indent="-361950" algn="just">
              <a:buFontTx/>
              <a:buChar char="•"/>
              <a:tabLst>
                <a:tab pos="630238" algn="l"/>
              </a:tabLst>
            </a:pPr>
            <a:r>
              <a:rPr lang="ru-RU" altLang="ru-RU" sz="3400" b="1" i="1" dirty="0" smtClean="0">
                <a:latin typeface="Times New Roman" pitchFamily="18" charset="0"/>
                <a:cs typeface="Times New Roman" pitchFamily="18" charset="0"/>
              </a:rPr>
              <a:t>громкость звука</a:t>
            </a:r>
            <a:r>
              <a:rPr lang="ru-RU" altLang="ru-RU" sz="3400" dirty="0" smtClean="0">
                <a:latin typeface="Times New Roman" pitchFamily="18" charset="0"/>
                <a:cs typeface="Times New Roman" pitchFamily="18" charset="0"/>
              </a:rPr>
              <a:t> – зависит от амплитуды колебаний. Чем больше амплитуда колебаний, тем громче звук. </a:t>
            </a:r>
          </a:p>
          <a:p>
            <a:pPr marL="361950" indent="-361950" algn="just">
              <a:tabLst>
                <a:tab pos="630238" algn="l"/>
              </a:tabLst>
            </a:pPr>
            <a:endParaRPr lang="ru-RU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tabLst>
                <a:tab pos="630238" algn="l"/>
              </a:tabLst>
            </a:pPr>
            <a:r>
              <a:rPr lang="ru-RU" altLang="ru-RU" sz="3400" b="1" i="1" dirty="0" smtClean="0">
                <a:latin typeface="Times New Roman" pitchFamily="18" charset="0"/>
                <a:cs typeface="Times New Roman" pitchFamily="18" charset="0"/>
              </a:rPr>
              <a:t>высота звука </a:t>
            </a:r>
            <a:r>
              <a:rPr lang="ru-RU" altLang="ru-RU" sz="3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400" dirty="0" smtClean="0">
                <a:latin typeface="Times New Roman" pitchFamily="18" charset="0"/>
                <a:cs typeface="Times New Roman" pitchFamily="18" charset="0"/>
              </a:rPr>
              <a:t>определяется частотой колебаний воздуха. </a:t>
            </a:r>
          </a:p>
          <a:p>
            <a:pPr marL="361950" indent="-361950" algn="just">
              <a:buNone/>
              <a:tabLst>
                <a:tab pos="630238" algn="l"/>
              </a:tabLst>
            </a:pPr>
            <a:endParaRPr lang="ru-RU" altLang="ru-RU" sz="3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tabLst>
                <a:tab pos="630238" algn="l"/>
              </a:tabLst>
            </a:pPr>
            <a:r>
              <a:rPr lang="ru-RU" altLang="ru-RU" sz="3400" b="1" i="1" dirty="0" smtClean="0">
                <a:latin typeface="Times New Roman" pitchFamily="18" charset="0"/>
                <a:cs typeface="Times New Roman" pitchFamily="18" charset="0"/>
              </a:rPr>
              <a:t>тембр звука </a:t>
            </a:r>
            <a:r>
              <a:rPr lang="ru-RU" altLang="ru-RU" sz="3400" dirty="0" smtClean="0">
                <a:latin typeface="Times New Roman" pitchFamily="18" charset="0"/>
                <a:cs typeface="Times New Roman" pitchFamily="18" charset="0"/>
              </a:rPr>
              <a:t>– окраска звука, зависящая от источника звука (скрипка, рояль, гитара и т.д.).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00" y="0"/>
            <a:ext cx="28575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Единица громкости звука - 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децибел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(дБ) (десятая часть бела).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Названа в честь Александра Грэхема Белла, изобретателя телефона.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357562"/>
            <a:ext cx="219551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улица Залинейная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44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Способы представления звука</a:t>
            </a:r>
            <a:endParaRPr lang="ru-RU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619125" y="1492250"/>
            <a:ext cx="2463800" cy="679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Аналоговый 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6061075" y="1508125"/>
            <a:ext cx="2463800" cy="679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Дискретный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2875" y="2301875"/>
            <a:ext cx="3505200" cy="1198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физическая величина принимает </a:t>
            </a:r>
            <a:r>
              <a:rPr lang="ru-RU" u="sng" dirty="0"/>
              <a:t>бесконечное</a:t>
            </a:r>
            <a:r>
              <a:rPr lang="ru-RU" dirty="0"/>
              <a:t> множество значений, причем они изменяются </a:t>
            </a:r>
            <a:r>
              <a:rPr lang="ru-RU" u="sng" dirty="0"/>
              <a:t>непрерывно</a:t>
            </a:r>
            <a:r>
              <a:rPr lang="ru-RU" dirty="0"/>
              <a:t>.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513388" y="2309813"/>
            <a:ext cx="3505200" cy="119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физическая величина принимает </a:t>
            </a:r>
            <a:r>
              <a:rPr lang="ru-RU" u="sng" dirty="0"/>
              <a:t>конечное</a:t>
            </a:r>
            <a:r>
              <a:rPr lang="ru-RU" dirty="0"/>
              <a:t> множество значений, причем они изменяются </a:t>
            </a:r>
            <a:r>
              <a:rPr lang="ru-RU" u="sng" dirty="0"/>
              <a:t>скачкообразно</a:t>
            </a:r>
            <a:r>
              <a:rPr lang="ru-RU" dirty="0"/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3357556" cy="206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643314"/>
            <a:ext cx="3357586" cy="20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142844" y="5842337"/>
            <a:ext cx="367346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/>
              <a:t>Виниловая пластинка</a:t>
            </a:r>
            <a:r>
              <a:rPr lang="ru-RU" sz="1600" b="1" dirty="0"/>
              <a:t> </a:t>
            </a:r>
            <a:r>
              <a:rPr lang="ru-RU" sz="1600" dirty="0"/>
              <a:t>(звуковая дорожка изменяет свою форму непрерывно)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5429256" y="5857892"/>
            <a:ext cx="342902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err="1"/>
              <a:t>Аудиокомпакт-диск</a:t>
            </a:r>
            <a:r>
              <a:rPr lang="ru-RU" sz="1600" b="1" dirty="0"/>
              <a:t> </a:t>
            </a:r>
            <a:r>
              <a:rPr lang="ru-RU" sz="1600" dirty="0"/>
              <a:t>(звуковая дорожка содержит участки с разной отражающей способностью)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4250529" y="1035827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071670" y="1285860"/>
            <a:ext cx="24288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4500562" y="1285860"/>
            <a:ext cx="24288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964513" y="1393017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823091" y="1392223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улица Залинейная 5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76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Временная дискретизация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Временная дискретизация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 разбиение непрерывной звуковой волны на отдельные маленькие временные участки, причем для каждого участка устанавливается определенная величина амплитуды.</a:t>
            </a:r>
          </a:p>
          <a:p>
            <a:endParaRPr lang="ru-RU" dirty="0"/>
          </a:p>
        </p:txBody>
      </p:sp>
      <p:pic>
        <p:nvPicPr>
          <p:cNvPr id="2053" name="Picture 5" descr="http://900igr.net/up/datas/176786/006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l="18750" t="45834" r="17187" b="13541"/>
          <a:stretch>
            <a:fillRect/>
          </a:stretch>
        </p:blipFill>
        <p:spPr bwMode="auto">
          <a:xfrm>
            <a:off x="1714480" y="3786190"/>
            <a:ext cx="5857916" cy="2786082"/>
          </a:xfrm>
          <a:prstGeom prst="rect">
            <a:avLst/>
          </a:prstGeom>
          <a:noFill/>
        </p:spPr>
      </p:pic>
      <p:pic>
        <p:nvPicPr>
          <p:cNvPr id="5" name="улица Залинейная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Оцифровка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оцифровки звука используется специальные устройства: аналого-цифровой преобразователь (АЦП) и цифро-аналоговый преобразователь (ЦАП).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357290" y="3929066"/>
            <a:ext cx="6170600" cy="245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улица Залинейная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35795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Характеристики оцифрованного звука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7937" y="0"/>
            <a:ext cx="2786063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ГЛУБИНА ДИСКРЕТИЗАЦИИ ЗВУКА (</a:t>
            </a:r>
            <a:r>
              <a:rPr lang="en-US" sz="2400" b="1" dirty="0"/>
              <a:t>I</a:t>
            </a:r>
            <a:r>
              <a:rPr lang="ru-RU" sz="2400" b="1" dirty="0"/>
              <a:t>)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это количество информации, которое необходимо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для кодирования дискретных уровней громкости цифрового звука.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7161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N = 2</a:t>
            </a:r>
            <a:r>
              <a:rPr lang="ru-RU" sz="36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642910" y="2285992"/>
            <a:ext cx="5357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количество уровней громкости</a:t>
            </a:r>
          </a:p>
          <a:p>
            <a:pPr eaLnBrk="1" hangingPunct="1"/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глубина кодирования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282" y="3643314"/>
            <a:ext cx="6072230" cy="3857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84048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Пусть глубина кодирования звука составляет 16 битов, тогда количество уровней громкости звука равно:  </a:t>
            </a:r>
          </a:p>
          <a:p>
            <a:pPr marL="384048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 = 2</a:t>
            </a:r>
            <a:r>
              <a:rPr kumimoji="0" lang="en-US" sz="2000" b="1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2</a:t>
            </a:r>
            <a:r>
              <a:rPr kumimoji="0" lang="ru-RU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65 536</a:t>
            </a:r>
          </a:p>
        </p:txBody>
      </p:sp>
      <p:pic>
        <p:nvPicPr>
          <p:cNvPr id="8" name="улица Залинейная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6000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Характеристики оцифрованного звука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5062" y="0"/>
            <a:ext cx="2928938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ЧАСТОТА ДИСКРЕТИЗАЦИИ ЗВУКА </a:t>
            </a:r>
            <a:r>
              <a:rPr lang="ru-RU" sz="2400" dirty="0"/>
              <a:t>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это количество измерений громкости звука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за одну секунду.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 Гц = 1/с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 кГц = 1000 /с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643050"/>
            <a:ext cx="4643470" cy="311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4929198"/>
            <a:ext cx="5616575" cy="163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/>
              <a:t>Сэмплрэйт</a:t>
            </a:r>
            <a:r>
              <a:rPr lang="ru-RU" sz="2000" dirty="0"/>
              <a:t> (</a:t>
            </a:r>
            <a:r>
              <a:rPr lang="ru-RU" sz="2000" dirty="0" err="1"/>
              <a:t>samplerate</a:t>
            </a:r>
            <a:r>
              <a:rPr lang="ru-RU" sz="2000" dirty="0"/>
              <a:t>) - частота дискретизации (или частота </a:t>
            </a:r>
            <a:r>
              <a:rPr lang="ru-RU" sz="2000" dirty="0" err="1"/>
              <a:t>сэмплирования</a:t>
            </a:r>
            <a:r>
              <a:rPr lang="ru-RU" sz="2000" dirty="0"/>
              <a:t>) - </a:t>
            </a:r>
            <a:r>
              <a:rPr lang="ru-RU" sz="2000" dirty="0" err="1"/>
              <a:t>частота</a:t>
            </a:r>
            <a:r>
              <a:rPr lang="ru-RU" sz="2000" dirty="0"/>
              <a:t> взятия отсчетов непрерывного  во времени сигнала при его дискретизации (в частности, аналого-цифровым преобразователем - АЦП). </a:t>
            </a:r>
          </a:p>
        </p:txBody>
      </p:sp>
      <p:pic>
        <p:nvPicPr>
          <p:cNvPr id="7" name="улица Залинейная 9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оцифрованного звука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3413" y="2092325"/>
          <a:ext cx="7848600" cy="219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006"/>
                <a:gridCol w="2551842"/>
                <a:gridCol w="2624752"/>
              </a:tblGrid>
              <a:tr h="8227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Параметр</a:t>
                      </a:r>
                      <a:endParaRPr lang="ru-RU" sz="2400" dirty="0">
                        <a:solidFill>
                          <a:srgbClr val="FFFFFF"/>
                        </a:solidFill>
                      </a:endParaRPr>
                    </a:p>
                  </a:txBody>
                  <a:tcPr marL="91437" marR="91437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Глубина кодирования</a:t>
                      </a:r>
                      <a:endParaRPr lang="ru-RU" sz="2400" dirty="0">
                        <a:solidFill>
                          <a:srgbClr val="FFFFFF"/>
                        </a:solidFill>
                      </a:endParaRPr>
                    </a:p>
                  </a:txBody>
                  <a:tcPr marL="91437" marR="91437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Частота дискретизации</a:t>
                      </a:r>
                      <a:endParaRPr lang="ru-RU" sz="2400" dirty="0">
                        <a:solidFill>
                          <a:srgbClr val="FFFFFF"/>
                        </a:solidFill>
                      </a:endParaRPr>
                    </a:p>
                  </a:txBody>
                  <a:tcPr marL="91437" marR="91437" marT="45696" marB="45696" anchor="ctr"/>
                </a:tc>
              </a:tr>
              <a:tr h="4570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Телефон</a:t>
                      </a:r>
                      <a:r>
                        <a:rPr lang="ru-RU" sz="2400" baseline="0" dirty="0" smtClean="0"/>
                        <a:t>ная связь </a:t>
                      </a:r>
                      <a:endParaRPr lang="ru-RU" sz="2400" dirty="0"/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 бит</a:t>
                      </a:r>
                      <a:endParaRPr lang="ru-RU" sz="2400" dirty="0"/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 8 кГц</a:t>
                      </a:r>
                      <a:endParaRPr lang="ru-RU" sz="2400" dirty="0"/>
                    </a:p>
                  </a:txBody>
                  <a:tcPr marL="91437" marR="91437" marT="45696" marB="45696"/>
                </a:tc>
              </a:tr>
              <a:tr h="4570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Среднее качество</a:t>
                      </a:r>
                      <a:endParaRPr lang="ru-RU" sz="2400" dirty="0"/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 бит или 16 бит</a:t>
                      </a:r>
                      <a:endParaRPr lang="ru-RU" sz="2400" dirty="0"/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8-48 кГц</a:t>
                      </a:r>
                      <a:endParaRPr lang="ru-RU" sz="2400" dirty="0"/>
                    </a:p>
                  </a:txBody>
                  <a:tcPr marL="91437" marR="91437" marT="45696" marB="45696"/>
                </a:tc>
              </a:tr>
              <a:tr h="4570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Звучание </a:t>
                      </a:r>
                      <a:r>
                        <a:rPr lang="en-US" sz="2400" dirty="0" smtClean="0"/>
                        <a:t>CD</a:t>
                      </a:r>
                      <a:r>
                        <a:rPr lang="ru-RU" sz="2400" dirty="0" smtClean="0"/>
                        <a:t>-диска</a:t>
                      </a:r>
                      <a:endParaRPr lang="ru-RU" sz="2400" dirty="0"/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 бит</a:t>
                      </a:r>
                      <a:endParaRPr lang="ru-RU" sz="2400" dirty="0"/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 48 кГц</a:t>
                      </a:r>
                      <a:endParaRPr lang="ru-RU" sz="2400" dirty="0"/>
                    </a:p>
                  </a:txBody>
                  <a:tcPr marL="91437" marR="91437" marT="45696" marB="45696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5357826"/>
            <a:ext cx="7993063" cy="928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4926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Чем выше качество цифрового звука, тем больше информационный объем звукового файла.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214950"/>
            <a:ext cx="48603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!</a:t>
            </a:r>
          </a:p>
        </p:txBody>
      </p:sp>
      <p:pic>
        <p:nvPicPr>
          <p:cNvPr id="8" name="улица Залинейная 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9" name="улица Залинейная 1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147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0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639</Words>
  <Application>Microsoft Office PowerPoint</Application>
  <PresentationFormat>Экран (4:3)</PresentationFormat>
  <Paragraphs>96</Paragraphs>
  <Slides>15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Кодирование звуковой информации</vt:lpstr>
      <vt:lpstr>Что такое звук?</vt:lpstr>
      <vt:lpstr>Характеристики звука</vt:lpstr>
      <vt:lpstr>Способы представления звука</vt:lpstr>
      <vt:lpstr>Временная дискретизация звука</vt:lpstr>
      <vt:lpstr>Оцифровка звука</vt:lpstr>
      <vt:lpstr>Характеристики оцифрованного звука</vt:lpstr>
      <vt:lpstr>Характеристики оцифрованного звука</vt:lpstr>
      <vt:lpstr>Качество оцифрованного звука</vt:lpstr>
      <vt:lpstr>Объем аудиофайла</vt:lpstr>
      <vt:lpstr>Презентация PowerPoint</vt:lpstr>
      <vt:lpstr>Редактирование звука</vt:lpstr>
      <vt:lpstr>Звуковые редакторы</vt:lpstr>
      <vt:lpstr>Форматы звуковых файлов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звуковой информации</dc:title>
  <dc:creator>User</dc:creator>
  <cp:lastModifiedBy>Kabinet37</cp:lastModifiedBy>
  <cp:revision>33</cp:revision>
  <dcterms:created xsi:type="dcterms:W3CDTF">2020-04-27T07:24:16Z</dcterms:created>
  <dcterms:modified xsi:type="dcterms:W3CDTF">2024-12-03T07:29:04Z</dcterms:modified>
</cp:coreProperties>
</file>