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3" r:id="rId17"/>
    <p:sldId id="27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767F-4B58-438E-AB92-77E9F7F1B4A2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B9C93A3-76B8-4216-9115-872B2328210A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7734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767F-4B58-438E-AB92-77E9F7F1B4A2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C93A3-76B8-4216-9115-872B2328210A}" type="slidenum">
              <a:rPr lang="ru-RU" smtClean="0"/>
              <a:t>‹#›</a:t>
            </a:fld>
            <a:endParaRPr lang="ru-R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699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767F-4B58-438E-AB92-77E9F7F1B4A2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C93A3-76B8-4216-9115-872B2328210A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9176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767F-4B58-438E-AB92-77E9F7F1B4A2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C93A3-76B8-4216-9115-872B2328210A}" type="slidenum">
              <a:rPr lang="ru-RU" smtClean="0"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1558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767F-4B58-438E-AB92-77E9F7F1B4A2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C93A3-76B8-4216-9115-872B2328210A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3466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767F-4B58-438E-AB92-77E9F7F1B4A2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C93A3-76B8-4216-9115-872B2328210A}" type="slidenum">
              <a:rPr lang="ru-RU" smtClean="0"/>
              <a:t>‹#›</a:t>
            </a:fld>
            <a:endParaRPr lang="ru-R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5394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767F-4B58-438E-AB92-77E9F7F1B4A2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C93A3-76B8-4216-9115-872B2328210A}" type="slidenum">
              <a:rPr lang="ru-RU" smtClean="0"/>
              <a:t>‹#›</a:t>
            </a:fld>
            <a:endParaRPr lang="ru-R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2608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767F-4B58-438E-AB92-77E9F7F1B4A2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C93A3-76B8-4216-9115-872B2328210A}" type="slidenum">
              <a:rPr lang="ru-RU" smtClean="0"/>
              <a:t>‹#›</a:t>
            </a:fld>
            <a:endParaRPr lang="ru-R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5930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767F-4B58-438E-AB92-77E9F7F1B4A2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C93A3-76B8-4216-9115-872B232821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411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767F-4B58-438E-AB92-77E9F7F1B4A2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C93A3-76B8-4216-9115-872B2328210A}" type="slidenum">
              <a:rPr lang="ru-RU" smtClean="0"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3918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1C12767F-4B58-438E-AB92-77E9F7F1B4A2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C93A3-76B8-4216-9115-872B2328210A}" type="slidenum">
              <a:rPr lang="ru-RU" smtClean="0"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0172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2767F-4B58-438E-AB92-77E9F7F1B4A2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B9C93A3-76B8-4216-9115-872B2328210A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5981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2CD41752-76F2-42D3-BD1F-298EBAB33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 работать над заданием 27 по русскому языку(ЕГЭ)</a:t>
            </a:r>
          </a:p>
        </p:txBody>
      </p:sp>
      <p:pic>
        <p:nvPicPr>
          <p:cNvPr id="2050" name="Picture 2" descr="Как писать сочинение на ЕГЭ 2024">
            <a:extLst>
              <a:ext uri="{FF2B5EF4-FFF2-40B4-BE49-F238E27FC236}">
                <a16:creationId xmlns:a16="http://schemas.microsoft.com/office/drawing/2014/main" id="{C1FBB0BD-7706-4EEF-95F0-D5C6EB711B6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43488" y="868704"/>
            <a:ext cx="6013450" cy="4518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Текст 5">
            <a:extLst>
              <a:ext uri="{FF2B5EF4-FFF2-40B4-BE49-F238E27FC236}">
                <a16:creationId xmlns:a16="http://schemas.microsoft.com/office/drawing/2014/main" id="{A3EACDF6-9438-4B62-A18E-AA63D3510B6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/>
              <a:t>Овчаренко Е.А.,                                               учитель русского языка и литературы</a:t>
            </a:r>
          </a:p>
          <a:p>
            <a:r>
              <a:rPr lang="ru-RU" dirty="0"/>
              <a:t>МАОУ «СОШ 23 им.Г.А.</a:t>
            </a:r>
            <a:r>
              <a:rPr lang="ru-RU" dirty="0" err="1"/>
              <a:t>Кадзова</a:t>
            </a:r>
            <a:r>
              <a:rPr lang="ru-RU" dirty="0"/>
              <a:t>»,</a:t>
            </a:r>
            <a:r>
              <a:rPr lang="ru-RU" dirty="0" err="1"/>
              <a:t>п.Айхал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1154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A47D62-DF43-4D09-9593-94583CBF9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Этапы подготовки: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411F57-E6C0-4B2D-9B27-E6FCF0767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Проработали пример сочинения по тексту, который был предложен в демоверсии </a:t>
            </a:r>
            <a:r>
              <a:rPr lang="ru-RU" dirty="0" err="1"/>
              <a:t>КИМа</a:t>
            </a:r>
            <a:r>
              <a:rPr lang="ru-RU" dirty="0"/>
              <a:t>;</a:t>
            </a:r>
          </a:p>
          <a:p>
            <a:r>
              <a:rPr lang="ru-RU" dirty="0"/>
              <a:t>Анализ работ, написанных на высокий балл, и проработка  сборника готовых сочинений на разные тематики(автор </a:t>
            </a:r>
            <a:r>
              <a:rPr lang="ru-RU" dirty="0" err="1"/>
              <a:t>Цыбулько</a:t>
            </a:r>
            <a:r>
              <a:rPr lang="ru-RU" dirty="0"/>
              <a:t> И.П.)</a:t>
            </a:r>
          </a:p>
          <a:p>
            <a:r>
              <a:rPr lang="ru-RU" dirty="0"/>
              <a:t>Прочтение минимального набора универсальных произведений и заполнение читательского дневника</a:t>
            </a:r>
          </a:p>
          <a:p>
            <a:r>
              <a:rPr lang="ru-RU" dirty="0"/>
              <a:t>Практика написания своих сочинений (запомнить план сочинения и заготовленные варианты клише)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8366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17B25F-A3A9-4662-ACDC-A04BA7036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Структура сочинения (как надо и как не надо, чтобы получить высокие баллы)-советы </a:t>
            </a:r>
            <a:r>
              <a:rPr lang="ru-RU" sz="2800" dirty="0" err="1"/>
              <a:t>Нарушевича</a:t>
            </a:r>
            <a:r>
              <a:rPr lang="ru-RU" sz="2800" dirty="0"/>
              <a:t> А.Г.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E58D96-D1E6-468C-A0AD-E053206F3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lnSpc>
                <a:spcPts val="2100"/>
              </a:lnSpc>
              <a:spcBef>
                <a:spcPts val="2550"/>
              </a:spcBef>
              <a:spcAft>
                <a:spcPts val="450"/>
              </a:spcAft>
              <a:buNone/>
            </a:pPr>
            <a:r>
              <a:rPr lang="ru-RU" sz="7200" dirty="0"/>
              <a:t>1.</a:t>
            </a:r>
            <a:r>
              <a:rPr lang="ru-RU" sz="7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Ищем проблему текста в 26 задании</a:t>
            </a:r>
            <a:endParaRPr lang="ru-RU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7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Внимательно читаем</a:t>
            </a:r>
            <a:r>
              <a:rPr lang="ru-RU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задания №22-26. Там много подсказок, особенно в 26 задании: часто там прописаны и проблема текста, и план построения. </a:t>
            </a: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7200" dirty="0"/>
              <a:t>2.</a:t>
            </a:r>
            <a:r>
              <a:rPr lang="ru-RU" sz="7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От позиции  автора- к проблеме:</a:t>
            </a:r>
          </a:p>
          <a:p>
            <a:pPr>
              <a:lnSpc>
                <a:spcPts val="2100"/>
              </a:lnSpc>
              <a:spcBef>
                <a:spcPts val="2550"/>
              </a:spcBef>
              <a:spcAft>
                <a:spcPts val="450"/>
              </a:spcAft>
            </a:pPr>
            <a:r>
              <a:rPr lang="ru-RU" sz="7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-выявите основную мысль текста</a:t>
            </a:r>
          </a:p>
          <a:p>
            <a:pPr>
              <a:lnSpc>
                <a:spcPts val="2100"/>
              </a:lnSpc>
              <a:spcBef>
                <a:spcPts val="2550"/>
              </a:spcBef>
              <a:spcAft>
                <a:spcPts val="450"/>
              </a:spcAft>
            </a:pPr>
            <a:r>
              <a:rPr lang="ru-RU" sz="7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-запишите ее в виде законченного предложения</a:t>
            </a:r>
          </a:p>
          <a:p>
            <a:pPr>
              <a:lnSpc>
                <a:spcPts val="2100"/>
              </a:lnSpc>
              <a:spcBef>
                <a:spcPts val="2550"/>
              </a:spcBef>
              <a:spcAft>
                <a:spcPts val="450"/>
              </a:spcAft>
            </a:pPr>
            <a:r>
              <a:rPr lang="ru-RU" sz="7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-определите ,на какой вопрос отвечает это предложение</a:t>
            </a:r>
          </a:p>
          <a:p>
            <a:pPr>
              <a:lnSpc>
                <a:spcPts val="2100"/>
              </a:lnSpc>
              <a:spcBef>
                <a:spcPts val="2550"/>
              </a:spcBef>
              <a:spcAft>
                <a:spcPts val="450"/>
              </a:spcAft>
            </a:pPr>
            <a:r>
              <a:rPr lang="ru-RU" sz="7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-запишите этот вопрос, который и является проблемой текста</a:t>
            </a:r>
            <a:endParaRPr lang="ru-RU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6455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7DEA51-8029-44ED-A2AC-6A7B93B8B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Техника проверки логики в сочинении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6FB71D7-5859-4756-8F81-B23717614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2400"/>
              </a:lnSpc>
              <a:spcBef>
                <a:spcPts val="3150"/>
              </a:spcBef>
              <a:spcAft>
                <a:spcPts val="600"/>
              </a:spcAft>
            </a:pPr>
            <a:r>
              <a:rPr lang="ru-RU" sz="18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взаимозависимые элемента в сочинении: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18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Проблема</a:t>
            </a:r>
            <a:r>
              <a:rPr lang="ru-RU" sz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(вопрос) - </a:t>
            </a:r>
            <a:r>
              <a:rPr lang="ru-RU" sz="18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комментарий</a:t>
            </a:r>
            <a:r>
              <a:rPr lang="ru-RU" sz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(почему мы решили, что автор так считает? почему определенная нами проблема правильная?) - </a:t>
            </a:r>
            <a:r>
              <a:rPr lang="ru-RU" sz="18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авторская позиция</a:t>
            </a:r>
            <a:r>
              <a:rPr lang="ru-RU" sz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(ответ)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2550"/>
              </a:spcBef>
              <a:spcAft>
                <a:spcPts val="450"/>
              </a:spcAft>
            </a:pPr>
            <a:r>
              <a:rPr lang="ru-RU" sz="18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Если проблема – это вопрос. Должен ли быть ответ?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Должен, это и есть </a:t>
            </a:r>
            <a:r>
              <a:rPr lang="ru-RU" sz="18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авторская позиция</a:t>
            </a:r>
            <a:r>
              <a:rPr lang="ru-RU" sz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Она должна быть четкой, в одно предложение! Объясняем эту позицию мы в комментарии.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2550"/>
              </a:spcBef>
              <a:spcAft>
                <a:spcPts val="450"/>
              </a:spcAft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6926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E7D76D-964A-449F-A65D-BB24D964D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Прием «Полная Ж…»(проверка логики сочинения)</a:t>
            </a:r>
          </a:p>
        </p:txBody>
      </p:sp>
      <p:pic>
        <p:nvPicPr>
          <p:cNvPr id="4" name="Объект 3" descr="Такой схемы ты точно не видел :)">
            <a:extLst>
              <a:ext uri="{FF2B5EF4-FFF2-40B4-BE49-F238E27FC236}">
                <a16:creationId xmlns:a16="http://schemas.microsoft.com/office/drawing/2014/main" id="{B4FFBA25-BBB7-4B87-981C-C4F75E529DC6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53404" y="2016125"/>
            <a:ext cx="4599517" cy="34496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40557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FA9BC5-9C14-4B7C-9DD3-AB2A562FA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Типичные ошибки: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8D6273-1BA9-4148-BDC7-C87EAA7FCC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PT Sans" panose="020B0503020203020204" pitchFamily="34" charset="-52"/>
                <a:ea typeface="Times New Roman" panose="02020603050405020304" pitchFamily="18" charset="0"/>
              </a:rPr>
              <a:t> </a:t>
            </a:r>
            <a:r>
              <a:rPr lang="ru-RU" sz="1800" b="1" dirty="0">
                <a:solidFill>
                  <a:srgbClr val="000000"/>
                </a:solidFill>
                <a:effectLst/>
                <a:latin typeface="PT Sans" panose="020B0503020203020204" pitchFamily="34" charset="-52"/>
                <a:ea typeface="Times New Roman" panose="02020603050405020304" pitchFamily="18" charset="0"/>
              </a:rPr>
              <a:t>нельзя ставить знак равенства между автором текста и героем-рассказчиком. </a:t>
            </a:r>
            <a:r>
              <a:rPr lang="ru-RU" sz="1800" dirty="0">
                <a:solidFill>
                  <a:srgbClr val="000000"/>
                </a:solidFill>
                <a:effectLst/>
                <a:latin typeface="PT Sans" panose="020B0503020203020204" pitchFamily="34" charset="-52"/>
                <a:ea typeface="Times New Roman" panose="02020603050405020304" pitchFamily="18" charset="0"/>
              </a:rPr>
              <a:t>Следует разграничивать понятия «автор» и «рассказчик»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 dirty="0">
                <a:solidFill>
                  <a:srgbClr val="26262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смешивайте понятия тема и проблема;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sz="1800" dirty="0">
                <a:solidFill>
                  <a:srgbClr val="26262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увлекайтесь пересказом и чрезмерным цитированием исходного текста; включайте элементы анализа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rgbClr val="26262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допускайте нарушения логики между формулировкой проблемы и примерами-иллюстрациями;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rgbClr val="26262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забывайте анализировать логическую связку;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ru-RU" sz="1800" dirty="0">
                <a:solidFill>
                  <a:srgbClr val="26262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помните, что авторская позиция – это ответ на проблемный вопрос;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ru-RU" sz="1800" dirty="0">
                <a:solidFill>
                  <a:srgbClr val="26262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путайте проблему и авторскую позицию;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rgbClr val="26262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допускайте ошибок в речи и фактических ошибок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37957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2A257E-4124-42B3-A4D0-D78A23FC5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Результаты ТЭ 1,ТЭ 2,ТЭ 3(критерии К1-К6,К10,К12)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6338BD-1C94-444F-ADA4-1462236A7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45489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5017B5-3EC7-4010-A5EC-DB97C013E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Анализ результатов выполнения задания 27(ТЭ 1-октябрь2023)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AE555D-2CFD-42CC-AF5C-DBA9E1502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0297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28C865-E4E6-4786-ACD7-19CE9B461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Лайфхаки</a:t>
            </a:r>
            <a:r>
              <a:rPr lang="ru-RU" dirty="0"/>
              <a:t> для «ленивых»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2C5657-EE55-49F4-A07E-AAFA2646C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800" dirty="0">
                <a:solidFill>
                  <a:srgbClr val="777777"/>
                </a:solidFill>
                <a:effectLst/>
                <a:latin typeface="PT Sans" panose="020B0503020203020204" pitchFamily="34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Пиши, пиши и ещё раз пиши. Решай все демонстрационные варианты, которые только сможешь достать. Так ты «набьёшь» руку, и тебе не придётся переживать за структуру текста – ты уже выучишь её наизусть.</a:t>
            </a:r>
            <a:endParaRPr lang="ru-RU" sz="1800" dirty="0">
              <a:solidFill>
                <a:srgbClr val="777777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800" dirty="0">
                <a:solidFill>
                  <a:srgbClr val="777777"/>
                </a:solidFill>
                <a:effectLst/>
                <a:latin typeface="PT Sans" panose="020B0503020203020204" pitchFamily="34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Читай и структурируй. Сделай табличку основных проблем, напиши к ним два тезиса и аргумента. Каждый прочитанный текст анализируй. Прошёл новое произведение по литературе? Как его можно использовать в ЕГЭ по русскому языку? Наткнулся в интернете на интересную научную статью? Для иллюстрации каких проблем она подойдёт? Смотришь любимый сериал? Можно ли использовать его сюжет и проблемы для сочинения?</a:t>
            </a:r>
            <a:endParaRPr lang="ru-RU" sz="1800" dirty="0">
              <a:solidFill>
                <a:srgbClr val="777777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800" dirty="0">
                <a:solidFill>
                  <a:srgbClr val="1A1A1A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6236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F21D7A-FAD7-467B-8DA8-C26A9C02F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Этапы подготовки: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2DA950-7476-46B5-9BBE-6B8C7AFC2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 сайте ФИПИ изучить  </a:t>
            </a:r>
            <a:r>
              <a:rPr lang="ru-RU" b="1" dirty="0"/>
              <a:t>критерии оценивания </a:t>
            </a:r>
            <a:r>
              <a:rPr lang="ru-RU" dirty="0"/>
              <a:t>сочинения-рассуждения и методические рекомендации ;</a:t>
            </a:r>
          </a:p>
          <a:p>
            <a:r>
              <a:rPr lang="ru-RU" dirty="0"/>
              <a:t>Составить </a:t>
            </a:r>
            <a:r>
              <a:rPr lang="ru-RU" b="1" dirty="0"/>
              <a:t>план написания сочинения </a:t>
            </a:r>
            <a:r>
              <a:rPr lang="ru-RU" dirty="0"/>
              <a:t>на основе требований, предъявляемых разработчиками ЕГЭ по русскому языку;</a:t>
            </a:r>
          </a:p>
          <a:p>
            <a:r>
              <a:rPr lang="ru-RU" dirty="0"/>
              <a:t>Познакомить </a:t>
            </a:r>
            <a:r>
              <a:rPr lang="ru-RU" b="1" dirty="0"/>
              <a:t>с ключевыми понятиями </a:t>
            </a:r>
            <a:r>
              <a:rPr lang="ru-RU" dirty="0"/>
              <a:t>(проблема, комментарий(пример-иллюстрация, пояснение значения примера, указание связи между примерами),позиция автора, свое отношение к позиции автора, обоснование своего отношения к позиции автора)</a:t>
            </a:r>
          </a:p>
        </p:txBody>
      </p:sp>
    </p:spTree>
    <p:extLst>
      <p:ext uri="{BB962C8B-B14F-4D97-AF65-F5344CB8AC3E}">
        <p14:creationId xmlns:p14="http://schemas.microsoft.com/office/powerpoint/2010/main" val="3242366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1A7E86-194F-42F8-A2A9-D12986A0A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План сочинения-рассуждения ЕГЭ в 2023-2024 </a:t>
            </a:r>
            <a:r>
              <a:rPr lang="ru-RU" sz="2800" b="1" dirty="0" err="1"/>
              <a:t>уч.г</a:t>
            </a:r>
            <a:r>
              <a:rPr lang="ru-RU" sz="2800" b="1" dirty="0"/>
              <a:t>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D812BC-EA7F-4CCF-BBD6-B88350DAD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800" dirty="0">
                <a:solidFill>
                  <a:srgbClr val="1A1A1A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Вступление. Проблема исходного текста (2-3 предложения).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800" dirty="0">
                <a:solidFill>
                  <a:srgbClr val="1A1A1A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Комментарий (1-й пример-иллюстрация). Пояснение к примеру. (3-4 предложения)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800" dirty="0">
                <a:solidFill>
                  <a:srgbClr val="1A1A1A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Комментарий (2-й пример-иллюстрация). Пояснение к примеру. (3 предложения)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800" dirty="0">
                <a:solidFill>
                  <a:srgbClr val="1A1A1A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 Анализ смысловой связи между примерами из текста (2 предложения)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800" dirty="0">
                <a:solidFill>
                  <a:srgbClr val="1A1A1A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 Позиция автора (2-3 предложения)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800" dirty="0">
                <a:solidFill>
                  <a:srgbClr val="1A1A1A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 Собственная позиция (2-3 предложения)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800" dirty="0">
                <a:solidFill>
                  <a:srgbClr val="1A1A1A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 Обоснование своей позиции с опорой на жизненный, читательский или историко-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800" dirty="0">
                <a:solidFill>
                  <a:srgbClr val="1A1A1A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культурный опыт (4 предложения)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800" dirty="0">
                <a:solidFill>
                  <a:srgbClr val="1A1A1A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7 Заключение (1-2 предложения)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800" dirty="0">
                <a:solidFill>
                  <a:srgbClr val="1A1A1A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2279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C4536E-0FC0-4EE6-ADC4-60F046E3C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Схематичное изображение структуры сочинения ДОМИК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949A90-2E08-4CD6-9198-1FB617576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351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0F3FC9-C1E5-4714-841D-EE80944FA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D2D03A-6293-4A9E-AC9C-7B365669F1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16DADB-D42E-4B98-ADD4-8E43E824B89E}"/>
              </a:ext>
            </a:extLst>
          </p:cNvPr>
          <p:cNvSpPr txBox="1"/>
          <p:nvPr/>
        </p:nvSpPr>
        <p:spPr>
          <a:xfrm>
            <a:off x="3048000" y="58847"/>
            <a:ext cx="6096000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b="1" i="0" dirty="0">
                <a:effectLst/>
                <a:latin typeface="var(--f-title)"/>
              </a:rPr>
              <a:t>Изменения в ЕГЭ по русскому языку в 2024 году</a:t>
            </a:r>
          </a:p>
          <a:p>
            <a:pPr algn="l"/>
            <a:r>
              <a:rPr lang="ru-RU" b="0" i="0" dirty="0">
                <a:effectLst/>
                <a:latin typeface="OpenSans"/>
              </a:rPr>
              <a:t>В ЕГЭ-2024 изменилась формулировка задания №27. Предполагается, что при комментировании проблемы исходного текста примеры-иллюстрации являются неотъемлемой частью пояснений к ним. Уточнено также понятие анализа смысловой связи между примерами-иллюстрациями: «Проанализируйте указанную смысловую связь между примерами-иллюстрациями».</a:t>
            </a:r>
          </a:p>
          <a:p>
            <a:pPr algn="l"/>
            <a:r>
              <a:rPr lang="ru-RU" b="0" i="0" dirty="0">
                <a:effectLst/>
                <a:latin typeface="OpenSans"/>
              </a:rPr>
              <a:t>В 2024 году будут скорректированы и критерии оценивания письменной работы с развернутым ответом. По критерию К2 («Комментарий к проблеме исходного текста») максимальное количество первичных баллов сократилось с 5 до 3. В указания к оцениванию по данному критерию внесены уточнения. В них, в частности, сказано, что экзаменуемый при комментировании проблемы исходного текста должен привести пример-иллюстрацию и дать пояснения. Если выпускник привел пример, но не пояснил его, то такой пример-иллюстрация не засчитывается.</a:t>
            </a:r>
          </a:p>
          <a:p>
            <a:pPr algn="l"/>
            <a:r>
              <a:rPr lang="ru-RU" b="0" i="0" dirty="0">
                <a:effectLst/>
                <a:latin typeface="OpenSans"/>
              </a:rPr>
              <a:t>В критерии К4 («Отношение к позиции автора по проблеме исходного текста») появилась рубрика «Указание к оцениванию»: Для обоснования собственного мнения экзаменуемый должен будет привести пример-аргумент из личного опыта — жизненного, читательского или историко-культурного.</a:t>
            </a:r>
          </a:p>
        </p:txBody>
      </p:sp>
    </p:spTree>
    <p:extLst>
      <p:ext uri="{BB962C8B-B14F-4D97-AF65-F5344CB8AC3E}">
        <p14:creationId xmlns:p14="http://schemas.microsoft.com/office/powerpoint/2010/main" val="2361647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7D7ACF-F7B1-42AC-81B7-81A093F58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Этапы подготовки: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F6211A0-BCDD-4EFE-AA4D-FFBC2B91B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07000"/>
              </a:lnSpc>
              <a:spcAft>
                <a:spcPts val="900"/>
              </a:spcAft>
            </a:pPr>
            <a:r>
              <a:rPr lang="ru-RU" dirty="0"/>
              <a:t>Алгоритм </a:t>
            </a:r>
            <a:r>
              <a:rPr lang="ru-RU" sz="2000" b="1" dirty="0"/>
              <a:t>РАБОТЫ С ТЕКСТОМ</a:t>
            </a:r>
            <a:r>
              <a:rPr lang="ru-RU" dirty="0"/>
              <a:t>:</a:t>
            </a:r>
          </a:p>
          <a:p>
            <a:pPr>
              <a:lnSpc>
                <a:spcPct val="107000"/>
              </a:lnSpc>
              <a:spcAft>
                <a:spcPts val="900"/>
              </a:spcAft>
            </a:pPr>
            <a:r>
              <a:rPr lang="ru-RU" sz="2000" dirty="0">
                <a:solidFill>
                  <a:srgbClr val="101010"/>
                </a:solidFill>
                <a:effectLst/>
                <a:latin typeface="PT Sans" panose="020B0503020203020204" pitchFamily="34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прочита</a:t>
            </a:r>
            <a:r>
              <a:rPr lang="ru-RU" sz="1800" dirty="0">
                <a:solidFill>
                  <a:srgbClr val="101010"/>
                </a:solidFill>
                <a:effectLst/>
                <a:latin typeface="PT Sans" panose="020B0503020203020204" pitchFamily="34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ть</a:t>
            </a:r>
            <a:r>
              <a:rPr lang="ru-RU" sz="2000" dirty="0">
                <a:solidFill>
                  <a:srgbClr val="101010"/>
                </a:solidFill>
                <a:effectLst/>
                <a:latin typeface="PT Sans" panose="020B0503020203020204" pitchFamily="34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текст ( внимание на ключевые фразы и оценочные слова, чтобы выделить проблему и позицию автора);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900"/>
              </a:spcAft>
            </a:pPr>
            <a:r>
              <a:rPr lang="ru-RU" sz="2000" dirty="0">
                <a:solidFill>
                  <a:srgbClr val="101010"/>
                </a:solidFill>
                <a:effectLst/>
                <a:latin typeface="PT Sans" panose="020B0503020203020204" pitchFamily="34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- определит</a:t>
            </a:r>
            <a:r>
              <a:rPr lang="ru-RU" sz="1800" dirty="0">
                <a:solidFill>
                  <a:srgbClr val="101010"/>
                </a:solidFill>
                <a:latin typeface="PT Sans" panose="020B0503020203020204" pitchFamily="34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ru-RU" sz="2000" dirty="0">
                <a:solidFill>
                  <a:srgbClr val="101010"/>
                </a:solidFill>
                <a:effectLst/>
                <a:latin typeface="PT Sans" panose="020B0503020203020204" pitchFamily="34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 тип текста (художественный или публицистический);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900"/>
              </a:spcAft>
            </a:pPr>
            <a:r>
              <a:rPr lang="ru-RU" sz="2000" dirty="0">
                <a:solidFill>
                  <a:srgbClr val="101010"/>
                </a:solidFill>
                <a:effectLst/>
                <a:latin typeface="PT Sans" panose="020B0503020203020204" pitchFamily="34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- сформулировать проблему и позицию автора;</a:t>
            </a:r>
          </a:p>
          <a:p>
            <a:pPr>
              <a:lnSpc>
                <a:spcPct val="107000"/>
              </a:lnSpc>
              <a:spcAft>
                <a:spcPts val="900"/>
              </a:spcAft>
            </a:pPr>
            <a:r>
              <a:rPr lang="ru-RU" sz="2000" dirty="0">
                <a:solidFill>
                  <a:srgbClr val="101010"/>
                </a:solidFill>
                <a:effectLst/>
                <a:latin typeface="PT Sans" panose="020B0503020203020204" pitchFamily="34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- продумать комментарий (следите, чтобы он логично связал формулировку проблемы и позицию автора);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900"/>
              </a:spcAft>
            </a:pPr>
            <a:r>
              <a:rPr lang="ru-RU" sz="2000" dirty="0">
                <a:solidFill>
                  <a:srgbClr val="101010"/>
                </a:solidFill>
                <a:effectLst/>
                <a:latin typeface="PT Sans" panose="020B0503020203020204" pitchFamily="34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- подобрать цитаты из текста, которые помогут подтвердить правильность вашего понимания авторского текста;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900"/>
              </a:spcAft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7100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20FAB3-4A23-40CB-AA76-A19F6EB85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/>
              <a:t>АЛГОРИТМ РАБОТЫ С ТЕКСТОМ</a:t>
            </a:r>
            <a:r>
              <a:rPr lang="ru-RU" dirty="0"/>
              <a:t>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02D5B1-45C3-441A-8F6F-58DDDC146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900"/>
              </a:spcAft>
            </a:pPr>
            <a:r>
              <a:rPr lang="ru-RU" sz="1800" dirty="0">
                <a:solidFill>
                  <a:srgbClr val="101010"/>
                </a:solidFill>
                <a:effectLst/>
                <a:latin typeface="PT Sans" panose="020B0503020203020204" pitchFamily="34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- определить своё отношение к позиции автора (согласие/несогласие);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900"/>
              </a:spcAft>
            </a:pPr>
            <a:r>
              <a:rPr lang="ru-RU" sz="1800" dirty="0">
                <a:solidFill>
                  <a:srgbClr val="101010"/>
                </a:solidFill>
                <a:effectLst/>
                <a:latin typeface="PT Sans" panose="020B0503020203020204" pitchFamily="34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-  подобрать аргументы (они должны подтверждать или опровергать мнение автора;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900"/>
              </a:spcAft>
            </a:pPr>
            <a:r>
              <a:rPr lang="ru-RU" sz="1800" dirty="0">
                <a:solidFill>
                  <a:srgbClr val="101010"/>
                </a:solidFill>
                <a:effectLst/>
                <a:latin typeface="PT Sans" panose="020B0503020203020204" pitchFamily="34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- продумать композицию сочинения: введение, заключение, </a:t>
            </a:r>
            <a:r>
              <a:rPr lang="ru-RU" sz="1800" dirty="0" err="1">
                <a:solidFill>
                  <a:srgbClr val="101010"/>
                </a:solidFill>
                <a:effectLst/>
                <a:latin typeface="PT Sans" panose="020B0503020203020204" pitchFamily="34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микровыводы</a:t>
            </a:r>
            <a:r>
              <a:rPr lang="ru-RU" sz="1800" dirty="0">
                <a:solidFill>
                  <a:srgbClr val="101010"/>
                </a:solidFill>
                <a:effectLst/>
                <a:latin typeface="PT Sans" panose="020B0503020203020204" pitchFamily="34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и связки между частями;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900"/>
              </a:spcAft>
            </a:pPr>
            <a:r>
              <a:rPr lang="ru-RU" sz="1800" dirty="0">
                <a:solidFill>
                  <a:srgbClr val="101010"/>
                </a:solidFill>
                <a:effectLst/>
                <a:latin typeface="PT Sans" panose="020B0503020203020204" pitchFamily="34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- продумать вступление и заключение;  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900"/>
              </a:spcAft>
            </a:pPr>
            <a:r>
              <a:rPr lang="ru-RU" sz="1800" dirty="0">
                <a:solidFill>
                  <a:srgbClr val="101010"/>
                </a:solidFill>
                <a:effectLst/>
                <a:latin typeface="PT Sans" panose="020B0503020203020204" pitchFamily="34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- проверить правильность деления на абзацы (рекомендуется каждую смысловую часть и каждый аргумент выделить в отдельный абзац);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1206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3175BB-3C8C-4D50-A602-B96C454C2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7878"/>
            <a:ext cx="10771094" cy="1325563"/>
          </a:xfrm>
        </p:spPr>
        <p:txBody>
          <a:bodyPr/>
          <a:lstStyle/>
          <a:p>
            <a:r>
              <a:rPr lang="ru-RU" sz="3200" b="1" dirty="0"/>
              <a:t>Этапы подготовки</a:t>
            </a:r>
            <a:r>
              <a:rPr lang="ru-RU" dirty="0"/>
              <a:t>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A153C3-1EE3-420D-A606-6A6CAE57F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Составить словарь </a:t>
            </a:r>
            <a:r>
              <a:rPr lang="ru-RU" b="1" dirty="0"/>
              <a:t>клише</a:t>
            </a:r>
            <a:r>
              <a:rPr lang="ru-RU" dirty="0"/>
              <a:t> к каждому пункту сочинения;</a:t>
            </a:r>
          </a:p>
          <a:p>
            <a:r>
              <a:rPr lang="ru-RU" b="1" dirty="0"/>
              <a:t>Сгруппировать</a:t>
            </a:r>
            <a:r>
              <a:rPr lang="ru-RU" dirty="0"/>
              <a:t> в несколько блоков типичные </a:t>
            </a:r>
            <a:r>
              <a:rPr lang="ru-RU" b="1" dirty="0"/>
              <a:t>проблемы</a:t>
            </a:r>
            <a:r>
              <a:rPr lang="ru-RU" dirty="0"/>
              <a:t> текстов, предлагаемых для анализа в сочинении (использование тем прошлых лет как некий шаблон для других вариантов, близких по направлению(например: человек и искусство, взаимоотношения отцов и детей, отношение человека к войне…)</a:t>
            </a:r>
          </a:p>
          <a:p>
            <a:r>
              <a:rPr lang="ru-RU" dirty="0"/>
              <a:t>Составление </a:t>
            </a:r>
            <a:r>
              <a:rPr lang="ru-RU" b="1" dirty="0"/>
              <a:t>памяток</a:t>
            </a:r>
            <a:r>
              <a:rPr lang="ru-RU" dirty="0"/>
              <a:t> «Композиция </a:t>
            </a:r>
            <a:r>
              <a:rPr lang="ru-RU" dirty="0" err="1"/>
              <a:t>сочинения»,по</a:t>
            </a:r>
            <a:r>
              <a:rPr lang="ru-RU" dirty="0"/>
              <a:t> критерию К2 «Смысловая связь между примерами-иллюстрациями и ее анализ»</a:t>
            </a:r>
          </a:p>
        </p:txBody>
      </p:sp>
    </p:spTree>
    <p:extLst>
      <p:ext uri="{BB962C8B-B14F-4D97-AF65-F5344CB8AC3E}">
        <p14:creationId xmlns:p14="http://schemas.microsoft.com/office/powerpoint/2010/main" val="3873033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BCE33F-4CA9-4184-8493-869D279B8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Критерий К2-Памятка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E64E6595-BACF-44EB-BFDD-933BF173835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181350" y="2557906"/>
          <a:ext cx="5829300" cy="28848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52750">
                  <a:extLst>
                    <a:ext uri="{9D8B030D-6E8A-4147-A177-3AD203B41FA5}">
                      <a16:colId xmlns:a16="http://schemas.microsoft.com/office/drawing/2014/main" val="1092560084"/>
                    </a:ext>
                  </a:extLst>
                </a:gridCol>
                <a:gridCol w="2876550">
                  <a:extLst>
                    <a:ext uri="{9D8B030D-6E8A-4147-A177-3AD203B41FA5}">
                      <a16:colId xmlns:a16="http://schemas.microsoft.com/office/drawing/2014/main" val="16954954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ru-RU" sz="800">
                          <a:effectLst/>
                        </a:rPr>
                        <a:t> Связь между примерами-иллюстрациями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ru-RU" sz="800">
                          <a:effectLst/>
                        </a:rPr>
                        <a:t>Клише анализа связи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5723092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ru-RU" sz="800">
                          <a:effectLst/>
                        </a:rPr>
                        <a:t>Противопоставление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ru-RU" sz="800">
                          <a:effectLst/>
                        </a:rPr>
                        <a:t>Противопоставляя эти примеры (поступки героев и т. п.), автор хочет подчеркнуть…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ru-RU" sz="800">
                          <a:effectLst/>
                        </a:rPr>
                        <a:t>С помощью противопоставления автор показывает разные стороны… Благодаря антитезе мы видим различные точки зрения на…, что делает рассуждение более объективным и убедительным.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2475696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ru-RU" sz="800">
                          <a:effectLst/>
                        </a:rPr>
                        <a:t>Сравнение,  сопоставление 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ru-RU" sz="800">
                          <a:effectLst/>
                        </a:rPr>
                        <a:t>Сравнивая этих героев, мы видим… Благодаря сравнению писатель выделяет лучшие стороны… Сопоставляя различные точки зрения на интересующий его вопрос, автор показывает… Сопоставление этих примеров позволяет автору показать сложность (неоднозначность) ситуации…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6292448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ru-RU" sz="800">
                          <a:effectLst/>
                        </a:rPr>
                        <a:t>Причина-следствие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ru-RU" sz="800">
                          <a:effectLst/>
                        </a:rPr>
                        <a:t>Приведенные примеры показывают причины и следствия поступков героя…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ru-RU" sz="800">
                          <a:effectLst/>
                        </a:rPr>
                        <a:t>Анализируя эти примеры, мы понимаем причину изображенных событий…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ru-RU" sz="800">
                          <a:effectLst/>
                        </a:rPr>
                        <a:t>Таким образом, эти примеры позволяют понять, почему…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6719179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ru-RU" sz="800">
                          <a:effectLst/>
                        </a:rPr>
                        <a:t>Уступка  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ru-RU" sz="800" dirty="0">
                          <a:effectLst/>
                        </a:rPr>
                        <a:t>Несмотря на то, что все убеждены в правильности…, герой (автор) думает иначе.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7108293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9937634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Галерея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</TotalTime>
  <Words>1197</Words>
  <Application>Microsoft Office PowerPoint</Application>
  <PresentationFormat>Широкоэкранный</PresentationFormat>
  <Paragraphs>89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6" baseType="lpstr">
      <vt:lpstr>Arial</vt:lpstr>
      <vt:lpstr>Calibri</vt:lpstr>
      <vt:lpstr>Gill Sans MT</vt:lpstr>
      <vt:lpstr>Helvetica</vt:lpstr>
      <vt:lpstr>OpenSans</vt:lpstr>
      <vt:lpstr>PT Sans</vt:lpstr>
      <vt:lpstr>Times New Roman</vt:lpstr>
      <vt:lpstr>var(--f-title)</vt:lpstr>
      <vt:lpstr>Галерея</vt:lpstr>
      <vt:lpstr>Как работать над заданием 27 по русскому языку(ЕГЭ)</vt:lpstr>
      <vt:lpstr>Этапы подготовки:</vt:lpstr>
      <vt:lpstr>План сочинения-рассуждения ЕГЭ в 2023-2024 уч.г.</vt:lpstr>
      <vt:lpstr>Схематичное изображение структуры сочинения ДОМИК</vt:lpstr>
      <vt:lpstr>Презентация PowerPoint</vt:lpstr>
      <vt:lpstr> Этапы подготовки:</vt:lpstr>
      <vt:lpstr>АЛГОРИТМ РАБОТЫ С ТЕКСТОМ:</vt:lpstr>
      <vt:lpstr>Этапы подготовки:</vt:lpstr>
      <vt:lpstr>Критерий К2-Памятка</vt:lpstr>
      <vt:lpstr>Этапы подготовки:</vt:lpstr>
      <vt:lpstr>Структура сочинения (как надо и как не надо, чтобы получить высокие баллы)-советы Нарушевича А.Г.</vt:lpstr>
      <vt:lpstr>Техника проверки логики в сочинении</vt:lpstr>
      <vt:lpstr>Прием «Полная Ж…»(проверка логики сочинения)</vt:lpstr>
      <vt:lpstr>Типичные ошибки:</vt:lpstr>
      <vt:lpstr>Результаты ТЭ 1,ТЭ 2,ТЭ 3(критерии К1-К6,К10,К12)</vt:lpstr>
      <vt:lpstr>Анализ результатов выполнения задания 27(ТЭ 1-октябрь2023)</vt:lpstr>
      <vt:lpstr>Лайфхаки для «ленивых»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работать над заданием 27 по русскому языку(ЕГЭ)</dc:title>
  <dc:creator>Elena Alekseevna</dc:creator>
  <cp:lastModifiedBy>Elena Alekseevna</cp:lastModifiedBy>
  <cp:revision>2</cp:revision>
  <dcterms:created xsi:type="dcterms:W3CDTF">2024-04-08T11:07:12Z</dcterms:created>
  <dcterms:modified xsi:type="dcterms:W3CDTF">2024-04-08T15:06:55Z</dcterms:modified>
</cp:coreProperties>
</file>