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535"/>
    <a:srgbClr val="FF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18E1-F291-4D70-A0CF-24019EE8CDFE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3558-8EB7-4AA1-98BE-8ED6C5D00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45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8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63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8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95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51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34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AA189-D7DF-4735-A84F-9DC85B6FD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9736E-EE8E-475B-948D-185268800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F701-163A-4EDB-A887-2E68CA29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D95D5-1D09-47EB-BAE9-9B07FC87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F605D-6459-4E65-837B-7CA2EF56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38856-4157-46B5-858E-A4B10C94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17FB65-FECF-4282-8AFA-35A423C36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639B3-B373-47FE-974D-0F81520C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07C6E-FB35-4A7A-991A-55232BDC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72445-BD67-4B5B-A1FF-BFA557B0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3D9A5-71E7-4075-850D-9F5C998E9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E4F777-03D1-4140-A6EA-ECC4C959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15A78-FE4E-4091-AAC0-3FC2DA0F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71F9F-5C5A-447C-B55E-64386254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AA53E-7DEE-4C3C-86FC-C46B5121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DFD26-E55B-45BE-BDE4-4F7D950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5B345-F9FC-4DDB-A2D9-4E8ACEA2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3E67C-CBBF-4ED7-A0B2-439DE7CD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D9E25-C959-42C7-80A1-AAA431BE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E86DF-EA7D-4DC3-A581-A0AE02A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BA052-1A2E-408B-92D6-0F7B176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4C74BC-B9A6-490D-B655-BF353013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D27BC-E8D4-46DA-94A0-2761AACC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28A90-57D1-4671-824E-244FBE6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A5571-CBF4-4218-8FF3-357C970F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1FD17-C082-4EA9-907A-4C82619E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63BE8-42E6-499F-A167-2549766C2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2CDE0-D9E0-4C0F-8BD7-22420358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00167-D941-4D3F-91FA-6BE25B72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C0033-CB74-422F-80BB-D00A9249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FFE61A-8118-494F-9FC8-0B508C2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A0B16-6379-49C7-BA25-47B3DF62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3BE43-CAD3-458C-9457-49968F0D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F18DCA-DDD6-49BF-AC85-960D16A2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57230-5888-424B-92BB-5184D3896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3994F5-D00C-4AAB-BFA3-3B74E3F4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6A4F4D-70A7-477D-AC54-9EA04B0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D082C6-5A40-4D55-BFC0-3EA52299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2EF919-767F-42DD-8065-C3720821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EDB3C-CF64-48E9-870C-75F28DF8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715C58-9B99-4A8B-8B69-EB24ADBD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EAE9C3-65E2-43F8-9C0D-9B80D2F7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3D05FA-E57B-40C6-A87D-D375725A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6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BCA444-3A75-461C-A7E4-78360765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23A13D-8CA4-48CF-973C-7ED52C3C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5D366C-525A-4CE5-A56F-E5C805D5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225F8-331A-4459-8463-BA615BAE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B9AAC-08AA-4279-8C47-9E09E1E8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D47F82-62C4-4B0B-90BE-FEBA0F03C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2BD56-2E52-4C2D-86F4-F940BE9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71D3E-12C5-4671-87A6-0ED810A6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0F339A-E50C-4F38-9B38-92CA0201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77F52-4BD6-43A5-90A3-9369371E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AD07F6-F436-403E-9527-9EE074498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E442A-8F03-40AC-9CE2-93D9A505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1024A-6305-4572-AEB6-79642129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7E3F3-CCE0-45F8-9899-A8A60265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18949-581A-46AE-96D8-AD826D73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0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131EA-D8BA-48E6-8BC6-41CEEB8F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D832C-41BD-428F-A68B-E782B02A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1F7B4-87A6-498C-B4CE-8A3D031AA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0263-7D2E-43B5-A9DF-911D6D38C251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504D9-5C76-4022-99D8-47D0E0F68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80F2A-E27A-45AF-8B21-0B497600A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1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32" name="Google Shape;132;p11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11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11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9" name="Google Shape;139;p11"/>
          <p:cNvSpPr txBox="1"/>
          <p:nvPr/>
        </p:nvSpPr>
        <p:spPr>
          <a:xfrm>
            <a:off x="7143947" y="1518098"/>
            <a:ext cx="4951200" cy="23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dirty="0">
                <a:solidFill>
                  <a:srgbClr val="403535"/>
                </a:solidFill>
                <a:effectLst/>
                <a:latin typeface="Dela Gothic One" panose="00000500000000000000" pitchFamily="2" charset="-128"/>
                <a:ea typeface="Dela Gothic One" panose="00000500000000000000" pitchFamily="2" charset="-128"/>
              </a:rPr>
              <a:t>Исторический экскурс по государственной службе в России</a:t>
            </a:r>
            <a:endParaRPr lang="ru-RU" sz="24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41" name="Google Shape;141;p11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42" name="Google Shape;142;p11"/>
          <p:cNvSpPr txBox="1"/>
          <p:nvPr/>
        </p:nvSpPr>
        <p:spPr>
          <a:xfrm>
            <a:off x="8308726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43" name="Google Shape;143;p11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sp>
        <p:nvSpPr>
          <p:cNvPr id="144" name="Google Shape;144;p11"/>
          <p:cNvSpPr txBox="1"/>
          <p:nvPr/>
        </p:nvSpPr>
        <p:spPr>
          <a:xfrm>
            <a:off x="7143946" y="4211643"/>
            <a:ext cx="463672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5"/>
              </a:lnSpc>
            </a:pPr>
            <a:r>
              <a:rPr lang="ru-RU" i="1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Государственная служба — ключевой инструмент управления страной</a:t>
            </a:r>
            <a:endParaRPr lang="ru-RU" sz="2400" i="1" dirty="0"/>
          </a:p>
        </p:txBody>
      </p:sp>
      <p:pic>
        <p:nvPicPr>
          <p:cNvPr id="145" name="Google Shape;14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18" y="820601"/>
            <a:ext cx="6916035" cy="60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35;p11">
            <a:extLst>
              <a:ext uri="{FF2B5EF4-FFF2-40B4-BE49-F238E27FC236}">
                <a16:creationId xmlns:a16="http://schemas.microsoft.com/office/drawing/2014/main" id="{F95D6239-4DD4-478B-9BF2-2BDD1AA14FB2}"/>
              </a:ext>
            </a:extLst>
          </p:cNvPr>
          <p:cNvGrpSpPr/>
          <p:nvPr/>
        </p:nvGrpSpPr>
        <p:grpSpPr>
          <a:xfrm>
            <a:off x="7334656" y="4901224"/>
            <a:ext cx="4569781" cy="1295462"/>
            <a:chOff x="0" y="-47625"/>
            <a:chExt cx="1203564" cy="263121"/>
          </a:xfrm>
        </p:grpSpPr>
        <p:sp>
          <p:nvSpPr>
            <p:cNvPr id="21" name="Google Shape;136;p11">
              <a:extLst>
                <a:ext uri="{FF2B5EF4-FFF2-40B4-BE49-F238E27FC236}">
                  <a16:creationId xmlns:a16="http://schemas.microsoft.com/office/drawing/2014/main" id="{3E6C8E30-76B0-4A37-AD51-246D35ABB045}"/>
                </a:ext>
              </a:extLst>
            </p:cNvPr>
            <p:cNvSpPr/>
            <p:nvPr/>
          </p:nvSpPr>
          <p:spPr>
            <a:xfrm>
              <a:off x="0" y="0"/>
              <a:ext cx="1203564" cy="215496"/>
            </a:xfrm>
            <a:custGeom>
              <a:avLst/>
              <a:gdLst/>
              <a:ahLst/>
              <a:cxnLst/>
              <a:rect l="l" t="t" r="r" b="b"/>
              <a:pathLst>
                <a:path w="1203564" h="215496" extrusionOk="0">
                  <a:moveTo>
                    <a:pt x="86402" y="0"/>
                  </a:moveTo>
                  <a:lnTo>
                    <a:pt x="1117162" y="0"/>
                  </a:lnTo>
                  <a:cubicBezTo>
                    <a:pt x="1164880" y="0"/>
                    <a:pt x="1203564" y="38683"/>
                    <a:pt x="1203564" y="86402"/>
                  </a:cubicBezTo>
                  <a:lnTo>
                    <a:pt x="1203564" y="129094"/>
                  </a:lnTo>
                  <a:cubicBezTo>
                    <a:pt x="1203564" y="176813"/>
                    <a:pt x="1164880" y="215496"/>
                    <a:pt x="1117162" y="215496"/>
                  </a:cubicBezTo>
                  <a:lnTo>
                    <a:pt x="86402" y="215496"/>
                  </a:lnTo>
                  <a:cubicBezTo>
                    <a:pt x="38683" y="215496"/>
                    <a:pt x="0" y="176813"/>
                    <a:pt x="0" y="129094"/>
                  </a:cubicBezTo>
                  <a:lnTo>
                    <a:pt x="0" y="86402"/>
                  </a:lnTo>
                  <a:cubicBezTo>
                    <a:pt x="0" y="38683"/>
                    <a:pt x="38683" y="0"/>
                    <a:pt x="86402" y="0"/>
                  </a:cubicBez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;p11">
              <a:extLst>
                <a:ext uri="{FF2B5EF4-FFF2-40B4-BE49-F238E27FC236}">
                  <a16:creationId xmlns:a16="http://schemas.microsoft.com/office/drawing/2014/main" id="{EFD8F812-2F8F-47E7-AEFB-5005293FE8E8}"/>
                </a:ext>
              </a:extLst>
            </p:cNvPr>
            <p:cNvSpPr txBox="1"/>
            <p:nvPr/>
          </p:nvSpPr>
          <p:spPr>
            <a:xfrm>
              <a:off x="0" y="-47625"/>
              <a:ext cx="1203564" cy="26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38;p11">
            <a:extLst>
              <a:ext uri="{FF2B5EF4-FFF2-40B4-BE49-F238E27FC236}">
                <a16:creationId xmlns:a16="http://schemas.microsoft.com/office/drawing/2014/main" id="{FAE8520D-1167-4C11-9B3A-C2C690747476}"/>
              </a:ext>
            </a:extLst>
          </p:cNvPr>
          <p:cNvSpPr txBox="1"/>
          <p:nvPr/>
        </p:nvSpPr>
        <p:spPr>
          <a:xfrm>
            <a:off x="7516388" y="5402205"/>
            <a:ext cx="4323600" cy="55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 dirty="0" err="1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Акинина</a:t>
            </a:r>
            <a:r>
              <a:rPr lang="ru-RU" i="0" u="none" strike="noStrike" cap="none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Мария Алексеевна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студент группы Пд-41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0" u="none" strike="noStrike" cap="none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ГБПОУ СО «ТПК»</a:t>
            </a:r>
          </a:p>
        </p:txBody>
      </p:sp>
      <p:grpSp>
        <p:nvGrpSpPr>
          <p:cNvPr id="24" name="Google Shape;181;p13">
            <a:extLst>
              <a:ext uri="{FF2B5EF4-FFF2-40B4-BE49-F238E27FC236}">
                <a16:creationId xmlns:a16="http://schemas.microsoft.com/office/drawing/2014/main" id="{A64AD7F0-7831-4CB0-8DF9-9975E9367A7E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5" name="Google Shape;182;p13">
              <a:extLst>
                <a:ext uri="{FF2B5EF4-FFF2-40B4-BE49-F238E27FC236}">
                  <a16:creationId xmlns:a16="http://schemas.microsoft.com/office/drawing/2014/main" id="{50D6E51D-A6C5-444F-A379-554435210087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6" name="Google Shape;183;p13">
              <a:extLst>
                <a:ext uri="{FF2B5EF4-FFF2-40B4-BE49-F238E27FC236}">
                  <a16:creationId xmlns:a16="http://schemas.microsoft.com/office/drawing/2014/main" id="{7007DCF0-F4EC-4F6B-96E2-4A74806EE506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190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579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744314" y="3193627"/>
            <a:ext cx="55144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2004 г.: Закон "О госслужбе" — прозрачные правила поступления.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Цифровизация и внедрение электронного управления.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Реформы, направленные на снижение бюрократии.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Современный этап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XXI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259423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8032" y="348669"/>
            <a:ext cx="9464856" cy="9090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4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474" name="Google Shape;474;p24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475" name="Google Shape;475;p24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4"/>
          <p:cNvSpPr txBox="1"/>
          <p:nvPr/>
        </p:nvSpPr>
        <p:spPr>
          <a:xfrm>
            <a:off x="7075399" y="1534141"/>
            <a:ext cx="38100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Заключение</a:t>
            </a:r>
            <a:endParaRPr sz="11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7075399" y="2334285"/>
            <a:ext cx="3810000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Госслужба прошла путь от простых форм в Древней Руси до цифровизации в XXI веке.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Каждая эпоха отражала потребности времени и общества.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Современные реформы направлены на повышение эффективности управления.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Важна дальнейшая модернизация и борьба с существующими проблемами.</a:t>
            </a:r>
          </a:p>
        </p:txBody>
      </p:sp>
      <p:pic>
        <p:nvPicPr>
          <p:cNvPr id="486" name="Google Shape;4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58" y="891617"/>
            <a:ext cx="5600441" cy="595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17;p15">
            <a:extLst>
              <a:ext uri="{FF2B5EF4-FFF2-40B4-BE49-F238E27FC236}">
                <a16:creationId xmlns:a16="http://schemas.microsoft.com/office/drawing/2014/main" id="{A7C7B32B-2C98-45B3-835B-7284D7AC0C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3618" y="-338870"/>
            <a:ext cx="8231761" cy="9144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4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474" name="Google Shape;474;p24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475" name="Google Shape;475;p24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4"/>
          <p:cNvSpPr txBox="1"/>
          <p:nvPr/>
        </p:nvSpPr>
        <p:spPr>
          <a:xfrm>
            <a:off x="5524501" y="2605697"/>
            <a:ext cx="62293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Благодарю за внимание!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 Уважением!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Студент группы Пд-41</a:t>
            </a:r>
          </a:p>
          <a:p>
            <a:pPr algn="ctr">
              <a:lnSpc>
                <a:spcPct val="120000"/>
              </a:lnSpc>
            </a:pPr>
            <a:r>
              <a:rPr lang="ru-RU" sz="2400" dirty="0" err="1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Акинина</a:t>
            </a: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Мария Алексеевна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Руководитель: </a:t>
            </a:r>
            <a:r>
              <a:rPr lang="ru-RU" sz="2400" dirty="0" err="1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Шумараткин</a:t>
            </a: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Д.В.</a:t>
            </a:r>
            <a:endParaRPr sz="8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10" name="Google Shape;491;p25">
            <a:extLst>
              <a:ext uri="{FF2B5EF4-FFF2-40B4-BE49-F238E27FC236}">
                <a16:creationId xmlns:a16="http://schemas.microsoft.com/office/drawing/2014/main" id="{9F6E6680-DD2A-4763-AE80-50A0D8C000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528" y="1460521"/>
            <a:ext cx="4201118" cy="3548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98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 rot="-3821251">
            <a:off x="6448875" y="697181"/>
            <a:ext cx="8050215" cy="7776740"/>
          </a:xfrm>
          <a:custGeom>
            <a:avLst/>
            <a:gdLst/>
            <a:ahLst/>
            <a:cxnLst/>
            <a:rect l="l" t="t" r="r" b="b"/>
            <a:pathLst>
              <a:path w="8108161" h="7832717" extrusionOk="0">
                <a:moveTo>
                  <a:pt x="4728299" y="392883"/>
                </a:moveTo>
                <a:cubicBezTo>
                  <a:pt x="6313749" y="614276"/>
                  <a:pt x="8108161" y="1229445"/>
                  <a:pt x="7200182" y="4009534"/>
                </a:cubicBezTo>
                <a:cubicBezTo>
                  <a:pt x="6097628" y="6789624"/>
                  <a:pt x="3814850" y="7283112"/>
                  <a:pt x="2712296" y="7587315"/>
                </a:cubicBezTo>
                <a:cubicBezTo>
                  <a:pt x="1609741" y="7832717"/>
                  <a:pt x="314704" y="7168189"/>
                  <a:pt x="772272" y="5530556"/>
                </a:cubicBezTo>
                <a:cubicBezTo>
                  <a:pt x="1172434" y="4097416"/>
                  <a:pt x="0" y="2295850"/>
                  <a:pt x="88452" y="1116213"/>
                </a:cubicBezTo>
                <a:cubicBezTo>
                  <a:pt x="203266" y="0"/>
                  <a:pt x="2825422" y="142240"/>
                  <a:pt x="4728299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grpSp>
        <p:nvGrpSpPr>
          <p:cNvPr id="181" name="Google Shape;181;p13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182" name="Google Shape;182;p13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183" name="Google Shape;183;p13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3"/>
          <p:cNvSpPr txBox="1"/>
          <p:nvPr/>
        </p:nvSpPr>
        <p:spPr>
          <a:xfrm>
            <a:off x="685800" y="1254246"/>
            <a:ext cx="54006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Актуальность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685800" y="2157680"/>
            <a:ext cx="5410200" cy="389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Исторический анализ позволяет понять, как эволюция государственных институтов отражала потребности общества и государства, а также какие уроки можно извлечь из прошлого для улучшения современных управленческих практик. В условиях динамичного развития технологий и глобализации государственной службе предстоит адаптироваться к новым вызовам, что делает анализ её исторического пути особенно важным</a:t>
            </a:r>
            <a:endParaRPr lang="en-US" sz="1600" dirty="0"/>
          </a:p>
        </p:txBody>
      </p:sp>
      <p:pic>
        <p:nvPicPr>
          <p:cNvPr id="194" name="Google Shape;1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166" y="870067"/>
            <a:ext cx="3360433" cy="987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151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01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2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57" name="Google Shape;157;p12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2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2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0" name="Google Shape;160;p12"/>
          <p:cNvSpPr txBox="1"/>
          <p:nvPr/>
        </p:nvSpPr>
        <p:spPr>
          <a:xfrm>
            <a:off x="685800" y="819966"/>
            <a:ext cx="75504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b="1" dirty="0">
                <a:solidFill>
                  <a:srgbClr val="403535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Dela Gothic One"/>
                <a:sym typeface="Dela Gothic One"/>
              </a:rPr>
              <a:t>Структура</a:t>
            </a:r>
            <a:endParaRPr lang="en-US" sz="40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  <a:cs typeface="Dela Gothic One"/>
              <a:sym typeface="Dela Gothic One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1162300" y="2811835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01.</a:t>
            </a:r>
            <a:endParaRPr sz="1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4452183" y="2811829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02.</a:t>
            </a:r>
            <a:endParaRPr sz="1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7797560" y="2791600"/>
            <a:ext cx="14084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03.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3970584" y="4011099"/>
            <a:ext cx="25310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Развитие в Московском царстве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88047" y="4011099"/>
            <a:ext cx="23690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Зарождение в Древней Руси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8" name="Google Shape;168;p12"/>
          <p:cNvSpPr/>
          <p:nvPr/>
        </p:nvSpPr>
        <p:spPr>
          <a:xfrm rot="3612444">
            <a:off x="8707973" y="1595630"/>
            <a:ext cx="6220419" cy="7777092"/>
          </a:xfrm>
          <a:custGeom>
            <a:avLst/>
            <a:gdLst/>
            <a:ahLst/>
            <a:cxnLst/>
            <a:rect l="l" t="t" r="r" b="b"/>
            <a:pathLst>
              <a:path w="6264910" h="7832717" extrusionOk="0">
                <a:moveTo>
                  <a:pt x="3576320" y="392883"/>
                </a:moveTo>
                <a:cubicBezTo>
                  <a:pt x="4768850" y="614276"/>
                  <a:pt x="6264910" y="1229445"/>
                  <a:pt x="5435600" y="4009534"/>
                </a:cubicBezTo>
                <a:cubicBezTo>
                  <a:pt x="4606290" y="6789624"/>
                  <a:pt x="2889250" y="7283112"/>
                  <a:pt x="2059940" y="7587315"/>
                </a:cubicBezTo>
                <a:cubicBezTo>
                  <a:pt x="1230630" y="7832717"/>
                  <a:pt x="256540" y="7168189"/>
                  <a:pt x="600710" y="5530556"/>
                </a:cubicBezTo>
                <a:cubicBezTo>
                  <a:pt x="901700" y="4097416"/>
                  <a:pt x="0" y="2295850"/>
                  <a:pt x="86360" y="1116213"/>
                </a:cubicBezTo>
                <a:cubicBezTo>
                  <a:pt x="172720" y="0"/>
                  <a:pt x="2145030" y="142240"/>
                  <a:pt x="3576320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69" name="Google Shape;169;p12"/>
          <p:cNvSpPr txBox="1"/>
          <p:nvPr/>
        </p:nvSpPr>
        <p:spPr>
          <a:xfrm>
            <a:off x="7430245" y="3990870"/>
            <a:ext cx="25296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Реформы Петра </a:t>
            </a:r>
            <a:r>
              <a:rPr lang="en-US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I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72" name="Google Shape;172;p12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73" name="Google Shape;173;p12"/>
          <p:cNvSpPr txBox="1"/>
          <p:nvPr/>
        </p:nvSpPr>
        <p:spPr>
          <a:xfrm>
            <a:off x="8311455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74" name="Google Shape;174;p12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pic>
        <p:nvPicPr>
          <p:cNvPr id="175" name="Google Shape;17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9842" y="2113434"/>
            <a:ext cx="3651901" cy="3528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181;p13">
            <a:extLst>
              <a:ext uri="{FF2B5EF4-FFF2-40B4-BE49-F238E27FC236}">
                <a16:creationId xmlns:a16="http://schemas.microsoft.com/office/drawing/2014/main" id="{E1B8223D-B471-4808-A563-E73CF1F66C6B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31" name="Google Shape;182;p13">
              <a:extLst>
                <a:ext uri="{FF2B5EF4-FFF2-40B4-BE49-F238E27FC236}">
                  <a16:creationId xmlns:a16="http://schemas.microsoft.com/office/drawing/2014/main" id="{2A8677F0-55ED-4995-8A61-CE102D8FBA48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32" name="Google Shape;183;p13">
              <a:extLst>
                <a:ext uri="{FF2B5EF4-FFF2-40B4-BE49-F238E27FC236}">
                  <a16:creationId xmlns:a16="http://schemas.microsoft.com/office/drawing/2014/main" id="{144856ED-7E7E-4CC9-BC03-4857B657F7FF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151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01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2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57" name="Google Shape;157;p12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2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2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0" name="Google Shape;160;p12"/>
          <p:cNvSpPr txBox="1"/>
          <p:nvPr/>
        </p:nvSpPr>
        <p:spPr>
          <a:xfrm>
            <a:off x="685800" y="720375"/>
            <a:ext cx="75504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b="1" dirty="0">
                <a:solidFill>
                  <a:srgbClr val="403535"/>
                </a:solidFill>
                <a:effectLst/>
                <a:latin typeface="Dela Gothic One" panose="00000500000000000000" pitchFamily="2" charset="-128"/>
                <a:ea typeface="Dela Gothic One" panose="00000500000000000000" pitchFamily="2" charset="-128"/>
              </a:rPr>
              <a:t>Структура</a:t>
            </a:r>
            <a:endParaRPr lang="en-US" sz="40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  <a:cs typeface="Dela Gothic One"/>
              <a:sym typeface="Dela Gothic One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1162300" y="2712244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04.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4452183" y="2712238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05.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7797560" y="2692009"/>
            <a:ext cx="14084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06.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3970584" y="3956776"/>
            <a:ext cx="2531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Советский период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88047" y="3956776"/>
            <a:ext cx="236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XIX </a:t>
            </a: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век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8" name="Google Shape;168;p12"/>
          <p:cNvSpPr/>
          <p:nvPr/>
        </p:nvSpPr>
        <p:spPr>
          <a:xfrm rot="5786704">
            <a:off x="9081544" y="3606062"/>
            <a:ext cx="3875351" cy="5626229"/>
          </a:xfrm>
          <a:custGeom>
            <a:avLst/>
            <a:gdLst/>
            <a:ahLst/>
            <a:cxnLst/>
            <a:rect l="l" t="t" r="r" b="b"/>
            <a:pathLst>
              <a:path w="6264910" h="7832717" extrusionOk="0">
                <a:moveTo>
                  <a:pt x="3576320" y="392883"/>
                </a:moveTo>
                <a:cubicBezTo>
                  <a:pt x="4768850" y="614276"/>
                  <a:pt x="6264910" y="1229445"/>
                  <a:pt x="5435600" y="4009534"/>
                </a:cubicBezTo>
                <a:cubicBezTo>
                  <a:pt x="4606290" y="6789624"/>
                  <a:pt x="2889250" y="7283112"/>
                  <a:pt x="2059940" y="7587315"/>
                </a:cubicBezTo>
                <a:cubicBezTo>
                  <a:pt x="1230630" y="7832717"/>
                  <a:pt x="256540" y="7168189"/>
                  <a:pt x="600710" y="5530556"/>
                </a:cubicBezTo>
                <a:cubicBezTo>
                  <a:pt x="901700" y="4097416"/>
                  <a:pt x="0" y="2295850"/>
                  <a:pt x="86360" y="1116213"/>
                </a:cubicBezTo>
                <a:cubicBezTo>
                  <a:pt x="172720" y="0"/>
                  <a:pt x="2145030" y="142240"/>
                  <a:pt x="3576320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69" name="Google Shape;169;p12"/>
          <p:cNvSpPr txBox="1"/>
          <p:nvPr/>
        </p:nvSpPr>
        <p:spPr>
          <a:xfrm>
            <a:off x="7430244" y="3936547"/>
            <a:ext cx="300995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Современность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72" name="Google Shape;172;p12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73" name="Google Shape;173;p12"/>
          <p:cNvSpPr txBox="1"/>
          <p:nvPr/>
        </p:nvSpPr>
        <p:spPr>
          <a:xfrm>
            <a:off x="8311455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74" name="Google Shape;174;p12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pic>
        <p:nvPicPr>
          <p:cNvPr id="175" name="Google Shape;17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2373">
            <a:off x="8865870" y="2742422"/>
            <a:ext cx="3651901" cy="3528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181;p13">
            <a:extLst>
              <a:ext uri="{FF2B5EF4-FFF2-40B4-BE49-F238E27FC236}">
                <a16:creationId xmlns:a16="http://schemas.microsoft.com/office/drawing/2014/main" id="{F0F339BA-E68B-4831-918C-379AF53B51BA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3" name="Google Shape;182;p13">
              <a:extLst>
                <a:ext uri="{FF2B5EF4-FFF2-40B4-BE49-F238E27FC236}">
                  <a16:creationId xmlns:a16="http://schemas.microsoft.com/office/drawing/2014/main" id="{74ADE2A5-C2E4-4AF0-B458-2D176E206DB0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4" name="Google Shape;183;p13">
              <a:extLst>
                <a:ext uri="{FF2B5EF4-FFF2-40B4-BE49-F238E27FC236}">
                  <a16:creationId xmlns:a16="http://schemas.microsoft.com/office/drawing/2014/main" id="{EA5E7DDC-E4A9-4AD4-9D0D-A943709A180A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3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817" y="-1296784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59259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Зарождение в Древней Руси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5925914" y="2864597"/>
            <a:ext cx="55144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Основой управления были княжеские дружины: сбор дани, поддержание порядка.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Появление первых должностей: тиуны, посадники.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Управление велось на основе обычного права.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Заложены основы будущих государственных структур.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sz="2400" dirty="0"/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1" y="122694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583" y="-1696834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97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Московское царство (XIV–XVII вв.)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744314" y="3531156"/>
            <a:ext cx="5514400" cy="32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Централизация власти, система местничества.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Появление приказов — прообразов министерств.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Разделение служилых людей на "по отечеству" и "по прибору".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Усиление роли госаппарата в укреплении власти.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1" y="82689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9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9242" y="-1339259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59259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Реформы Петра I (XVIII в.)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5925914" y="2768903"/>
            <a:ext cx="5514400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1722 г.: Табель о рангах — должности распределяются по заслугам.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Учреждение коллегий — первых системных органов управления.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Профессионализация госслужбы, открытие учебных заведений.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Формирование современной бюрократии.</a:t>
            </a:r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1" y="122694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42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190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579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744314" y="3193627"/>
            <a:ext cx="55144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Реформы Александра II: отмена крепостного права, создание земств.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Увеличение бюрократического аппарата, усиление роли губернаторов.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Влияние западноевропейских моделей управления.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Проблема громоздкости аппарата и необходимость новых реформ.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Российская Империя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XIX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100168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86936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53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6611800" y="3193627"/>
            <a:ext cx="5514400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Ликвидация старых институтов после революции 1917 года.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Создание новых органов: Совнарком, парткомы.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Полная зависимость госслужбы от партии.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Централизованное управление и планирование.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6611800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Советский период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XX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54407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399</Words>
  <Application>Microsoft Office PowerPoint</Application>
  <PresentationFormat>Широкоэкранный</PresentationFormat>
  <Paragraphs>72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Dela Gothic One</vt:lpstr>
      <vt:lpstr>Arial</vt:lpstr>
      <vt:lpstr>Arimo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CleverMan</dc:creator>
  <cp:lastModifiedBy>CleverMan</cp:lastModifiedBy>
  <cp:revision>8</cp:revision>
  <dcterms:created xsi:type="dcterms:W3CDTF">2024-12-08T12:12:55Z</dcterms:created>
  <dcterms:modified xsi:type="dcterms:W3CDTF">2024-12-08T17:47:56Z</dcterms:modified>
</cp:coreProperties>
</file>