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60" r:id="rId3"/>
    <p:sldId id="257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535"/>
    <a:srgbClr val="FFEF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12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F18E1-F291-4D70-A0CF-24019EE8CDFE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73558-8EB7-4AA1-98BE-8ED6C5D00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441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8459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2894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3637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4587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3952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7518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6340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3AA189-D7DF-4735-A84F-9DC85B6FD5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A79736E-EE8E-475B-948D-185268800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25F701-163A-4EDB-A887-2E68CA295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0263-7D2E-43B5-A9DF-911D6D38C251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FD95D5-1D09-47EB-BAE9-9B07FC87C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3F605D-6459-4E65-837B-7CA2EF56C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F785-3E71-41D4-9789-F774B579F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464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338856-4157-46B5-858E-A4B10C94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17FB65-FECF-4282-8AFA-35A423C36A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1639B3-B373-47FE-974D-0F81520C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0263-7D2E-43B5-A9DF-911D6D38C251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707C6E-FB35-4A7A-991A-55232BDC6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372445-BD67-4B5B-A1FF-BFA557B04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F785-3E71-41D4-9789-F774B579F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41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83D9A5-71E7-4075-850D-9F5C998E90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E4F777-03D1-4140-A6EA-ECC4C95989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815A78-FE4E-4091-AAC0-3FC2DA0FF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0263-7D2E-43B5-A9DF-911D6D38C251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171F9F-5C5A-447C-B55E-643862546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1AA53E-7DEE-4C3C-86FC-C46B51210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F785-3E71-41D4-9789-F774B579F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886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1DFD26-E55B-45BE-BDE4-4F7D950B6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35B345-F9FC-4DDB-A2D9-4E8ACEA2B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53E67C-CBBF-4ED7-A0B2-439DE7CDC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0263-7D2E-43B5-A9DF-911D6D38C251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FD9E25-C959-42C7-80A1-AAA431BE4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CE86DF-EA7D-4DC3-A581-A0AE02A47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F785-3E71-41D4-9789-F774B579F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421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5BA052-1A2E-408B-92D6-0F7B1767C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4C74BC-B9A6-490D-B655-BF353013F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1D27BC-E8D4-46DA-94A0-2761AACCB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0263-7D2E-43B5-A9DF-911D6D38C251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928A90-57D1-4671-824E-244FBE685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EA5571-CBF4-4218-8FF3-357C970F4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F785-3E71-41D4-9789-F774B579F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885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A1FD17-C082-4EA9-907A-4C82619E8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763BE8-42E6-499F-A167-2549766C29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92CDE0-D9E0-4C0F-8BD7-224203582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B00167-D941-4D3F-91FA-6BE25B728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0263-7D2E-43B5-A9DF-911D6D38C251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7C0033-CB74-422F-80BB-D00A9249C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FFE61A-8118-494F-9FC8-0B508C29E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F785-3E71-41D4-9789-F774B579F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847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0A0B16-6379-49C7-BA25-47B3DF62E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43BE43-CAD3-458C-9457-49968F0D8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F18DCA-DDD6-49BF-AC85-960D16A20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D957230-5888-424B-92BB-5184D3896D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3994F5-D00C-4AAB-BFA3-3B74E3F4D6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6A4F4D-70A7-477D-AC54-9EA04B088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0263-7D2E-43B5-A9DF-911D6D38C251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9D082C6-5A40-4D55-BFC0-3EA522990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C2EF919-767F-42DD-8065-C37208217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F785-3E71-41D4-9789-F774B579F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018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CEDB3C-CF64-48E9-870C-75F28DF87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8715C58-9B99-4A8B-8B69-EB24ADBDB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0263-7D2E-43B5-A9DF-911D6D38C251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EEAE9C3-65E2-43F8-9C0D-9B80D2F76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3D05FA-E57B-40C6-A87D-D375725AD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F785-3E71-41D4-9789-F774B579F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767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BCA444-3A75-461C-A7E4-78360765B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0263-7D2E-43B5-A9DF-911D6D38C251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323A13D-8CA4-48CF-973C-7ED52C3C2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95D366C-525A-4CE5-A56F-E5C805D51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F785-3E71-41D4-9789-F774B579F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07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225F8-331A-4459-8463-BA615BAE3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2B9AAC-08AA-4279-8C47-9E09E1E8C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D47F82-62C4-4B0B-90BE-FEBA0F03C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82BD56-2E52-4C2D-86F4-F940BE934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0263-7D2E-43B5-A9DF-911D6D38C251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671D3E-12C5-4671-87A6-0ED810A63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0F339A-E50C-4F38-9B38-92CA0201C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F785-3E71-41D4-9789-F774B579F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522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77F52-4BD6-43A5-90A3-9369371E7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8AD07F6-F436-403E-9527-9EE0744985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9E442A-8F03-40AC-9CE2-93D9A5054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C1024A-6305-4572-AEB6-796421294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0263-7D2E-43B5-A9DF-911D6D38C251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77E3F3-CCE0-45F8-9899-A8A602653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318949-581A-46AE-96D8-AD826D73C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F785-3E71-41D4-9789-F774B579F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106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F131EA-D8BA-48E6-8BC6-41CEEB8F7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FD832C-41BD-428F-A68B-E782B02A5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01F7B4-87A6-498C-B4CE-8A3D031AAC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40263-7D2E-43B5-A9DF-911D6D38C251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B504D9-5C76-4022-99D8-47D0E0F683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180F2A-E27A-45AF-8B21-0B497600A0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CF785-3E71-41D4-9789-F774B579F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35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11"/>
          <p:cNvGrpSpPr/>
          <p:nvPr/>
        </p:nvGrpSpPr>
        <p:grpSpPr>
          <a:xfrm>
            <a:off x="685800" y="250028"/>
            <a:ext cx="225639" cy="111337"/>
            <a:chOff x="0" y="12700"/>
            <a:chExt cx="451278" cy="222674"/>
          </a:xfrm>
        </p:grpSpPr>
        <p:cxnSp>
          <p:nvCxnSpPr>
            <p:cNvPr id="132" name="Google Shape;132;p11"/>
            <p:cNvCxnSpPr/>
            <p:nvPr/>
          </p:nvCxnSpPr>
          <p:spPr>
            <a:xfrm>
              <a:off x="0" y="124037"/>
              <a:ext cx="451278" cy="0"/>
            </a:xfrm>
            <a:prstGeom prst="straightConnector1">
              <a:avLst/>
            </a:prstGeom>
            <a:noFill/>
            <a:ln w="25400" cap="flat" cmpd="sng">
              <a:solidFill>
                <a:srgbClr val="FFEFE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3" name="Google Shape;133;p11"/>
            <p:cNvCxnSpPr/>
            <p:nvPr/>
          </p:nvCxnSpPr>
          <p:spPr>
            <a:xfrm>
              <a:off x="0" y="12700"/>
              <a:ext cx="451278" cy="0"/>
            </a:xfrm>
            <a:prstGeom prst="straightConnector1">
              <a:avLst/>
            </a:prstGeom>
            <a:noFill/>
            <a:ln w="25400" cap="flat" cmpd="sng">
              <a:solidFill>
                <a:srgbClr val="FFEFE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4" name="Google Shape;134;p11"/>
            <p:cNvCxnSpPr/>
            <p:nvPr/>
          </p:nvCxnSpPr>
          <p:spPr>
            <a:xfrm>
              <a:off x="0" y="235374"/>
              <a:ext cx="451278" cy="0"/>
            </a:xfrm>
            <a:prstGeom prst="straightConnector1">
              <a:avLst/>
            </a:prstGeom>
            <a:noFill/>
            <a:ln w="25400" cap="flat" cmpd="sng">
              <a:solidFill>
                <a:srgbClr val="FFEFE8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39" name="Google Shape;139;p11"/>
          <p:cNvSpPr txBox="1"/>
          <p:nvPr/>
        </p:nvSpPr>
        <p:spPr>
          <a:xfrm>
            <a:off x="7143947" y="1518098"/>
            <a:ext cx="4951200" cy="237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3600" dirty="0">
                <a:solidFill>
                  <a:srgbClr val="403535"/>
                </a:solidFill>
                <a:effectLst/>
                <a:latin typeface="Dela Gothic One" panose="00000500000000000000" pitchFamily="2" charset="-128"/>
                <a:ea typeface="Dela Gothic One" panose="00000500000000000000" pitchFamily="2" charset="-128"/>
              </a:rPr>
              <a:t>Исторический экскурс по государственной службе в России</a:t>
            </a:r>
            <a:endParaRPr lang="ru-RU" sz="2400" dirty="0">
              <a:solidFill>
                <a:srgbClr val="403535"/>
              </a:solidFill>
              <a:latin typeface="Dela Gothic One" panose="00000500000000000000" pitchFamily="2" charset="-128"/>
              <a:ea typeface="Dela Gothic One" panose="00000500000000000000" pitchFamily="2" charset="-128"/>
            </a:endParaRPr>
          </a:p>
        </p:txBody>
      </p:sp>
      <p:sp>
        <p:nvSpPr>
          <p:cNvPr id="140" name="Google Shape;140;p11"/>
          <p:cNvSpPr txBox="1"/>
          <p:nvPr/>
        </p:nvSpPr>
        <p:spPr>
          <a:xfrm>
            <a:off x="9544049" y="190656"/>
            <a:ext cx="55756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000" b="1">
                <a:solidFill>
                  <a:srgbClr val="FFEFE8"/>
                </a:solidFill>
                <a:latin typeface="Arimo"/>
                <a:ea typeface="Arimo"/>
                <a:cs typeface="Arimo"/>
                <a:sym typeface="Arimo"/>
              </a:rPr>
              <a:t>SERVICE</a:t>
            </a:r>
            <a:endParaRPr sz="1200"/>
          </a:p>
        </p:txBody>
      </p:sp>
      <p:sp>
        <p:nvSpPr>
          <p:cNvPr id="141" name="Google Shape;141;p11"/>
          <p:cNvSpPr txBox="1"/>
          <p:nvPr/>
        </p:nvSpPr>
        <p:spPr>
          <a:xfrm>
            <a:off x="10885388" y="190656"/>
            <a:ext cx="62081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000" b="1">
                <a:solidFill>
                  <a:srgbClr val="FFEFE8"/>
                </a:solidFill>
                <a:latin typeface="Arimo"/>
                <a:ea typeface="Arimo"/>
                <a:cs typeface="Arimo"/>
                <a:sym typeface="Arimo"/>
              </a:rPr>
              <a:t>CONTACT</a:t>
            </a:r>
            <a:endParaRPr sz="1200"/>
          </a:p>
        </p:txBody>
      </p:sp>
      <p:sp>
        <p:nvSpPr>
          <p:cNvPr id="142" name="Google Shape;142;p11"/>
          <p:cNvSpPr txBox="1"/>
          <p:nvPr/>
        </p:nvSpPr>
        <p:spPr>
          <a:xfrm>
            <a:off x="8308726" y="190656"/>
            <a:ext cx="45154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000" b="1">
                <a:solidFill>
                  <a:srgbClr val="FFEFE8"/>
                </a:solidFill>
                <a:latin typeface="Arimo"/>
                <a:ea typeface="Arimo"/>
                <a:cs typeface="Arimo"/>
                <a:sym typeface="Arimo"/>
              </a:rPr>
              <a:t>ABOUT</a:t>
            </a:r>
            <a:endParaRPr sz="1200"/>
          </a:p>
        </p:txBody>
      </p:sp>
      <p:sp>
        <p:nvSpPr>
          <p:cNvPr id="143" name="Google Shape;143;p11"/>
          <p:cNvSpPr txBox="1"/>
          <p:nvPr/>
        </p:nvSpPr>
        <p:spPr>
          <a:xfrm>
            <a:off x="7143947" y="190656"/>
            <a:ext cx="381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000" b="1">
                <a:solidFill>
                  <a:srgbClr val="FFEFE8"/>
                </a:solidFill>
                <a:latin typeface="Arimo"/>
                <a:ea typeface="Arimo"/>
                <a:cs typeface="Arimo"/>
                <a:sym typeface="Arimo"/>
              </a:rPr>
              <a:t>HOME</a:t>
            </a:r>
            <a:endParaRPr sz="1200"/>
          </a:p>
        </p:txBody>
      </p:sp>
      <p:sp>
        <p:nvSpPr>
          <p:cNvPr id="144" name="Google Shape;144;p11"/>
          <p:cNvSpPr txBox="1"/>
          <p:nvPr/>
        </p:nvSpPr>
        <p:spPr>
          <a:xfrm>
            <a:off x="7143946" y="4211643"/>
            <a:ext cx="4636721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25"/>
              </a:lnSpc>
            </a:pPr>
            <a:r>
              <a:rPr lang="ru-RU" i="1" dirty="0">
                <a:solidFill>
                  <a:srgbClr val="403535"/>
                </a:solidFill>
                <a:latin typeface="Arimo"/>
                <a:ea typeface="Arimo"/>
                <a:cs typeface="Arimo"/>
                <a:sym typeface="Arimo"/>
              </a:rPr>
              <a:t>Государственная служба — ключевой инструмент управления страной</a:t>
            </a:r>
            <a:endParaRPr lang="ru-RU" sz="2400" i="1" dirty="0"/>
          </a:p>
        </p:txBody>
      </p:sp>
      <p:pic>
        <p:nvPicPr>
          <p:cNvPr id="145" name="Google Shape;14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318" y="820601"/>
            <a:ext cx="6916035" cy="60801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oogle Shape;135;p11">
            <a:extLst>
              <a:ext uri="{FF2B5EF4-FFF2-40B4-BE49-F238E27FC236}">
                <a16:creationId xmlns:a16="http://schemas.microsoft.com/office/drawing/2014/main" id="{F95D6239-4DD4-478B-9BF2-2BDD1AA14FB2}"/>
              </a:ext>
            </a:extLst>
          </p:cNvPr>
          <p:cNvGrpSpPr/>
          <p:nvPr/>
        </p:nvGrpSpPr>
        <p:grpSpPr>
          <a:xfrm>
            <a:off x="7334656" y="4828612"/>
            <a:ext cx="4569781" cy="1526136"/>
            <a:chOff x="0" y="-47625"/>
            <a:chExt cx="1203564" cy="263121"/>
          </a:xfrm>
        </p:grpSpPr>
        <p:sp>
          <p:nvSpPr>
            <p:cNvPr id="21" name="Google Shape;136;p11">
              <a:extLst>
                <a:ext uri="{FF2B5EF4-FFF2-40B4-BE49-F238E27FC236}">
                  <a16:creationId xmlns:a16="http://schemas.microsoft.com/office/drawing/2014/main" id="{3E6C8E30-76B0-4A37-AD51-246D35ABB045}"/>
                </a:ext>
              </a:extLst>
            </p:cNvPr>
            <p:cNvSpPr/>
            <p:nvPr/>
          </p:nvSpPr>
          <p:spPr>
            <a:xfrm>
              <a:off x="0" y="0"/>
              <a:ext cx="1203564" cy="215496"/>
            </a:xfrm>
            <a:custGeom>
              <a:avLst/>
              <a:gdLst/>
              <a:ahLst/>
              <a:cxnLst/>
              <a:rect l="l" t="t" r="r" b="b"/>
              <a:pathLst>
                <a:path w="1203564" h="215496" extrusionOk="0">
                  <a:moveTo>
                    <a:pt x="86402" y="0"/>
                  </a:moveTo>
                  <a:lnTo>
                    <a:pt x="1117162" y="0"/>
                  </a:lnTo>
                  <a:cubicBezTo>
                    <a:pt x="1164880" y="0"/>
                    <a:pt x="1203564" y="38683"/>
                    <a:pt x="1203564" y="86402"/>
                  </a:cubicBezTo>
                  <a:lnTo>
                    <a:pt x="1203564" y="129094"/>
                  </a:lnTo>
                  <a:cubicBezTo>
                    <a:pt x="1203564" y="176813"/>
                    <a:pt x="1164880" y="215496"/>
                    <a:pt x="1117162" y="215496"/>
                  </a:cubicBezTo>
                  <a:lnTo>
                    <a:pt x="86402" y="215496"/>
                  </a:lnTo>
                  <a:cubicBezTo>
                    <a:pt x="38683" y="215496"/>
                    <a:pt x="0" y="176813"/>
                    <a:pt x="0" y="129094"/>
                  </a:cubicBezTo>
                  <a:lnTo>
                    <a:pt x="0" y="86402"/>
                  </a:lnTo>
                  <a:cubicBezTo>
                    <a:pt x="0" y="38683"/>
                    <a:pt x="38683" y="0"/>
                    <a:pt x="86402" y="0"/>
                  </a:cubicBezTo>
                  <a:close/>
                </a:path>
              </a:pathLst>
            </a:custGeom>
            <a:solidFill>
              <a:srgbClr val="743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7;p11">
              <a:extLst>
                <a:ext uri="{FF2B5EF4-FFF2-40B4-BE49-F238E27FC236}">
                  <a16:creationId xmlns:a16="http://schemas.microsoft.com/office/drawing/2014/main" id="{EFD8F812-2F8F-47E7-AEFB-5005293FE8E8}"/>
                </a:ext>
              </a:extLst>
            </p:cNvPr>
            <p:cNvSpPr txBox="1"/>
            <p:nvPr/>
          </p:nvSpPr>
          <p:spPr>
            <a:xfrm>
              <a:off x="0" y="-47625"/>
              <a:ext cx="1203564" cy="263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1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" name="Google Shape;138;p11">
            <a:extLst>
              <a:ext uri="{FF2B5EF4-FFF2-40B4-BE49-F238E27FC236}">
                <a16:creationId xmlns:a16="http://schemas.microsoft.com/office/drawing/2014/main" id="{FAE8520D-1167-4C11-9B3A-C2C690747476}"/>
              </a:ext>
            </a:extLst>
          </p:cNvPr>
          <p:cNvSpPr txBox="1"/>
          <p:nvPr/>
        </p:nvSpPr>
        <p:spPr>
          <a:xfrm>
            <a:off x="7516388" y="5402205"/>
            <a:ext cx="4323600" cy="6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i="0" u="none" strike="noStrike" cap="none" dirty="0" err="1">
                <a:solidFill>
                  <a:srgbClr val="FFEFE8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Акинина</a:t>
            </a:r>
            <a:r>
              <a:rPr lang="ru-RU" i="0" u="none" strike="noStrike" cap="none" dirty="0">
                <a:solidFill>
                  <a:srgbClr val="FFEFE8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 Мария Алексеевна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FFEFE8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студент группы Пд-41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i="0" u="none" strike="noStrike" cap="none" dirty="0">
                <a:solidFill>
                  <a:srgbClr val="FFEFE8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ГБПОУ СО «ТПК»</a:t>
            </a:r>
          </a:p>
        </p:txBody>
      </p:sp>
      <p:grpSp>
        <p:nvGrpSpPr>
          <p:cNvPr id="24" name="Google Shape;181;p13">
            <a:extLst>
              <a:ext uri="{FF2B5EF4-FFF2-40B4-BE49-F238E27FC236}">
                <a16:creationId xmlns:a16="http://schemas.microsoft.com/office/drawing/2014/main" id="{A64AD7F0-7831-4CB0-8DF9-9975E9367A7E}"/>
              </a:ext>
            </a:extLst>
          </p:cNvPr>
          <p:cNvGrpSpPr/>
          <p:nvPr/>
        </p:nvGrpSpPr>
        <p:grpSpPr>
          <a:xfrm>
            <a:off x="0" y="-96440"/>
            <a:ext cx="12192000" cy="675186"/>
            <a:chOff x="0" y="-38100"/>
            <a:chExt cx="4816593" cy="266740"/>
          </a:xfrm>
        </p:grpSpPr>
        <p:sp>
          <p:nvSpPr>
            <p:cNvPr id="25" name="Google Shape;182;p13">
              <a:extLst>
                <a:ext uri="{FF2B5EF4-FFF2-40B4-BE49-F238E27FC236}">
                  <a16:creationId xmlns:a16="http://schemas.microsoft.com/office/drawing/2014/main" id="{50D6E51D-A6C5-444F-A379-554435210087}"/>
                </a:ext>
              </a:extLst>
            </p:cNvPr>
            <p:cNvSpPr/>
            <p:nvPr/>
          </p:nvSpPr>
          <p:spPr>
            <a:xfrm>
              <a:off x="0" y="0"/>
              <a:ext cx="4816592" cy="228640"/>
            </a:xfrm>
            <a:custGeom>
              <a:avLst/>
              <a:gdLst/>
              <a:ahLst/>
              <a:cxnLst/>
              <a:rect l="l" t="t" r="r" b="b"/>
              <a:pathLst>
                <a:path w="4816592" h="228640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28640"/>
                  </a:lnTo>
                  <a:lnTo>
                    <a:pt x="0" y="228640"/>
                  </a:lnTo>
                  <a:close/>
                </a:path>
              </a:pathLst>
            </a:custGeom>
            <a:solidFill>
              <a:srgbClr val="743C26"/>
            </a:solidFill>
            <a:ln>
              <a:noFill/>
            </a:ln>
          </p:spPr>
        </p:sp>
        <p:sp>
          <p:nvSpPr>
            <p:cNvPr id="26" name="Google Shape;183;p13">
              <a:extLst>
                <a:ext uri="{FF2B5EF4-FFF2-40B4-BE49-F238E27FC236}">
                  <a16:creationId xmlns:a16="http://schemas.microsoft.com/office/drawing/2014/main" id="{7007DCF0-F4EC-4F6B-96E2-4A74806EE506}"/>
                </a:ext>
              </a:extLst>
            </p:cNvPr>
            <p:cNvSpPr txBox="1"/>
            <p:nvPr/>
          </p:nvSpPr>
          <p:spPr>
            <a:xfrm>
              <a:off x="0" y="-38100"/>
              <a:ext cx="4816593" cy="2667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17"/>
          <p:cNvGrpSpPr/>
          <p:nvPr/>
        </p:nvGrpSpPr>
        <p:grpSpPr>
          <a:xfrm>
            <a:off x="0" y="-96440"/>
            <a:ext cx="12192000" cy="675186"/>
            <a:chOff x="0" y="-38100"/>
            <a:chExt cx="4816593" cy="266740"/>
          </a:xfrm>
        </p:grpSpPr>
        <p:sp>
          <p:nvSpPr>
            <p:cNvPr id="274" name="Google Shape;274;p17"/>
            <p:cNvSpPr/>
            <p:nvPr/>
          </p:nvSpPr>
          <p:spPr>
            <a:xfrm>
              <a:off x="0" y="0"/>
              <a:ext cx="4816592" cy="228640"/>
            </a:xfrm>
            <a:custGeom>
              <a:avLst/>
              <a:gdLst/>
              <a:ahLst/>
              <a:cxnLst/>
              <a:rect l="l" t="t" r="r" b="b"/>
              <a:pathLst>
                <a:path w="4816592" h="228640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28640"/>
                  </a:lnTo>
                  <a:lnTo>
                    <a:pt x="0" y="228640"/>
                  </a:lnTo>
                  <a:close/>
                </a:path>
              </a:pathLst>
            </a:custGeom>
            <a:solidFill>
              <a:srgbClr val="743C26"/>
            </a:solidFill>
            <a:ln>
              <a:noFill/>
            </a:ln>
          </p:spPr>
        </p:sp>
        <p:sp>
          <p:nvSpPr>
            <p:cNvPr id="275" name="Google Shape;275;p17"/>
            <p:cNvSpPr txBox="1"/>
            <p:nvPr/>
          </p:nvSpPr>
          <p:spPr>
            <a:xfrm>
              <a:off x="0" y="-38100"/>
              <a:ext cx="4816593" cy="2667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" name="Google Shape;217;p15">
            <a:extLst>
              <a:ext uri="{FF2B5EF4-FFF2-40B4-BE49-F238E27FC236}">
                <a16:creationId xmlns:a16="http://schemas.microsoft.com/office/drawing/2014/main" id="{F8120195-1686-4F70-A877-41D6E077093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0190" y="-562973"/>
            <a:ext cx="10821452" cy="12020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18;p15">
            <a:extLst>
              <a:ext uri="{FF2B5EF4-FFF2-40B4-BE49-F238E27FC236}">
                <a16:creationId xmlns:a16="http://schemas.microsoft.com/office/drawing/2014/main" id="{A8FE1342-67FE-49D8-9A11-D86E26DB269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0579" y="835774"/>
            <a:ext cx="3288328" cy="680453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7"/>
          <p:cNvSpPr txBox="1"/>
          <p:nvPr/>
        </p:nvSpPr>
        <p:spPr>
          <a:xfrm>
            <a:off x="744314" y="3193627"/>
            <a:ext cx="5514400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b="0" i="0" u="none" strike="noStrike" cap="none" dirty="0">
                <a:solidFill>
                  <a:srgbClr val="403535"/>
                </a:solidFill>
                <a:latin typeface="Arimo"/>
                <a:ea typeface="Arimo"/>
                <a:cs typeface="Arimo"/>
                <a:sym typeface="Arimo"/>
              </a:rPr>
              <a:t>2004 г.: Закон "О госслужбе" — прозрачные правила поступления.</a:t>
            </a:r>
          </a:p>
          <a:p>
            <a:pPr marL="342900" marR="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b="0" i="0" u="none" strike="noStrike" cap="none" dirty="0">
                <a:solidFill>
                  <a:srgbClr val="403535"/>
                </a:solidFill>
                <a:latin typeface="Arimo"/>
                <a:ea typeface="Arimo"/>
                <a:cs typeface="Arimo"/>
                <a:sym typeface="Arimo"/>
              </a:rPr>
              <a:t>Цифровизация и внедрение электронного управления.</a:t>
            </a:r>
          </a:p>
          <a:p>
            <a:pPr marL="342900" marR="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b="0" i="0" u="none" strike="noStrike" cap="none" dirty="0">
                <a:solidFill>
                  <a:srgbClr val="403535"/>
                </a:solidFill>
                <a:latin typeface="Arimo"/>
                <a:ea typeface="Arimo"/>
                <a:cs typeface="Arimo"/>
                <a:sym typeface="Arimo"/>
              </a:rPr>
              <a:t>Реформы, направленные на снижение бюрократии.</a:t>
            </a:r>
          </a:p>
        </p:txBody>
      </p:sp>
      <p:sp>
        <p:nvSpPr>
          <p:cNvPr id="280" name="Google Shape;280;p17"/>
          <p:cNvSpPr txBox="1"/>
          <p:nvPr/>
        </p:nvSpPr>
        <p:spPr>
          <a:xfrm>
            <a:off x="744314" y="1217701"/>
            <a:ext cx="5580200" cy="131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4000" dirty="0">
                <a:solidFill>
                  <a:srgbClr val="743C26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Современный этап (</a:t>
            </a:r>
            <a:r>
              <a:rPr lang="en-US" sz="4000" dirty="0">
                <a:solidFill>
                  <a:srgbClr val="743C26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XXI </a:t>
            </a:r>
            <a:r>
              <a:rPr lang="ru-RU" sz="4000" dirty="0">
                <a:solidFill>
                  <a:srgbClr val="743C26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в.)</a:t>
            </a:r>
          </a:p>
        </p:txBody>
      </p:sp>
    </p:spTree>
    <p:extLst>
      <p:ext uri="{BB962C8B-B14F-4D97-AF65-F5344CB8AC3E}">
        <p14:creationId xmlns:p14="http://schemas.microsoft.com/office/powerpoint/2010/main" val="2594234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08032" y="348669"/>
            <a:ext cx="9464856" cy="90905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3" name="Google Shape;473;p24"/>
          <p:cNvGrpSpPr/>
          <p:nvPr/>
        </p:nvGrpSpPr>
        <p:grpSpPr>
          <a:xfrm>
            <a:off x="0" y="-96440"/>
            <a:ext cx="12192000" cy="675186"/>
            <a:chOff x="0" y="-38100"/>
            <a:chExt cx="4816593" cy="266740"/>
          </a:xfrm>
        </p:grpSpPr>
        <p:sp>
          <p:nvSpPr>
            <p:cNvPr id="474" name="Google Shape;474;p24"/>
            <p:cNvSpPr/>
            <p:nvPr/>
          </p:nvSpPr>
          <p:spPr>
            <a:xfrm>
              <a:off x="0" y="0"/>
              <a:ext cx="4816592" cy="228640"/>
            </a:xfrm>
            <a:custGeom>
              <a:avLst/>
              <a:gdLst/>
              <a:ahLst/>
              <a:cxnLst/>
              <a:rect l="l" t="t" r="r" b="b"/>
              <a:pathLst>
                <a:path w="4816592" h="228640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28640"/>
                  </a:lnTo>
                  <a:lnTo>
                    <a:pt x="0" y="228640"/>
                  </a:lnTo>
                  <a:close/>
                </a:path>
              </a:pathLst>
            </a:custGeom>
            <a:solidFill>
              <a:srgbClr val="743C26"/>
            </a:solidFill>
            <a:ln>
              <a:noFill/>
            </a:ln>
          </p:spPr>
        </p:sp>
        <p:sp>
          <p:nvSpPr>
            <p:cNvPr id="475" name="Google Shape;475;p24"/>
            <p:cNvSpPr txBox="1"/>
            <p:nvPr/>
          </p:nvSpPr>
          <p:spPr>
            <a:xfrm>
              <a:off x="0" y="-38100"/>
              <a:ext cx="4816593" cy="2667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4" name="Google Shape;484;p24"/>
          <p:cNvSpPr txBox="1"/>
          <p:nvPr/>
        </p:nvSpPr>
        <p:spPr>
          <a:xfrm>
            <a:off x="7075399" y="1534141"/>
            <a:ext cx="3810000" cy="65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4000" dirty="0">
                <a:solidFill>
                  <a:srgbClr val="743C26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Заключение</a:t>
            </a:r>
            <a:endParaRPr sz="1100" dirty="0"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485" name="Google Shape;485;p24"/>
          <p:cNvSpPr txBox="1"/>
          <p:nvPr/>
        </p:nvSpPr>
        <p:spPr>
          <a:xfrm>
            <a:off x="7075399" y="2334285"/>
            <a:ext cx="3810000" cy="382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403535"/>
                </a:solidFill>
                <a:latin typeface="Arimo"/>
                <a:ea typeface="Arimo"/>
                <a:cs typeface="Arimo"/>
                <a:sym typeface="Arimo"/>
              </a:rPr>
              <a:t>Госслужба прошла путь от простых форм в Древней Руси до цифровизации в XXI веке.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403535"/>
                </a:solidFill>
                <a:latin typeface="Arimo"/>
                <a:ea typeface="Arimo"/>
                <a:cs typeface="Arimo"/>
                <a:sym typeface="Arimo"/>
              </a:rPr>
              <a:t>Каждая эпоха отражала потребности времени и общества.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403535"/>
                </a:solidFill>
                <a:latin typeface="Arimo"/>
                <a:ea typeface="Arimo"/>
                <a:cs typeface="Arimo"/>
                <a:sym typeface="Arimo"/>
              </a:rPr>
              <a:t>Современные реформы направлены на повышение эффективности управления.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403535"/>
                </a:solidFill>
                <a:latin typeface="Arimo"/>
                <a:ea typeface="Arimo"/>
                <a:cs typeface="Arimo"/>
                <a:sym typeface="Arimo"/>
              </a:rPr>
              <a:t>Важна дальнейшая модернизация и борьба с существующими проблемами.</a:t>
            </a:r>
          </a:p>
        </p:txBody>
      </p:sp>
      <p:pic>
        <p:nvPicPr>
          <p:cNvPr id="486" name="Google Shape;48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558" y="891617"/>
            <a:ext cx="5600441" cy="5950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217;p15">
            <a:extLst>
              <a:ext uri="{FF2B5EF4-FFF2-40B4-BE49-F238E27FC236}">
                <a16:creationId xmlns:a16="http://schemas.microsoft.com/office/drawing/2014/main" id="{A7C7B32B-2C98-45B3-835B-7284D7AC0CD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53618" y="-338870"/>
            <a:ext cx="8231761" cy="91442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3" name="Google Shape;473;p24"/>
          <p:cNvGrpSpPr/>
          <p:nvPr/>
        </p:nvGrpSpPr>
        <p:grpSpPr>
          <a:xfrm>
            <a:off x="0" y="-96440"/>
            <a:ext cx="12192000" cy="675186"/>
            <a:chOff x="0" y="-38100"/>
            <a:chExt cx="4816593" cy="266740"/>
          </a:xfrm>
        </p:grpSpPr>
        <p:sp>
          <p:nvSpPr>
            <p:cNvPr id="474" name="Google Shape;474;p24"/>
            <p:cNvSpPr/>
            <p:nvPr/>
          </p:nvSpPr>
          <p:spPr>
            <a:xfrm>
              <a:off x="0" y="0"/>
              <a:ext cx="4816592" cy="228640"/>
            </a:xfrm>
            <a:custGeom>
              <a:avLst/>
              <a:gdLst/>
              <a:ahLst/>
              <a:cxnLst/>
              <a:rect l="l" t="t" r="r" b="b"/>
              <a:pathLst>
                <a:path w="4816592" h="228640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28640"/>
                  </a:lnTo>
                  <a:lnTo>
                    <a:pt x="0" y="228640"/>
                  </a:lnTo>
                  <a:close/>
                </a:path>
              </a:pathLst>
            </a:custGeom>
            <a:solidFill>
              <a:srgbClr val="743C26"/>
            </a:solidFill>
            <a:ln>
              <a:noFill/>
            </a:ln>
          </p:spPr>
        </p:sp>
        <p:sp>
          <p:nvSpPr>
            <p:cNvPr id="475" name="Google Shape;475;p24"/>
            <p:cNvSpPr txBox="1"/>
            <p:nvPr/>
          </p:nvSpPr>
          <p:spPr>
            <a:xfrm>
              <a:off x="0" y="-38100"/>
              <a:ext cx="4816593" cy="2667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4" name="Google Shape;484;p24"/>
          <p:cNvSpPr txBox="1"/>
          <p:nvPr/>
        </p:nvSpPr>
        <p:spPr>
          <a:xfrm>
            <a:off x="5524501" y="2605697"/>
            <a:ext cx="6229350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400" dirty="0">
                <a:solidFill>
                  <a:srgbClr val="743C26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Благодарю за внимание!</a:t>
            </a:r>
          </a:p>
          <a:p>
            <a:pPr algn="ctr">
              <a:lnSpc>
                <a:spcPct val="120000"/>
              </a:lnSpc>
            </a:pPr>
            <a:r>
              <a:rPr lang="ru-RU" sz="2400" dirty="0">
                <a:solidFill>
                  <a:srgbClr val="743C26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С Уважением!</a:t>
            </a:r>
          </a:p>
          <a:p>
            <a:pPr algn="ctr">
              <a:lnSpc>
                <a:spcPct val="120000"/>
              </a:lnSpc>
            </a:pPr>
            <a:r>
              <a:rPr lang="ru-RU" sz="2400" dirty="0">
                <a:solidFill>
                  <a:srgbClr val="743C26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Студент группы Пд-41</a:t>
            </a:r>
          </a:p>
          <a:p>
            <a:pPr algn="ctr">
              <a:lnSpc>
                <a:spcPct val="120000"/>
              </a:lnSpc>
            </a:pPr>
            <a:r>
              <a:rPr lang="ru-RU" sz="2400" dirty="0" err="1">
                <a:solidFill>
                  <a:srgbClr val="743C26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Акинина</a:t>
            </a:r>
            <a:r>
              <a:rPr lang="ru-RU" sz="2400" dirty="0">
                <a:solidFill>
                  <a:srgbClr val="743C26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 Мария Алексеевна</a:t>
            </a:r>
          </a:p>
          <a:p>
            <a:pPr algn="ctr">
              <a:lnSpc>
                <a:spcPct val="120000"/>
              </a:lnSpc>
            </a:pPr>
            <a:r>
              <a:rPr lang="ru-RU" sz="2400" dirty="0">
                <a:solidFill>
                  <a:srgbClr val="743C26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Руководитель: </a:t>
            </a:r>
            <a:r>
              <a:rPr lang="ru-RU" sz="2400" dirty="0" err="1">
                <a:solidFill>
                  <a:srgbClr val="743C26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Шумраткин</a:t>
            </a:r>
            <a:r>
              <a:rPr lang="ru-RU" sz="2400" dirty="0">
                <a:solidFill>
                  <a:srgbClr val="743C26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 Д.В.</a:t>
            </a:r>
            <a:endParaRPr sz="800" dirty="0"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pic>
        <p:nvPicPr>
          <p:cNvPr id="10" name="Google Shape;491;p25">
            <a:extLst>
              <a:ext uri="{FF2B5EF4-FFF2-40B4-BE49-F238E27FC236}">
                <a16:creationId xmlns:a16="http://schemas.microsoft.com/office/drawing/2014/main" id="{9F6E6680-DD2A-4763-AE80-50A0D8C0006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6528" y="1460521"/>
            <a:ext cx="4201118" cy="35482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5989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"/>
          <p:cNvSpPr/>
          <p:nvPr/>
        </p:nvSpPr>
        <p:spPr>
          <a:xfrm rot="-3821251">
            <a:off x="6448875" y="697181"/>
            <a:ext cx="8050215" cy="7776740"/>
          </a:xfrm>
          <a:custGeom>
            <a:avLst/>
            <a:gdLst/>
            <a:ahLst/>
            <a:cxnLst/>
            <a:rect l="l" t="t" r="r" b="b"/>
            <a:pathLst>
              <a:path w="8108161" h="7832717" extrusionOk="0">
                <a:moveTo>
                  <a:pt x="4728299" y="392883"/>
                </a:moveTo>
                <a:cubicBezTo>
                  <a:pt x="6313749" y="614276"/>
                  <a:pt x="8108161" y="1229445"/>
                  <a:pt x="7200182" y="4009534"/>
                </a:cubicBezTo>
                <a:cubicBezTo>
                  <a:pt x="6097628" y="6789624"/>
                  <a:pt x="3814850" y="7283112"/>
                  <a:pt x="2712296" y="7587315"/>
                </a:cubicBezTo>
                <a:cubicBezTo>
                  <a:pt x="1609741" y="7832717"/>
                  <a:pt x="314704" y="7168189"/>
                  <a:pt x="772272" y="5530556"/>
                </a:cubicBezTo>
                <a:cubicBezTo>
                  <a:pt x="1172434" y="4097416"/>
                  <a:pt x="0" y="2295850"/>
                  <a:pt x="88452" y="1116213"/>
                </a:cubicBezTo>
                <a:cubicBezTo>
                  <a:pt x="203266" y="0"/>
                  <a:pt x="2825422" y="142240"/>
                  <a:pt x="4728299" y="392883"/>
                </a:cubicBezTo>
                <a:close/>
              </a:path>
            </a:pathLst>
          </a:custGeom>
          <a:solidFill>
            <a:srgbClr val="F8E7E0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endParaRPr sz="1200"/>
          </a:p>
        </p:txBody>
      </p:sp>
      <p:grpSp>
        <p:nvGrpSpPr>
          <p:cNvPr id="181" name="Google Shape;181;p13"/>
          <p:cNvGrpSpPr/>
          <p:nvPr/>
        </p:nvGrpSpPr>
        <p:grpSpPr>
          <a:xfrm>
            <a:off x="0" y="-96440"/>
            <a:ext cx="12192000" cy="675186"/>
            <a:chOff x="0" y="-38100"/>
            <a:chExt cx="4816593" cy="266740"/>
          </a:xfrm>
        </p:grpSpPr>
        <p:sp>
          <p:nvSpPr>
            <p:cNvPr id="182" name="Google Shape;182;p13"/>
            <p:cNvSpPr/>
            <p:nvPr/>
          </p:nvSpPr>
          <p:spPr>
            <a:xfrm>
              <a:off x="0" y="0"/>
              <a:ext cx="4816592" cy="228640"/>
            </a:xfrm>
            <a:custGeom>
              <a:avLst/>
              <a:gdLst/>
              <a:ahLst/>
              <a:cxnLst/>
              <a:rect l="l" t="t" r="r" b="b"/>
              <a:pathLst>
                <a:path w="4816592" h="228640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28640"/>
                  </a:lnTo>
                  <a:lnTo>
                    <a:pt x="0" y="228640"/>
                  </a:lnTo>
                  <a:close/>
                </a:path>
              </a:pathLst>
            </a:custGeom>
            <a:solidFill>
              <a:srgbClr val="743C26"/>
            </a:solidFill>
            <a:ln>
              <a:noFill/>
            </a:ln>
          </p:spPr>
        </p:sp>
        <p:sp>
          <p:nvSpPr>
            <p:cNvPr id="183" name="Google Shape;183;p13"/>
            <p:cNvSpPr txBox="1"/>
            <p:nvPr/>
          </p:nvSpPr>
          <p:spPr>
            <a:xfrm>
              <a:off x="0" y="-38100"/>
              <a:ext cx="4816593" cy="2667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8" name="Google Shape;188;p13"/>
          <p:cNvSpPr txBox="1"/>
          <p:nvPr/>
        </p:nvSpPr>
        <p:spPr>
          <a:xfrm>
            <a:off x="685800" y="1254246"/>
            <a:ext cx="5400600" cy="65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4000" dirty="0">
                <a:solidFill>
                  <a:srgbClr val="743C26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Актуальность</a:t>
            </a:r>
            <a:endParaRPr sz="1200" dirty="0"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193" name="Google Shape;193;p13"/>
          <p:cNvSpPr txBox="1"/>
          <p:nvPr/>
        </p:nvSpPr>
        <p:spPr>
          <a:xfrm>
            <a:off x="685800" y="2157680"/>
            <a:ext cx="5410200" cy="389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000" dirty="0">
                <a:solidFill>
                  <a:srgbClr val="403535"/>
                </a:solidFill>
                <a:latin typeface="Arimo"/>
                <a:ea typeface="Arimo"/>
                <a:cs typeface="Arimo"/>
                <a:sym typeface="Arimo"/>
              </a:rPr>
              <a:t>Исторический анализ позволяет понять, как эволюция государственных институтов отражала потребности общества и государства, а также какие уроки можно извлечь из прошлого для улучшения современных управленческих практик. В условиях динамичного развития технологий и глобализации государственной службе предстоит адаптироваться к новым вызовам, что делает анализ её исторического пути особенно важным</a:t>
            </a:r>
            <a:endParaRPr lang="en-US" sz="1600" dirty="0"/>
          </a:p>
        </p:txBody>
      </p:sp>
      <p:pic>
        <p:nvPicPr>
          <p:cNvPr id="194" name="Google Shape;19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4166" y="870067"/>
            <a:ext cx="3360433" cy="987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5151" y="2255618"/>
            <a:ext cx="2204050" cy="1573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3201" y="2255618"/>
            <a:ext cx="2204050" cy="1573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576" y="2255618"/>
            <a:ext cx="2204050" cy="15737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6" name="Google Shape;156;p12"/>
          <p:cNvGrpSpPr/>
          <p:nvPr/>
        </p:nvGrpSpPr>
        <p:grpSpPr>
          <a:xfrm>
            <a:off x="685800" y="250028"/>
            <a:ext cx="225639" cy="111337"/>
            <a:chOff x="0" y="12700"/>
            <a:chExt cx="451278" cy="222674"/>
          </a:xfrm>
        </p:grpSpPr>
        <p:cxnSp>
          <p:nvCxnSpPr>
            <p:cNvPr id="157" name="Google Shape;157;p12"/>
            <p:cNvCxnSpPr/>
            <p:nvPr/>
          </p:nvCxnSpPr>
          <p:spPr>
            <a:xfrm>
              <a:off x="0" y="124037"/>
              <a:ext cx="451278" cy="0"/>
            </a:xfrm>
            <a:prstGeom prst="straightConnector1">
              <a:avLst/>
            </a:prstGeom>
            <a:noFill/>
            <a:ln w="25400" cap="flat" cmpd="sng">
              <a:solidFill>
                <a:srgbClr val="FFEFE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8" name="Google Shape;158;p12"/>
            <p:cNvCxnSpPr/>
            <p:nvPr/>
          </p:nvCxnSpPr>
          <p:spPr>
            <a:xfrm>
              <a:off x="0" y="12700"/>
              <a:ext cx="451278" cy="0"/>
            </a:xfrm>
            <a:prstGeom prst="straightConnector1">
              <a:avLst/>
            </a:prstGeom>
            <a:noFill/>
            <a:ln w="25400" cap="flat" cmpd="sng">
              <a:solidFill>
                <a:srgbClr val="FFEFE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9" name="Google Shape;159;p12"/>
            <p:cNvCxnSpPr/>
            <p:nvPr/>
          </p:nvCxnSpPr>
          <p:spPr>
            <a:xfrm>
              <a:off x="0" y="235374"/>
              <a:ext cx="451278" cy="0"/>
            </a:xfrm>
            <a:prstGeom prst="straightConnector1">
              <a:avLst/>
            </a:prstGeom>
            <a:noFill/>
            <a:ln w="25400" cap="flat" cmpd="sng">
              <a:solidFill>
                <a:srgbClr val="FFEFE8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60" name="Google Shape;160;p12"/>
          <p:cNvSpPr txBox="1"/>
          <p:nvPr/>
        </p:nvSpPr>
        <p:spPr>
          <a:xfrm>
            <a:off x="685800" y="819966"/>
            <a:ext cx="7550400" cy="65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4000" b="1" dirty="0">
                <a:solidFill>
                  <a:srgbClr val="403535"/>
                </a:solidFill>
                <a:latin typeface="Dela Gothic One" panose="00000500000000000000" pitchFamily="2" charset="-128"/>
                <a:ea typeface="Dela Gothic One" panose="00000500000000000000" pitchFamily="2" charset="-128"/>
                <a:cs typeface="Dela Gothic One"/>
                <a:sym typeface="Dela Gothic One"/>
              </a:rPr>
              <a:t>Структура</a:t>
            </a:r>
            <a:endParaRPr lang="en-US" sz="4000" dirty="0">
              <a:solidFill>
                <a:srgbClr val="403535"/>
              </a:solidFill>
              <a:latin typeface="Dela Gothic One" panose="00000500000000000000" pitchFamily="2" charset="-128"/>
              <a:ea typeface="Dela Gothic One" panose="00000500000000000000" pitchFamily="2" charset="-128"/>
              <a:cs typeface="Dela Gothic One"/>
              <a:sym typeface="Dela Gothic One"/>
            </a:endParaRPr>
          </a:p>
        </p:txBody>
      </p:sp>
      <p:sp>
        <p:nvSpPr>
          <p:cNvPr id="161" name="Google Shape;161;p12"/>
          <p:cNvSpPr txBox="1"/>
          <p:nvPr/>
        </p:nvSpPr>
        <p:spPr>
          <a:xfrm>
            <a:off x="1162300" y="2811835"/>
            <a:ext cx="1390600" cy="823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5000">
                <a:solidFill>
                  <a:srgbClr val="F6AE3C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01.</a:t>
            </a:r>
            <a:endParaRPr sz="1200"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162" name="Google Shape;162;p12"/>
          <p:cNvSpPr txBox="1"/>
          <p:nvPr/>
        </p:nvSpPr>
        <p:spPr>
          <a:xfrm>
            <a:off x="4452183" y="2811829"/>
            <a:ext cx="1390600" cy="823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5000">
                <a:solidFill>
                  <a:srgbClr val="F6AE3C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02.</a:t>
            </a:r>
            <a:endParaRPr sz="1200"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163" name="Google Shape;163;p12"/>
          <p:cNvSpPr txBox="1"/>
          <p:nvPr/>
        </p:nvSpPr>
        <p:spPr>
          <a:xfrm>
            <a:off x="7797560" y="2791600"/>
            <a:ext cx="1408400" cy="823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5000" dirty="0">
                <a:solidFill>
                  <a:srgbClr val="F6AE3C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03.</a:t>
            </a:r>
            <a:endParaRPr sz="1200" dirty="0"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164" name="Google Shape;164;p12"/>
          <p:cNvSpPr txBox="1"/>
          <p:nvPr/>
        </p:nvSpPr>
        <p:spPr>
          <a:xfrm>
            <a:off x="3970584" y="4011099"/>
            <a:ext cx="2531000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dirty="0">
                <a:solidFill>
                  <a:srgbClr val="403535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Развитие в Московском царстве</a:t>
            </a:r>
            <a:endParaRPr lang="en-US" dirty="0"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166" name="Google Shape;166;p12"/>
          <p:cNvSpPr txBox="1"/>
          <p:nvPr/>
        </p:nvSpPr>
        <p:spPr>
          <a:xfrm>
            <a:off x="688047" y="4011099"/>
            <a:ext cx="2369000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dirty="0">
                <a:solidFill>
                  <a:srgbClr val="403535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Зарождение в Древней Руси</a:t>
            </a:r>
            <a:endParaRPr lang="en-US" dirty="0"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168" name="Google Shape;168;p12"/>
          <p:cNvSpPr/>
          <p:nvPr/>
        </p:nvSpPr>
        <p:spPr>
          <a:xfrm rot="3612444">
            <a:off x="8707973" y="1595630"/>
            <a:ext cx="6220419" cy="7777092"/>
          </a:xfrm>
          <a:custGeom>
            <a:avLst/>
            <a:gdLst/>
            <a:ahLst/>
            <a:cxnLst/>
            <a:rect l="l" t="t" r="r" b="b"/>
            <a:pathLst>
              <a:path w="6264910" h="7832717" extrusionOk="0">
                <a:moveTo>
                  <a:pt x="3576320" y="392883"/>
                </a:moveTo>
                <a:cubicBezTo>
                  <a:pt x="4768850" y="614276"/>
                  <a:pt x="6264910" y="1229445"/>
                  <a:pt x="5435600" y="4009534"/>
                </a:cubicBezTo>
                <a:cubicBezTo>
                  <a:pt x="4606290" y="6789624"/>
                  <a:pt x="2889250" y="7283112"/>
                  <a:pt x="2059940" y="7587315"/>
                </a:cubicBezTo>
                <a:cubicBezTo>
                  <a:pt x="1230630" y="7832717"/>
                  <a:pt x="256540" y="7168189"/>
                  <a:pt x="600710" y="5530556"/>
                </a:cubicBezTo>
                <a:cubicBezTo>
                  <a:pt x="901700" y="4097416"/>
                  <a:pt x="0" y="2295850"/>
                  <a:pt x="86360" y="1116213"/>
                </a:cubicBezTo>
                <a:cubicBezTo>
                  <a:pt x="172720" y="0"/>
                  <a:pt x="2145030" y="142240"/>
                  <a:pt x="3576320" y="392883"/>
                </a:cubicBezTo>
                <a:close/>
              </a:path>
            </a:pathLst>
          </a:custGeom>
          <a:solidFill>
            <a:srgbClr val="F8E7E0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endParaRPr sz="1200"/>
          </a:p>
        </p:txBody>
      </p:sp>
      <p:sp>
        <p:nvSpPr>
          <p:cNvPr id="169" name="Google Shape;169;p12"/>
          <p:cNvSpPr txBox="1"/>
          <p:nvPr/>
        </p:nvSpPr>
        <p:spPr>
          <a:xfrm>
            <a:off x="7430245" y="3990870"/>
            <a:ext cx="2529600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dirty="0">
                <a:solidFill>
                  <a:srgbClr val="403535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Реформы Петра </a:t>
            </a:r>
            <a:r>
              <a:rPr lang="en-US" sz="2400" dirty="0">
                <a:solidFill>
                  <a:srgbClr val="403535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I</a:t>
            </a:r>
            <a:endParaRPr lang="en-US" dirty="0"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171" name="Google Shape;171;p12"/>
          <p:cNvSpPr txBox="1"/>
          <p:nvPr/>
        </p:nvSpPr>
        <p:spPr>
          <a:xfrm>
            <a:off x="9544049" y="190656"/>
            <a:ext cx="55756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000" b="1">
                <a:solidFill>
                  <a:srgbClr val="FFEFE8"/>
                </a:solidFill>
                <a:latin typeface="Arimo"/>
                <a:ea typeface="Arimo"/>
                <a:cs typeface="Arimo"/>
                <a:sym typeface="Arimo"/>
              </a:rPr>
              <a:t>SERVICE</a:t>
            </a:r>
            <a:endParaRPr sz="1200"/>
          </a:p>
        </p:txBody>
      </p:sp>
      <p:sp>
        <p:nvSpPr>
          <p:cNvPr id="172" name="Google Shape;172;p12"/>
          <p:cNvSpPr txBox="1"/>
          <p:nvPr/>
        </p:nvSpPr>
        <p:spPr>
          <a:xfrm>
            <a:off x="10885388" y="190656"/>
            <a:ext cx="62081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000" b="1">
                <a:solidFill>
                  <a:srgbClr val="FFEFE8"/>
                </a:solidFill>
                <a:latin typeface="Arimo"/>
                <a:ea typeface="Arimo"/>
                <a:cs typeface="Arimo"/>
                <a:sym typeface="Arimo"/>
              </a:rPr>
              <a:t>CONTACT</a:t>
            </a:r>
            <a:endParaRPr sz="1200"/>
          </a:p>
        </p:txBody>
      </p:sp>
      <p:sp>
        <p:nvSpPr>
          <p:cNvPr id="173" name="Google Shape;173;p12"/>
          <p:cNvSpPr txBox="1"/>
          <p:nvPr/>
        </p:nvSpPr>
        <p:spPr>
          <a:xfrm>
            <a:off x="8311455" y="190656"/>
            <a:ext cx="45154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000" b="1">
                <a:solidFill>
                  <a:srgbClr val="FFEFE8"/>
                </a:solidFill>
                <a:latin typeface="Arimo"/>
                <a:ea typeface="Arimo"/>
                <a:cs typeface="Arimo"/>
                <a:sym typeface="Arimo"/>
              </a:rPr>
              <a:t>ABOUT</a:t>
            </a:r>
            <a:endParaRPr sz="1200"/>
          </a:p>
        </p:txBody>
      </p:sp>
      <p:sp>
        <p:nvSpPr>
          <p:cNvPr id="174" name="Google Shape;174;p12"/>
          <p:cNvSpPr txBox="1"/>
          <p:nvPr/>
        </p:nvSpPr>
        <p:spPr>
          <a:xfrm>
            <a:off x="7143947" y="190656"/>
            <a:ext cx="381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000" b="1">
                <a:solidFill>
                  <a:srgbClr val="FFEFE8"/>
                </a:solidFill>
                <a:latin typeface="Arimo"/>
                <a:ea typeface="Arimo"/>
                <a:cs typeface="Arimo"/>
                <a:sym typeface="Arimo"/>
              </a:rPr>
              <a:t>HOME</a:t>
            </a:r>
            <a:endParaRPr sz="1200"/>
          </a:p>
        </p:txBody>
      </p:sp>
      <p:pic>
        <p:nvPicPr>
          <p:cNvPr id="175" name="Google Shape;175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69842" y="2113434"/>
            <a:ext cx="3651901" cy="35287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181;p13">
            <a:extLst>
              <a:ext uri="{FF2B5EF4-FFF2-40B4-BE49-F238E27FC236}">
                <a16:creationId xmlns:a16="http://schemas.microsoft.com/office/drawing/2014/main" id="{E1B8223D-B471-4808-A563-E73CF1F66C6B}"/>
              </a:ext>
            </a:extLst>
          </p:cNvPr>
          <p:cNvGrpSpPr/>
          <p:nvPr/>
        </p:nvGrpSpPr>
        <p:grpSpPr>
          <a:xfrm>
            <a:off x="0" y="-96440"/>
            <a:ext cx="12192000" cy="675186"/>
            <a:chOff x="0" y="-38100"/>
            <a:chExt cx="4816593" cy="266740"/>
          </a:xfrm>
        </p:grpSpPr>
        <p:sp>
          <p:nvSpPr>
            <p:cNvPr id="31" name="Google Shape;182;p13">
              <a:extLst>
                <a:ext uri="{FF2B5EF4-FFF2-40B4-BE49-F238E27FC236}">
                  <a16:creationId xmlns:a16="http://schemas.microsoft.com/office/drawing/2014/main" id="{2A8677F0-55ED-4995-8A61-CE102D8FBA48}"/>
                </a:ext>
              </a:extLst>
            </p:cNvPr>
            <p:cNvSpPr/>
            <p:nvPr/>
          </p:nvSpPr>
          <p:spPr>
            <a:xfrm>
              <a:off x="0" y="0"/>
              <a:ext cx="4816592" cy="228640"/>
            </a:xfrm>
            <a:custGeom>
              <a:avLst/>
              <a:gdLst/>
              <a:ahLst/>
              <a:cxnLst/>
              <a:rect l="l" t="t" r="r" b="b"/>
              <a:pathLst>
                <a:path w="4816592" h="228640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28640"/>
                  </a:lnTo>
                  <a:lnTo>
                    <a:pt x="0" y="228640"/>
                  </a:lnTo>
                  <a:close/>
                </a:path>
              </a:pathLst>
            </a:custGeom>
            <a:solidFill>
              <a:srgbClr val="743C26"/>
            </a:solidFill>
            <a:ln>
              <a:noFill/>
            </a:ln>
          </p:spPr>
        </p:sp>
        <p:sp>
          <p:nvSpPr>
            <p:cNvPr id="32" name="Google Shape;183;p13">
              <a:extLst>
                <a:ext uri="{FF2B5EF4-FFF2-40B4-BE49-F238E27FC236}">
                  <a16:creationId xmlns:a16="http://schemas.microsoft.com/office/drawing/2014/main" id="{144856ED-7E7E-4CC9-BC03-4857B657F7FF}"/>
                </a:ext>
              </a:extLst>
            </p:cNvPr>
            <p:cNvSpPr txBox="1"/>
            <p:nvPr/>
          </p:nvSpPr>
          <p:spPr>
            <a:xfrm>
              <a:off x="0" y="-38100"/>
              <a:ext cx="4816593" cy="2667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5151" y="2156027"/>
            <a:ext cx="2204050" cy="1573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3201" y="2156027"/>
            <a:ext cx="2204050" cy="1573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576" y="2156027"/>
            <a:ext cx="2204050" cy="15737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6" name="Google Shape;156;p12"/>
          <p:cNvGrpSpPr/>
          <p:nvPr/>
        </p:nvGrpSpPr>
        <p:grpSpPr>
          <a:xfrm>
            <a:off x="685800" y="250028"/>
            <a:ext cx="225639" cy="111337"/>
            <a:chOff x="0" y="12700"/>
            <a:chExt cx="451278" cy="222674"/>
          </a:xfrm>
        </p:grpSpPr>
        <p:cxnSp>
          <p:nvCxnSpPr>
            <p:cNvPr id="157" name="Google Shape;157;p12"/>
            <p:cNvCxnSpPr/>
            <p:nvPr/>
          </p:nvCxnSpPr>
          <p:spPr>
            <a:xfrm>
              <a:off x="0" y="124037"/>
              <a:ext cx="451278" cy="0"/>
            </a:xfrm>
            <a:prstGeom prst="straightConnector1">
              <a:avLst/>
            </a:prstGeom>
            <a:noFill/>
            <a:ln w="25400" cap="flat" cmpd="sng">
              <a:solidFill>
                <a:srgbClr val="FFEFE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8" name="Google Shape;158;p12"/>
            <p:cNvCxnSpPr/>
            <p:nvPr/>
          </p:nvCxnSpPr>
          <p:spPr>
            <a:xfrm>
              <a:off x="0" y="12700"/>
              <a:ext cx="451278" cy="0"/>
            </a:xfrm>
            <a:prstGeom prst="straightConnector1">
              <a:avLst/>
            </a:prstGeom>
            <a:noFill/>
            <a:ln w="25400" cap="flat" cmpd="sng">
              <a:solidFill>
                <a:srgbClr val="FFEFE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9" name="Google Shape;159;p12"/>
            <p:cNvCxnSpPr/>
            <p:nvPr/>
          </p:nvCxnSpPr>
          <p:spPr>
            <a:xfrm>
              <a:off x="0" y="235374"/>
              <a:ext cx="451278" cy="0"/>
            </a:xfrm>
            <a:prstGeom prst="straightConnector1">
              <a:avLst/>
            </a:prstGeom>
            <a:noFill/>
            <a:ln w="25400" cap="flat" cmpd="sng">
              <a:solidFill>
                <a:srgbClr val="FFEFE8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60" name="Google Shape;160;p12"/>
          <p:cNvSpPr txBox="1"/>
          <p:nvPr/>
        </p:nvSpPr>
        <p:spPr>
          <a:xfrm>
            <a:off x="685800" y="720375"/>
            <a:ext cx="7550400" cy="65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4000" b="1" dirty="0">
                <a:solidFill>
                  <a:srgbClr val="403535"/>
                </a:solidFill>
                <a:effectLst/>
                <a:latin typeface="Dela Gothic One" panose="00000500000000000000" pitchFamily="2" charset="-128"/>
                <a:ea typeface="Dela Gothic One" panose="00000500000000000000" pitchFamily="2" charset="-128"/>
              </a:rPr>
              <a:t>Структура</a:t>
            </a:r>
            <a:endParaRPr lang="en-US" sz="4000" dirty="0">
              <a:solidFill>
                <a:srgbClr val="403535"/>
              </a:solidFill>
              <a:latin typeface="Dela Gothic One" panose="00000500000000000000" pitchFamily="2" charset="-128"/>
              <a:ea typeface="Dela Gothic One" panose="00000500000000000000" pitchFamily="2" charset="-128"/>
              <a:cs typeface="Dela Gothic One"/>
              <a:sym typeface="Dela Gothic One"/>
            </a:endParaRPr>
          </a:p>
        </p:txBody>
      </p:sp>
      <p:sp>
        <p:nvSpPr>
          <p:cNvPr id="161" name="Google Shape;161;p12"/>
          <p:cNvSpPr txBox="1"/>
          <p:nvPr/>
        </p:nvSpPr>
        <p:spPr>
          <a:xfrm>
            <a:off x="1162300" y="2712244"/>
            <a:ext cx="1390600" cy="823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5000" dirty="0">
                <a:solidFill>
                  <a:srgbClr val="F6AE3C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04.</a:t>
            </a:r>
            <a:endParaRPr sz="1200" dirty="0"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162" name="Google Shape;162;p12"/>
          <p:cNvSpPr txBox="1"/>
          <p:nvPr/>
        </p:nvSpPr>
        <p:spPr>
          <a:xfrm>
            <a:off x="4452183" y="2712238"/>
            <a:ext cx="1390600" cy="823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5000" dirty="0">
                <a:solidFill>
                  <a:srgbClr val="F6AE3C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05.</a:t>
            </a:r>
            <a:endParaRPr sz="1200" dirty="0"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163" name="Google Shape;163;p12"/>
          <p:cNvSpPr txBox="1"/>
          <p:nvPr/>
        </p:nvSpPr>
        <p:spPr>
          <a:xfrm>
            <a:off x="7797560" y="2692009"/>
            <a:ext cx="1408400" cy="823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5000" dirty="0">
                <a:solidFill>
                  <a:srgbClr val="F6AE3C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06.</a:t>
            </a:r>
            <a:endParaRPr sz="1200" dirty="0"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164" name="Google Shape;164;p12"/>
          <p:cNvSpPr txBox="1"/>
          <p:nvPr/>
        </p:nvSpPr>
        <p:spPr>
          <a:xfrm>
            <a:off x="3970584" y="3956776"/>
            <a:ext cx="2531000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dirty="0">
                <a:solidFill>
                  <a:srgbClr val="403535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Советский период</a:t>
            </a:r>
            <a:endParaRPr lang="en-US" sz="2400" dirty="0"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166" name="Google Shape;166;p12"/>
          <p:cNvSpPr txBox="1"/>
          <p:nvPr/>
        </p:nvSpPr>
        <p:spPr>
          <a:xfrm>
            <a:off x="688047" y="3956776"/>
            <a:ext cx="2369000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403535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XIX </a:t>
            </a:r>
            <a:r>
              <a:rPr lang="ru-RU" sz="2400" dirty="0">
                <a:solidFill>
                  <a:srgbClr val="403535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век</a:t>
            </a:r>
            <a:endParaRPr lang="en-US" sz="2400" dirty="0"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168" name="Google Shape;168;p12"/>
          <p:cNvSpPr/>
          <p:nvPr/>
        </p:nvSpPr>
        <p:spPr>
          <a:xfrm rot="5786704">
            <a:off x="9081544" y="3606062"/>
            <a:ext cx="3875351" cy="5626229"/>
          </a:xfrm>
          <a:custGeom>
            <a:avLst/>
            <a:gdLst/>
            <a:ahLst/>
            <a:cxnLst/>
            <a:rect l="l" t="t" r="r" b="b"/>
            <a:pathLst>
              <a:path w="6264910" h="7832717" extrusionOk="0">
                <a:moveTo>
                  <a:pt x="3576320" y="392883"/>
                </a:moveTo>
                <a:cubicBezTo>
                  <a:pt x="4768850" y="614276"/>
                  <a:pt x="6264910" y="1229445"/>
                  <a:pt x="5435600" y="4009534"/>
                </a:cubicBezTo>
                <a:cubicBezTo>
                  <a:pt x="4606290" y="6789624"/>
                  <a:pt x="2889250" y="7283112"/>
                  <a:pt x="2059940" y="7587315"/>
                </a:cubicBezTo>
                <a:cubicBezTo>
                  <a:pt x="1230630" y="7832717"/>
                  <a:pt x="256540" y="7168189"/>
                  <a:pt x="600710" y="5530556"/>
                </a:cubicBezTo>
                <a:cubicBezTo>
                  <a:pt x="901700" y="4097416"/>
                  <a:pt x="0" y="2295850"/>
                  <a:pt x="86360" y="1116213"/>
                </a:cubicBezTo>
                <a:cubicBezTo>
                  <a:pt x="172720" y="0"/>
                  <a:pt x="2145030" y="142240"/>
                  <a:pt x="3576320" y="392883"/>
                </a:cubicBezTo>
                <a:close/>
              </a:path>
            </a:pathLst>
          </a:custGeom>
          <a:solidFill>
            <a:srgbClr val="F8E7E0"/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endParaRPr sz="1200"/>
          </a:p>
        </p:txBody>
      </p:sp>
      <p:sp>
        <p:nvSpPr>
          <p:cNvPr id="169" name="Google Shape;169;p12"/>
          <p:cNvSpPr txBox="1"/>
          <p:nvPr/>
        </p:nvSpPr>
        <p:spPr>
          <a:xfrm>
            <a:off x="7430244" y="3936547"/>
            <a:ext cx="3009955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dirty="0">
                <a:solidFill>
                  <a:srgbClr val="403535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Современность</a:t>
            </a:r>
            <a:endParaRPr lang="en-US" sz="2400" dirty="0"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171" name="Google Shape;171;p12"/>
          <p:cNvSpPr txBox="1"/>
          <p:nvPr/>
        </p:nvSpPr>
        <p:spPr>
          <a:xfrm>
            <a:off x="9544049" y="190656"/>
            <a:ext cx="55756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000" b="1">
                <a:solidFill>
                  <a:srgbClr val="FFEFE8"/>
                </a:solidFill>
                <a:latin typeface="Arimo"/>
                <a:ea typeface="Arimo"/>
                <a:cs typeface="Arimo"/>
                <a:sym typeface="Arimo"/>
              </a:rPr>
              <a:t>SERVICE</a:t>
            </a:r>
            <a:endParaRPr sz="1200"/>
          </a:p>
        </p:txBody>
      </p:sp>
      <p:sp>
        <p:nvSpPr>
          <p:cNvPr id="172" name="Google Shape;172;p12"/>
          <p:cNvSpPr txBox="1"/>
          <p:nvPr/>
        </p:nvSpPr>
        <p:spPr>
          <a:xfrm>
            <a:off x="10885388" y="190656"/>
            <a:ext cx="62081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000" b="1">
                <a:solidFill>
                  <a:srgbClr val="FFEFE8"/>
                </a:solidFill>
                <a:latin typeface="Arimo"/>
                <a:ea typeface="Arimo"/>
                <a:cs typeface="Arimo"/>
                <a:sym typeface="Arimo"/>
              </a:rPr>
              <a:t>CONTACT</a:t>
            </a:r>
            <a:endParaRPr sz="1200"/>
          </a:p>
        </p:txBody>
      </p:sp>
      <p:sp>
        <p:nvSpPr>
          <p:cNvPr id="173" name="Google Shape;173;p12"/>
          <p:cNvSpPr txBox="1"/>
          <p:nvPr/>
        </p:nvSpPr>
        <p:spPr>
          <a:xfrm>
            <a:off x="8311455" y="190656"/>
            <a:ext cx="45154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000" b="1">
                <a:solidFill>
                  <a:srgbClr val="FFEFE8"/>
                </a:solidFill>
                <a:latin typeface="Arimo"/>
                <a:ea typeface="Arimo"/>
                <a:cs typeface="Arimo"/>
                <a:sym typeface="Arimo"/>
              </a:rPr>
              <a:t>ABOUT</a:t>
            </a:r>
            <a:endParaRPr sz="1200"/>
          </a:p>
        </p:txBody>
      </p:sp>
      <p:sp>
        <p:nvSpPr>
          <p:cNvPr id="174" name="Google Shape;174;p12"/>
          <p:cNvSpPr txBox="1"/>
          <p:nvPr/>
        </p:nvSpPr>
        <p:spPr>
          <a:xfrm>
            <a:off x="7143947" y="190656"/>
            <a:ext cx="381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000" b="1">
                <a:solidFill>
                  <a:srgbClr val="FFEFE8"/>
                </a:solidFill>
                <a:latin typeface="Arimo"/>
                <a:ea typeface="Arimo"/>
                <a:cs typeface="Arimo"/>
                <a:sym typeface="Arimo"/>
              </a:rPr>
              <a:t>HOME</a:t>
            </a:r>
            <a:endParaRPr sz="1200"/>
          </a:p>
        </p:txBody>
      </p:sp>
      <p:pic>
        <p:nvPicPr>
          <p:cNvPr id="175" name="Google Shape;175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92373">
            <a:off x="8865870" y="2742422"/>
            <a:ext cx="3651901" cy="35287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oogle Shape;181;p13">
            <a:extLst>
              <a:ext uri="{FF2B5EF4-FFF2-40B4-BE49-F238E27FC236}">
                <a16:creationId xmlns:a16="http://schemas.microsoft.com/office/drawing/2014/main" id="{F0F339BA-E68B-4831-918C-379AF53B51BA}"/>
              </a:ext>
            </a:extLst>
          </p:cNvPr>
          <p:cNvGrpSpPr/>
          <p:nvPr/>
        </p:nvGrpSpPr>
        <p:grpSpPr>
          <a:xfrm>
            <a:off x="0" y="-96440"/>
            <a:ext cx="12192000" cy="675186"/>
            <a:chOff x="0" y="-38100"/>
            <a:chExt cx="4816593" cy="266740"/>
          </a:xfrm>
        </p:grpSpPr>
        <p:sp>
          <p:nvSpPr>
            <p:cNvPr id="23" name="Google Shape;182;p13">
              <a:extLst>
                <a:ext uri="{FF2B5EF4-FFF2-40B4-BE49-F238E27FC236}">
                  <a16:creationId xmlns:a16="http://schemas.microsoft.com/office/drawing/2014/main" id="{74ADE2A5-C2E4-4AF0-B458-2D176E206DB0}"/>
                </a:ext>
              </a:extLst>
            </p:cNvPr>
            <p:cNvSpPr/>
            <p:nvPr/>
          </p:nvSpPr>
          <p:spPr>
            <a:xfrm>
              <a:off x="0" y="0"/>
              <a:ext cx="4816592" cy="228640"/>
            </a:xfrm>
            <a:custGeom>
              <a:avLst/>
              <a:gdLst/>
              <a:ahLst/>
              <a:cxnLst/>
              <a:rect l="l" t="t" r="r" b="b"/>
              <a:pathLst>
                <a:path w="4816592" h="228640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28640"/>
                  </a:lnTo>
                  <a:lnTo>
                    <a:pt x="0" y="228640"/>
                  </a:lnTo>
                  <a:close/>
                </a:path>
              </a:pathLst>
            </a:custGeom>
            <a:solidFill>
              <a:srgbClr val="743C26"/>
            </a:solidFill>
            <a:ln>
              <a:noFill/>
            </a:ln>
          </p:spPr>
        </p:sp>
        <p:sp>
          <p:nvSpPr>
            <p:cNvPr id="24" name="Google Shape;183;p13">
              <a:extLst>
                <a:ext uri="{FF2B5EF4-FFF2-40B4-BE49-F238E27FC236}">
                  <a16:creationId xmlns:a16="http://schemas.microsoft.com/office/drawing/2014/main" id="{EA5E7DDC-E4A9-4AD4-9D0D-A943709A180A}"/>
                </a:ext>
              </a:extLst>
            </p:cNvPr>
            <p:cNvSpPr txBox="1"/>
            <p:nvPr/>
          </p:nvSpPr>
          <p:spPr>
            <a:xfrm>
              <a:off x="0" y="-38100"/>
              <a:ext cx="4816593" cy="2667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9318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017817" y="-1296784"/>
            <a:ext cx="11352265" cy="11324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3" name="Google Shape;273;p17"/>
          <p:cNvGrpSpPr/>
          <p:nvPr/>
        </p:nvGrpSpPr>
        <p:grpSpPr>
          <a:xfrm>
            <a:off x="0" y="-96440"/>
            <a:ext cx="12192000" cy="675186"/>
            <a:chOff x="0" y="-38100"/>
            <a:chExt cx="4816593" cy="266740"/>
          </a:xfrm>
        </p:grpSpPr>
        <p:sp>
          <p:nvSpPr>
            <p:cNvPr id="274" name="Google Shape;274;p17"/>
            <p:cNvSpPr/>
            <p:nvPr/>
          </p:nvSpPr>
          <p:spPr>
            <a:xfrm>
              <a:off x="0" y="0"/>
              <a:ext cx="4816592" cy="228640"/>
            </a:xfrm>
            <a:custGeom>
              <a:avLst/>
              <a:gdLst/>
              <a:ahLst/>
              <a:cxnLst/>
              <a:rect l="l" t="t" r="r" b="b"/>
              <a:pathLst>
                <a:path w="4816592" h="228640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28640"/>
                  </a:lnTo>
                  <a:lnTo>
                    <a:pt x="0" y="228640"/>
                  </a:lnTo>
                  <a:close/>
                </a:path>
              </a:pathLst>
            </a:custGeom>
            <a:solidFill>
              <a:srgbClr val="743C26"/>
            </a:solidFill>
            <a:ln>
              <a:noFill/>
            </a:ln>
          </p:spPr>
        </p:sp>
        <p:sp>
          <p:nvSpPr>
            <p:cNvPr id="275" name="Google Shape;275;p17"/>
            <p:cNvSpPr txBox="1"/>
            <p:nvPr/>
          </p:nvSpPr>
          <p:spPr>
            <a:xfrm>
              <a:off x="0" y="-38100"/>
              <a:ext cx="4816593" cy="2667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0" name="Google Shape;280;p17"/>
          <p:cNvSpPr txBox="1"/>
          <p:nvPr/>
        </p:nvSpPr>
        <p:spPr>
          <a:xfrm>
            <a:off x="5925914" y="1217701"/>
            <a:ext cx="5580200" cy="131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4000" dirty="0">
                <a:solidFill>
                  <a:srgbClr val="743C26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Зарождение в Древней Руси</a:t>
            </a:r>
          </a:p>
        </p:txBody>
      </p:sp>
      <p:sp>
        <p:nvSpPr>
          <p:cNvPr id="285" name="Google Shape;285;p17"/>
          <p:cNvSpPr txBox="1"/>
          <p:nvPr/>
        </p:nvSpPr>
        <p:spPr>
          <a:xfrm>
            <a:off x="5925914" y="2864597"/>
            <a:ext cx="5514400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b="0" i="0" u="none" strike="noStrike" cap="none" dirty="0">
                <a:solidFill>
                  <a:srgbClr val="403535"/>
                </a:solidFill>
                <a:latin typeface="Arimo"/>
                <a:ea typeface="Arimo"/>
                <a:cs typeface="Arimo"/>
                <a:sym typeface="Arimo"/>
              </a:rPr>
              <a:t>Основой управления были княжеские дружины: сбор дани, поддержание порядка.</a:t>
            </a:r>
          </a:p>
          <a:p>
            <a:pPr marL="342900" marR="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b="0" i="0" u="none" strike="noStrike" cap="none" dirty="0">
                <a:solidFill>
                  <a:srgbClr val="403535"/>
                </a:solidFill>
                <a:latin typeface="Arimo"/>
                <a:ea typeface="Arimo"/>
                <a:cs typeface="Arimo"/>
                <a:sym typeface="Arimo"/>
              </a:rPr>
              <a:t>Появление первых должностей: тиуны, посадники.</a:t>
            </a:r>
          </a:p>
          <a:p>
            <a:pPr marL="342900" marR="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b="0" i="0" u="none" strike="noStrike" cap="none" dirty="0">
                <a:solidFill>
                  <a:srgbClr val="403535"/>
                </a:solidFill>
                <a:latin typeface="Arimo"/>
                <a:ea typeface="Arimo"/>
                <a:cs typeface="Arimo"/>
                <a:sym typeface="Arimo"/>
              </a:rPr>
              <a:t>Управление велось на основе обычного права.</a:t>
            </a:r>
          </a:p>
          <a:p>
            <a:pPr marL="342900" marR="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b="0" i="0" u="none" strike="noStrike" cap="none" dirty="0">
                <a:solidFill>
                  <a:srgbClr val="403535"/>
                </a:solidFill>
                <a:latin typeface="Arimo"/>
                <a:ea typeface="Arimo"/>
                <a:cs typeface="Arimo"/>
                <a:sym typeface="Arimo"/>
              </a:rPr>
              <a:t>Заложены основы будущих государственных структур.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endParaRPr sz="2400" dirty="0"/>
          </a:p>
        </p:txBody>
      </p:sp>
      <p:pic>
        <p:nvPicPr>
          <p:cNvPr id="286" name="Google Shape;2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601" y="1226940"/>
            <a:ext cx="5277333" cy="5631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1583" y="-1696834"/>
            <a:ext cx="11352265" cy="11324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3" name="Google Shape;273;p17"/>
          <p:cNvGrpSpPr/>
          <p:nvPr/>
        </p:nvGrpSpPr>
        <p:grpSpPr>
          <a:xfrm>
            <a:off x="0" y="-96440"/>
            <a:ext cx="12192000" cy="675186"/>
            <a:chOff x="0" y="-38100"/>
            <a:chExt cx="4816593" cy="266740"/>
          </a:xfrm>
        </p:grpSpPr>
        <p:sp>
          <p:nvSpPr>
            <p:cNvPr id="274" name="Google Shape;274;p17"/>
            <p:cNvSpPr/>
            <p:nvPr/>
          </p:nvSpPr>
          <p:spPr>
            <a:xfrm>
              <a:off x="0" y="0"/>
              <a:ext cx="4816592" cy="228640"/>
            </a:xfrm>
            <a:custGeom>
              <a:avLst/>
              <a:gdLst/>
              <a:ahLst/>
              <a:cxnLst/>
              <a:rect l="l" t="t" r="r" b="b"/>
              <a:pathLst>
                <a:path w="4816592" h="228640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28640"/>
                  </a:lnTo>
                  <a:lnTo>
                    <a:pt x="0" y="228640"/>
                  </a:lnTo>
                  <a:close/>
                </a:path>
              </a:pathLst>
            </a:custGeom>
            <a:solidFill>
              <a:srgbClr val="743C26"/>
            </a:solidFill>
            <a:ln>
              <a:noFill/>
            </a:ln>
          </p:spPr>
        </p:sp>
        <p:sp>
          <p:nvSpPr>
            <p:cNvPr id="275" name="Google Shape;275;p17"/>
            <p:cNvSpPr txBox="1"/>
            <p:nvPr/>
          </p:nvSpPr>
          <p:spPr>
            <a:xfrm>
              <a:off x="0" y="-38100"/>
              <a:ext cx="4816593" cy="2667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0" name="Google Shape;280;p17"/>
          <p:cNvSpPr txBox="1"/>
          <p:nvPr/>
        </p:nvSpPr>
        <p:spPr>
          <a:xfrm>
            <a:off x="744314" y="1217701"/>
            <a:ext cx="5580200" cy="1975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4000" dirty="0">
                <a:solidFill>
                  <a:srgbClr val="743C26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Московское царство (XIV–XVII вв.)</a:t>
            </a:r>
          </a:p>
        </p:txBody>
      </p:sp>
      <p:sp>
        <p:nvSpPr>
          <p:cNvPr id="285" name="Google Shape;285;p17"/>
          <p:cNvSpPr txBox="1"/>
          <p:nvPr/>
        </p:nvSpPr>
        <p:spPr>
          <a:xfrm>
            <a:off x="744314" y="3531156"/>
            <a:ext cx="5514400" cy="325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b="0" i="0" u="none" strike="noStrike" cap="none" dirty="0">
                <a:solidFill>
                  <a:srgbClr val="403535"/>
                </a:solidFill>
                <a:latin typeface="Arimo"/>
                <a:ea typeface="Arimo"/>
                <a:cs typeface="Arimo"/>
                <a:sym typeface="Arimo"/>
              </a:rPr>
              <a:t>Централизация власти, система местничества.</a:t>
            </a:r>
          </a:p>
          <a:p>
            <a:pPr marL="342900" marR="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b="0" i="0" u="none" strike="noStrike" cap="none" dirty="0">
                <a:solidFill>
                  <a:srgbClr val="403535"/>
                </a:solidFill>
                <a:latin typeface="Arimo"/>
                <a:ea typeface="Arimo"/>
                <a:cs typeface="Arimo"/>
                <a:sym typeface="Arimo"/>
              </a:rPr>
              <a:t>Появление приказов — прообразов министерств.</a:t>
            </a:r>
          </a:p>
          <a:p>
            <a:pPr marL="342900" marR="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b="0" i="0" u="none" strike="noStrike" cap="none" dirty="0">
                <a:solidFill>
                  <a:srgbClr val="403535"/>
                </a:solidFill>
                <a:latin typeface="Arimo"/>
                <a:ea typeface="Arimo"/>
                <a:cs typeface="Arimo"/>
                <a:sym typeface="Arimo"/>
              </a:rPr>
              <a:t>Разделение служилых людей на "по отечеству" и "по прибору".</a:t>
            </a:r>
          </a:p>
          <a:p>
            <a:pPr marL="342900" marR="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b="0" i="0" u="none" strike="noStrike" cap="none" dirty="0">
                <a:solidFill>
                  <a:srgbClr val="403535"/>
                </a:solidFill>
                <a:latin typeface="Arimo"/>
                <a:ea typeface="Arimo"/>
                <a:cs typeface="Arimo"/>
                <a:sym typeface="Arimo"/>
              </a:rPr>
              <a:t>Усиление роли госаппарата в укреплении власти.</a:t>
            </a: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q"/>
            </a:pPr>
            <a:endParaRPr lang="ru-RU" sz="2400" dirty="0"/>
          </a:p>
        </p:txBody>
      </p:sp>
      <p:pic>
        <p:nvPicPr>
          <p:cNvPr id="286" name="Google Shape;2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2001" y="826890"/>
            <a:ext cx="5277333" cy="56310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5197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89242" y="-1339259"/>
            <a:ext cx="11352265" cy="11324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3" name="Google Shape;273;p17"/>
          <p:cNvGrpSpPr/>
          <p:nvPr/>
        </p:nvGrpSpPr>
        <p:grpSpPr>
          <a:xfrm>
            <a:off x="0" y="-96440"/>
            <a:ext cx="12192000" cy="675186"/>
            <a:chOff x="0" y="-38100"/>
            <a:chExt cx="4816593" cy="266740"/>
          </a:xfrm>
        </p:grpSpPr>
        <p:sp>
          <p:nvSpPr>
            <p:cNvPr id="274" name="Google Shape;274;p17"/>
            <p:cNvSpPr/>
            <p:nvPr/>
          </p:nvSpPr>
          <p:spPr>
            <a:xfrm>
              <a:off x="0" y="0"/>
              <a:ext cx="4816592" cy="228640"/>
            </a:xfrm>
            <a:custGeom>
              <a:avLst/>
              <a:gdLst/>
              <a:ahLst/>
              <a:cxnLst/>
              <a:rect l="l" t="t" r="r" b="b"/>
              <a:pathLst>
                <a:path w="4816592" h="228640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28640"/>
                  </a:lnTo>
                  <a:lnTo>
                    <a:pt x="0" y="228640"/>
                  </a:lnTo>
                  <a:close/>
                </a:path>
              </a:pathLst>
            </a:custGeom>
            <a:solidFill>
              <a:srgbClr val="743C26"/>
            </a:solidFill>
            <a:ln>
              <a:noFill/>
            </a:ln>
          </p:spPr>
        </p:sp>
        <p:sp>
          <p:nvSpPr>
            <p:cNvPr id="275" name="Google Shape;275;p17"/>
            <p:cNvSpPr txBox="1"/>
            <p:nvPr/>
          </p:nvSpPr>
          <p:spPr>
            <a:xfrm>
              <a:off x="0" y="-38100"/>
              <a:ext cx="4816593" cy="2667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0" name="Google Shape;280;p17"/>
          <p:cNvSpPr txBox="1"/>
          <p:nvPr/>
        </p:nvSpPr>
        <p:spPr>
          <a:xfrm>
            <a:off x="5925914" y="1217701"/>
            <a:ext cx="5580200" cy="131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4000" dirty="0">
                <a:solidFill>
                  <a:srgbClr val="743C26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Реформы Петра I (XVIII в.)</a:t>
            </a:r>
          </a:p>
        </p:txBody>
      </p:sp>
      <p:sp>
        <p:nvSpPr>
          <p:cNvPr id="285" name="Google Shape;285;p17"/>
          <p:cNvSpPr txBox="1"/>
          <p:nvPr/>
        </p:nvSpPr>
        <p:spPr>
          <a:xfrm>
            <a:off x="5925914" y="2768903"/>
            <a:ext cx="5514400" cy="382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b="0" i="0" u="none" strike="noStrike" cap="none" dirty="0">
                <a:solidFill>
                  <a:srgbClr val="403535"/>
                </a:solidFill>
                <a:latin typeface="Arimo"/>
                <a:ea typeface="Arimo"/>
                <a:cs typeface="Arimo"/>
                <a:sym typeface="Arimo"/>
              </a:rPr>
              <a:t>1722 г.: Табель о рангах — должности распределяются по заслугам.</a:t>
            </a:r>
          </a:p>
          <a:p>
            <a:pPr marL="342900" marR="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b="0" i="0" u="none" strike="noStrike" cap="none" dirty="0">
                <a:solidFill>
                  <a:srgbClr val="403535"/>
                </a:solidFill>
                <a:latin typeface="Arimo"/>
                <a:ea typeface="Arimo"/>
                <a:cs typeface="Arimo"/>
                <a:sym typeface="Arimo"/>
              </a:rPr>
              <a:t>Учреждение коллегий — первых системных органов управления.</a:t>
            </a:r>
          </a:p>
          <a:p>
            <a:pPr marL="342900" marR="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b="0" i="0" u="none" strike="noStrike" cap="none" dirty="0">
                <a:solidFill>
                  <a:srgbClr val="403535"/>
                </a:solidFill>
                <a:latin typeface="Arimo"/>
                <a:ea typeface="Arimo"/>
                <a:cs typeface="Arimo"/>
                <a:sym typeface="Arimo"/>
              </a:rPr>
              <a:t>Профессионализация госслужбы, открытие учебных заведений.</a:t>
            </a:r>
          </a:p>
          <a:p>
            <a:pPr marL="342900" marR="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b="0" i="0" u="none" strike="noStrike" cap="none" dirty="0">
                <a:solidFill>
                  <a:srgbClr val="403535"/>
                </a:solidFill>
                <a:latin typeface="Arimo"/>
                <a:ea typeface="Arimo"/>
                <a:cs typeface="Arimo"/>
                <a:sym typeface="Arimo"/>
              </a:rPr>
              <a:t>Формирование современной бюрократии.</a:t>
            </a:r>
          </a:p>
        </p:txBody>
      </p:sp>
      <p:pic>
        <p:nvPicPr>
          <p:cNvPr id="286" name="Google Shape;2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601" y="1226940"/>
            <a:ext cx="5277333" cy="56310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1423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17"/>
          <p:cNvGrpSpPr/>
          <p:nvPr/>
        </p:nvGrpSpPr>
        <p:grpSpPr>
          <a:xfrm>
            <a:off x="0" y="-96440"/>
            <a:ext cx="12192000" cy="675186"/>
            <a:chOff x="0" y="-38100"/>
            <a:chExt cx="4816593" cy="266740"/>
          </a:xfrm>
        </p:grpSpPr>
        <p:sp>
          <p:nvSpPr>
            <p:cNvPr id="274" name="Google Shape;274;p17"/>
            <p:cNvSpPr/>
            <p:nvPr/>
          </p:nvSpPr>
          <p:spPr>
            <a:xfrm>
              <a:off x="0" y="0"/>
              <a:ext cx="4816592" cy="228640"/>
            </a:xfrm>
            <a:custGeom>
              <a:avLst/>
              <a:gdLst/>
              <a:ahLst/>
              <a:cxnLst/>
              <a:rect l="l" t="t" r="r" b="b"/>
              <a:pathLst>
                <a:path w="4816592" h="228640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28640"/>
                  </a:lnTo>
                  <a:lnTo>
                    <a:pt x="0" y="228640"/>
                  </a:lnTo>
                  <a:close/>
                </a:path>
              </a:pathLst>
            </a:custGeom>
            <a:solidFill>
              <a:srgbClr val="743C26"/>
            </a:solidFill>
            <a:ln>
              <a:noFill/>
            </a:ln>
          </p:spPr>
        </p:sp>
        <p:sp>
          <p:nvSpPr>
            <p:cNvPr id="275" name="Google Shape;275;p17"/>
            <p:cNvSpPr txBox="1"/>
            <p:nvPr/>
          </p:nvSpPr>
          <p:spPr>
            <a:xfrm>
              <a:off x="0" y="-38100"/>
              <a:ext cx="4816593" cy="2667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" name="Google Shape;217;p15">
            <a:extLst>
              <a:ext uri="{FF2B5EF4-FFF2-40B4-BE49-F238E27FC236}">
                <a16:creationId xmlns:a16="http://schemas.microsoft.com/office/drawing/2014/main" id="{F8120195-1686-4F70-A877-41D6E077093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0190" y="-562973"/>
            <a:ext cx="10821452" cy="12020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18;p15">
            <a:extLst>
              <a:ext uri="{FF2B5EF4-FFF2-40B4-BE49-F238E27FC236}">
                <a16:creationId xmlns:a16="http://schemas.microsoft.com/office/drawing/2014/main" id="{A8FE1342-67FE-49D8-9A11-D86E26DB269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0579" y="835774"/>
            <a:ext cx="3288328" cy="680453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7"/>
          <p:cNvSpPr txBox="1"/>
          <p:nvPr/>
        </p:nvSpPr>
        <p:spPr>
          <a:xfrm>
            <a:off x="744314" y="3193627"/>
            <a:ext cx="5514400" cy="2831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b="0" i="0" u="none" strike="noStrike" cap="none" dirty="0">
                <a:solidFill>
                  <a:srgbClr val="403535"/>
                </a:solidFill>
                <a:latin typeface="Arimo"/>
                <a:ea typeface="Arimo"/>
                <a:cs typeface="Arimo"/>
                <a:sym typeface="Arimo"/>
              </a:rPr>
              <a:t>Реформы Александра II: отмена крепостного права, создание земств.</a:t>
            </a:r>
          </a:p>
          <a:p>
            <a:pPr marL="457200" marR="0" lvl="0" indent="-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b="0" i="0" u="none" strike="noStrike" cap="none" dirty="0">
                <a:solidFill>
                  <a:srgbClr val="403535"/>
                </a:solidFill>
                <a:latin typeface="Arimo"/>
                <a:ea typeface="Arimo"/>
                <a:cs typeface="Arimo"/>
                <a:sym typeface="Arimo"/>
              </a:rPr>
              <a:t>Увеличение бюрократического аппарата, усиление роли губернаторов.</a:t>
            </a:r>
          </a:p>
          <a:p>
            <a:pPr marL="457200" marR="0" lvl="0" indent="-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b="0" i="0" u="none" strike="noStrike" cap="none" dirty="0">
                <a:solidFill>
                  <a:srgbClr val="403535"/>
                </a:solidFill>
                <a:latin typeface="Arimo"/>
                <a:ea typeface="Arimo"/>
                <a:cs typeface="Arimo"/>
                <a:sym typeface="Arimo"/>
              </a:rPr>
              <a:t>Влияние западноевропейских моделей управления.</a:t>
            </a:r>
          </a:p>
          <a:p>
            <a:pPr marL="457200" marR="0" lvl="0" indent="-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b="0" i="0" u="none" strike="noStrike" cap="none" dirty="0">
                <a:solidFill>
                  <a:srgbClr val="403535"/>
                </a:solidFill>
                <a:latin typeface="Arimo"/>
                <a:ea typeface="Arimo"/>
                <a:cs typeface="Arimo"/>
                <a:sym typeface="Arimo"/>
              </a:rPr>
              <a:t>Проблема громоздкости аппарата и необходимость новых реформ.</a:t>
            </a:r>
          </a:p>
        </p:txBody>
      </p:sp>
      <p:sp>
        <p:nvSpPr>
          <p:cNvPr id="280" name="Google Shape;280;p17"/>
          <p:cNvSpPr txBox="1"/>
          <p:nvPr/>
        </p:nvSpPr>
        <p:spPr>
          <a:xfrm>
            <a:off x="744314" y="1217701"/>
            <a:ext cx="5580200" cy="131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4000" dirty="0">
                <a:solidFill>
                  <a:srgbClr val="743C26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Российская Империя (</a:t>
            </a:r>
            <a:r>
              <a:rPr lang="en-US" sz="4000" dirty="0">
                <a:solidFill>
                  <a:srgbClr val="743C26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XIX </a:t>
            </a:r>
            <a:r>
              <a:rPr lang="ru-RU" sz="4000" dirty="0">
                <a:solidFill>
                  <a:srgbClr val="743C26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в.)</a:t>
            </a:r>
          </a:p>
        </p:txBody>
      </p:sp>
    </p:spTree>
    <p:extLst>
      <p:ext uri="{BB962C8B-B14F-4D97-AF65-F5344CB8AC3E}">
        <p14:creationId xmlns:p14="http://schemas.microsoft.com/office/powerpoint/2010/main" val="1001685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17"/>
          <p:cNvGrpSpPr/>
          <p:nvPr/>
        </p:nvGrpSpPr>
        <p:grpSpPr>
          <a:xfrm>
            <a:off x="0" y="-96440"/>
            <a:ext cx="12192000" cy="675186"/>
            <a:chOff x="0" y="-38100"/>
            <a:chExt cx="4816593" cy="266740"/>
          </a:xfrm>
        </p:grpSpPr>
        <p:sp>
          <p:nvSpPr>
            <p:cNvPr id="274" name="Google Shape;274;p17"/>
            <p:cNvSpPr/>
            <p:nvPr/>
          </p:nvSpPr>
          <p:spPr>
            <a:xfrm>
              <a:off x="0" y="0"/>
              <a:ext cx="4816592" cy="228640"/>
            </a:xfrm>
            <a:custGeom>
              <a:avLst/>
              <a:gdLst/>
              <a:ahLst/>
              <a:cxnLst/>
              <a:rect l="l" t="t" r="r" b="b"/>
              <a:pathLst>
                <a:path w="4816592" h="228640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28640"/>
                  </a:lnTo>
                  <a:lnTo>
                    <a:pt x="0" y="228640"/>
                  </a:lnTo>
                  <a:close/>
                </a:path>
              </a:pathLst>
            </a:custGeom>
            <a:solidFill>
              <a:srgbClr val="743C26"/>
            </a:solidFill>
            <a:ln>
              <a:noFill/>
            </a:ln>
          </p:spPr>
        </p:sp>
        <p:sp>
          <p:nvSpPr>
            <p:cNvPr id="275" name="Google Shape;275;p17"/>
            <p:cNvSpPr txBox="1"/>
            <p:nvPr/>
          </p:nvSpPr>
          <p:spPr>
            <a:xfrm>
              <a:off x="0" y="-38100"/>
              <a:ext cx="4816593" cy="2667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" name="Google Shape;217;p15">
            <a:extLst>
              <a:ext uri="{FF2B5EF4-FFF2-40B4-BE49-F238E27FC236}">
                <a16:creationId xmlns:a16="http://schemas.microsoft.com/office/drawing/2014/main" id="{F8120195-1686-4F70-A877-41D6E077093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986936" y="-562973"/>
            <a:ext cx="10821452" cy="12020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18;p15">
            <a:extLst>
              <a:ext uri="{FF2B5EF4-FFF2-40B4-BE49-F238E27FC236}">
                <a16:creationId xmlns:a16="http://schemas.microsoft.com/office/drawing/2014/main" id="{A8FE1342-67FE-49D8-9A11-D86E26DB269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453" y="835774"/>
            <a:ext cx="3288328" cy="680453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7"/>
          <p:cNvSpPr txBox="1"/>
          <p:nvPr/>
        </p:nvSpPr>
        <p:spPr>
          <a:xfrm>
            <a:off x="6611800" y="3193627"/>
            <a:ext cx="5514400" cy="247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b="0" i="0" u="none" strike="noStrike" cap="none" dirty="0">
                <a:solidFill>
                  <a:srgbClr val="403535"/>
                </a:solidFill>
                <a:latin typeface="Arimo"/>
                <a:ea typeface="Arimo"/>
                <a:cs typeface="Arimo"/>
                <a:sym typeface="Arimo"/>
              </a:rPr>
              <a:t>Ликвидация старых институтов после революции 1917 года.</a:t>
            </a:r>
          </a:p>
          <a:p>
            <a:pPr marL="342900" marR="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b="0" i="0" u="none" strike="noStrike" cap="none" dirty="0">
                <a:solidFill>
                  <a:srgbClr val="403535"/>
                </a:solidFill>
                <a:latin typeface="Arimo"/>
                <a:ea typeface="Arimo"/>
                <a:cs typeface="Arimo"/>
                <a:sym typeface="Arimo"/>
              </a:rPr>
              <a:t>Создание новых органов: Совнарком, парткомы.</a:t>
            </a:r>
          </a:p>
          <a:p>
            <a:pPr marL="342900" marR="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b="0" i="0" u="none" strike="noStrike" cap="none" dirty="0">
                <a:solidFill>
                  <a:srgbClr val="403535"/>
                </a:solidFill>
                <a:latin typeface="Arimo"/>
                <a:ea typeface="Arimo"/>
                <a:cs typeface="Arimo"/>
                <a:sym typeface="Arimo"/>
              </a:rPr>
              <a:t>Полная зависимость госслужбы от партии.</a:t>
            </a:r>
          </a:p>
          <a:p>
            <a:pPr marL="342900" marR="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b="0" i="0" u="none" strike="noStrike" cap="none" dirty="0">
                <a:solidFill>
                  <a:srgbClr val="403535"/>
                </a:solidFill>
                <a:latin typeface="Arimo"/>
                <a:ea typeface="Arimo"/>
                <a:cs typeface="Arimo"/>
                <a:sym typeface="Arimo"/>
              </a:rPr>
              <a:t>Централизованное управление и планирование.</a:t>
            </a:r>
          </a:p>
        </p:txBody>
      </p:sp>
      <p:sp>
        <p:nvSpPr>
          <p:cNvPr id="280" name="Google Shape;280;p17"/>
          <p:cNvSpPr txBox="1"/>
          <p:nvPr/>
        </p:nvSpPr>
        <p:spPr>
          <a:xfrm>
            <a:off x="6611800" y="1217701"/>
            <a:ext cx="5580200" cy="131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4000" dirty="0">
                <a:solidFill>
                  <a:srgbClr val="743C26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Советский период (</a:t>
            </a:r>
            <a:r>
              <a:rPr lang="en-US" sz="4000" dirty="0">
                <a:solidFill>
                  <a:srgbClr val="743C26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XX </a:t>
            </a:r>
            <a:r>
              <a:rPr lang="ru-RU" sz="4000" dirty="0">
                <a:solidFill>
                  <a:srgbClr val="743C26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в.)</a:t>
            </a:r>
          </a:p>
        </p:txBody>
      </p:sp>
    </p:spTree>
    <p:extLst>
      <p:ext uri="{BB962C8B-B14F-4D97-AF65-F5344CB8AC3E}">
        <p14:creationId xmlns:p14="http://schemas.microsoft.com/office/powerpoint/2010/main" val="5440788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399</Words>
  <Application>Microsoft Office PowerPoint</Application>
  <PresentationFormat>Широкоэкранный</PresentationFormat>
  <Paragraphs>72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Dela Gothic One</vt:lpstr>
      <vt:lpstr>Arial</vt:lpstr>
      <vt:lpstr>Arimo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CleverMan</dc:creator>
  <cp:lastModifiedBy>CleverMan</cp:lastModifiedBy>
  <cp:revision>10</cp:revision>
  <dcterms:created xsi:type="dcterms:W3CDTF">2024-12-08T12:12:55Z</dcterms:created>
  <dcterms:modified xsi:type="dcterms:W3CDTF">2024-12-10T17:29:34Z</dcterms:modified>
</cp:coreProperties>
</file>