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21"/>
  </p:notesMasterIdLst>
  <p:sldIdLst>
    <p:sldId id="256" r:id="rId2"/>
    <p:sldId id="279" r:id="rId3"/>
    <p:sldId id="316" r:id="rId4"/>
    <p:sldId id="318" r:id="rId5"/>
    <p:sldId id="315" r:id="rId6"/>
    <p:sldId id="326" r:id="rId7"/>
    <p:sldId id="320" r:id="rId8"/>
    <p:sldId id="325" r:id="rId9"/>
    <p:sldId id="328" r:id="rId10"/>
    <p:sldId id="327" r:id="rId11"/>
    <p:sldId id="330" r:id="rId12"/>
    <p:sldId id="332" r:id="rId13"/>
    <p:sldId id="338" r:id="rId14"/>
    <p:sldId id="336" r:id="rId15"/>
    <p:sldId id="339" r:id="rId16"/>
    <p:sldId id="337" r:id="rId17"/>
    <p:sldId id="331" r:id="rId18"/>
    <p:sldId id="324" r:id="rId19"/>
    <p:sldId id="32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8000"/>
    <a:srgbClr val="FEC0EC"/>
    <a:srgbClr val="CC0000"/>
    <a:srgbClr val="FC8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95126" autoAdjust="0"/>
  </p:normalViewPr>
  <p:slideViewPr>
    <p:cSldViewPr>
      <p:cViewPr varScale="1">
        <p:scale>
          <a:sx n="70" d="100"/>
          <a:sy n="70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74F1-7713-4C6A-A819-8EABB942EF5E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C5D9-9DA1-4DC8-BD77-0F97380C5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6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3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90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2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0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4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5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2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88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6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1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2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6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8233" y="1063020"/>
            <a:ext cx="7501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Использование  цифровых  технологий в процессе формирования читательской  грамотности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350" y="3371344"/>
            <a:ext cx="541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Составитель: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МБОУ СОШ № 29 им. Ю.В.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Амелова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Любовь Алексеевна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Бокарева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1192" r="19370"/>
          <a:stretch/>
        </p:blipFill>
        <p:spPr>
          <a:xfrm>
            <a:off x="503548" y="3138061"/>
            <a:ext cx="1296144" cy="328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1192" r="19370"/>
          <a:stretch/>
        </p:blipFill>
        <p:spPr>
          <a:xfrm>
            <a:off x="7380312" y="3138061"/>
            <a:ext cx="1296144" cy="328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51" y="4644106"/>
            <a:ext cx="3669326" cy="178421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586" y="2348880"/>
            <a:ext cx="385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 состав цифровых образовательных технологий включают следующие инструменты: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690217" cy="56522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09390" y="2348880"/>
            <a:ext cx="3303467" cy="3508653"/>
          </a:xfrm>
          <a:prstGeom prst="rect">
            <a:avLst/>
          </a:prstGeom>
          <a:solidFill>
            <a:srgbClr val="F7F7F7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Образовательные платформы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Lecta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ЯКласс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, РЭШ,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Учи.ру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Электронные формы учебников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Lecta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Просвещение,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Яндекс.Учебник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,).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Образовательные приложения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Kahoot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, Quizlet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и т.д.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66567"/>
            <a:ext cx="2842804" cy="13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365104"/>
            <a:ext cx="2088232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2254" y="61112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Электронные учебники </a:t>
            </a:r>
            <a:r>
              <a:rPr lang="ru-RU" sz="2800" b="1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b="1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платформе</a:t>
            </a:r>
            <a:r>
              <a:rPr lang="ru-RU" sz="2800" b="1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b="1" spc="-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LECTA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226" y="156523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203200" algn="just">
              <a:lnSpc>
                <a:spcPct val="100000"/>
              </a:lnSpc>
              <a:spcBef>
                <a:spcPts val="95"/>
              </a:spcBef>
              <a:buClr>
                <a:srgbClr val="2A3992"/>
              </a:buClr>
              <a:tabLst>
                <a:tab pos="355600" algn="l"/>
                <a:tab pos="356235" algn="l"/>
              </a:tabLst>
            </a:pPr>
            <a:r>
              <a:rPr lang="ru-RU" spc="-1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Представляет</a:t>
            </a:r>
            <a:r>
              <a:rPr lang="ru-RU" spc="2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собой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программно-методический</a:t>
            </a:r>
            <a:r>
              <a:rPr lang="ru-RU" spc="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комплекс,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обеспечивающий</a:t>
            </a:r>
            <a:r>
              <a:rPr lang="ru-RU" spc="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возможность</a:t>
            </a:r>
            <a:r>
              <a:rPr lang="ru-RU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самостоятельного</a:t>
            </a:r>
            <a:r>
              <a:rPr lang="ru-RU" spc="3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освоения </a:t>
            </a:r>
            <a:r>
              <a:rPr lang="ru-RU" spc="-48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учебного</a:t>
            </a:r>
            <a:r>
              <a:rPr lang="ru-RU" spc="2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курса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или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большого</a:t>
            </a:r>
            <a:r>
              <a:rPr lang="ru-RU" spc="3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2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раздела.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Включает </a:t>
            </a:r>
            <a:r>
              <a:rPr lang="ru-RU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теорию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,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справочники,</a:t>
            </a:r>
            <a:r>
              <a:rPr lang="ru-RU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задачники,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лабораторный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практикум,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систему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диагностики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другие</a:t>
            </a:r>
            <a:r>
              <a:rPr lang="ru-RU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подобные</a:t>
            </a:r>
            <a:r>
              <a:rPr lang="ru-RU" spc="2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компоненты.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На платформе предлагаются</a:t>
            </a:r>
            <a:r>
              <a:rPr lang="ru-RU" spc="2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видеофрагменты,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иллюстрирующие</a:t>
            </a:r>
            <a:r>
              <a:rPr lang="ru-RU" spc="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те</a:t>
            </a:r>
            <a:r>
              <a:rPr lang="ru-RU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или </a:t>
            </a:r>
            <a:r>
              <a:rPr lang="ru-RU" spc="-484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процессы,</a:t>
            </a:r>
            <a:r>
              <a:rPr lang="ru-RU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традиционное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изложение</a:t>
            </a:r>
            <a:r>
              <a:rPr lang="ru-RU" spc="2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текста</a:t>
            </a:r>
            <a:r>
              <a:rPr lang="ru-RU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статичными</a:t>
            </a: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рисунками</a:t>
            </a:r>
            <a:r>
              <a:rPr lang="ru-RU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pc="-1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схемами.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06147"/>
            <a:ext cx="5785495" cy="2693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383" r="3733"/>
          <a:stretch/>
        </p:blipFill>
        <p:spPr>
          <a:xfrm>
            <a:off x="3366530" y="3852738"/>
            <a:ext cx="5400600" cy="26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 txBox="1">
            <a:spLocks/>
          </p:cNvSpPr>
          <p:nvPr/>
        </p:nvSpPr>
        <p:spPr>
          <a:xfrm>
            <a:off x="1276419" y="667646"/>
            <a:ext cx="62683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Разнообразие</a:t>
            </a:r>
            <a:r>
              <a:rPr lang="ru-RU" sz="2800" b="1" spc="-8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заданий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2" name="object 2"/>
          <p:cNvGrpSpPr/>
          <p:nvPr/>
        </p:nvGrpSpPr>
        <p:grpSpPr>
          <a:xfrm>
            <a:off x="395536" y="1412776"/>
            <a:ext cx="8361369" cy="5203715"/>
            <a:chOff x="387095" y="131063"/>
            <a:chExt cx="8540750" cy="4714240"/>
          </a:xfrm>
        </p:grpSpPr>
        <p:pic>
          <p:nvPicPr>
            <p:cNvPr id="1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9" y="640080"/>
              <a:ext cx="3709416" cy="2714244"/>
            </a:xfrm>
            <a:prstGeom prst="rect">
              <a:avLst/>
            </a:prstGeom>
          </p:spPr>
        </p:pic>
        <p:sp>
          <p:nvSpPr>
            <p:cNvPr id="14" name="object 4"/>
            <p:cNvSpPr/>
            <p:nvPr/>
          </p:nvSpPr>
          <p:spPr>
            <a:xfrm>
              <a:off x="391667" y="635508"/>
              <a:ext cx="3718560" cy="2723515"/>
            </a:xfrm>
            <a:custGeom>
              <a:avLst/>
              <a:gdLst/>
              <a:ahLst/>
              <a:cxnLst/>
              <a:rect l="l" t="t" r="r" b="b"/>
              <a:pathLst>
                <a:path w="3718560" h="2723515">
                  <a:moveTo>
                    <a:pt x="0" y="2723388"/>
                  </a:moveTo>
                  <a:lnTo>
                    <a:pt x="3718560" y="2723388"/>
                  </a:lnTo>
                  <a:lnTo>
                    <a:pt x="3718560" y="0"/>
                  </a:lnTo>
                  <a:lnTo>
                    <a:pt x="0" y="0"/>
                  </a:lnTo>
                  <a:lnTo>
                    <a:pt x="0" y="2723388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1040" y="140207"/>
              <a:ext cx="4407408" cy="2435352"/>
            </a:xfrm>
            <a:prstGeom prst="rect">
              <a:avLst/>
            </a:prstGeom>
          </p:spPr>
        </p:pic>
        <p:sp>
          <p:nvSpPr>
            <p:cNvPr id="16" name="object 6"/>
            <p:cNvSpPr/>
            <p:nvPr/>
          </p:nvSpPr>
          <p:spPr>
            <a:xfrm>
              <a:off x="4506467" y="135635"/>
              <a:ext cx="4417060" cy="2444750"/>
            </a:xfrm>
            <a:custGeom>
              <a:avLst/>
              <a:gdLst/>
              <a:ahLst/>
              <a:cxnLst/>
              <a:rect l="l" t="t" r="r" b="b"/>
              <a:pathLst>
                <a:path w="4417059" h="2444750">
                  <a:moveTo>
                    <a:pt x="0" y="2444496"/>
                  </a:moveTo>
                  <a:lnTo>
                    <a:pt x="4416551" y="2444496"/>
                  </a:lnTo>
                  <a:lnTo>
                    <a:pt x="4416551" y="0"/>
                  </a:lnTo>
                  <a:lnTo>
                    <a:pt x="0" y="0"/>
                  </a:lnTo>
                  <a:lnTo>
                    <a:pt x="0" y="2444496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8719" y="1906524"/>
              <a:ext cx="3685031" cy="2026920"/>
            </a:xfrm>
            <a:prstGeom prst="rect">
              <a:avLst/>
            </a:prstGeom>
          </p:spPr>
        </p:pic>
        <p:pic>
          <p:nvPicPr>
            <p:cNvPr id="1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815" y="2465831"/>
              <a:ext cx="4235196" cy="2378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7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200" y="548680"/>
            <a:ext cx="6798734" cy="13038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Электронные учебники на платформе «Просвещение»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52547"/>
            <a:ext cx="8064896" cy="406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8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986793" cy="37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77597" y="836712"/>
            <a:ext cx="6798734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Электронные учебники на платформе «Яндекс. Учебник»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>
            <a:off x="1755122" y="476672"/>
            <a:ext cx="6912768" cy="2185155"/>
          </a:xfrm>
          <a:prstGeom prst="rect">
            <a:avLst/>
          </a:prstGeom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1827"/>
            <a:ext cx="4564341" cy="18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391" y="3717032"/>
            <a:ext cx="4852211" cy="266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098" y="1323600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ЯКласс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9171" y="2958597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РЭШ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2472" y="5154850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Учи.ру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84747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Образовательные платформы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74795"/>
            <a:ext cx="7640844" cy="3065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Образовательные приложения (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Kahoot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, Quizlet)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Изображение логоти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9" y="4888086"/>
            <a:ext cx="316835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952543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Игровые  обучающие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платформы. Могут использоваться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для проверки знаний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учащихся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2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33265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sz="2800" b="1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Преимущества</a:t>
            </a:r>
            <a:r>
              <a:rPr lang="ru-RU" sz="2800" b="1" spc="-8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spc="-8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использования </a:t>
            </a:r>
            <a:r>
              <a:rPr lang="ru-RU" sz="2800" b="1" spc="-2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цифровых образовательных ресурсов: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13" y="1665247"/>
            <a:ext cx="7560839" cy="3444997"/>
          </a:xfrm>
        </p:spPr>
        <p:txBody>
          <a:bodyPr>
            <a:noAutofit/>
          </a:bodyPr>
          <a:lstStyle/>
          <a:p>
            <a:pPr marL="355600" marR="131445" indent="-343535" algn="just">
              <a:lnSpc>
                <a:spcPts val="1540"/>
              </a:lnSpc>
              <a:spcBef>
                <a:spcPts val="459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обучающая</a:t>
            </a:r>
            <a:r>
              <a:rPr lang="ru-RU" sz="1800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среда</a:t>
            </a:r>
            <a:r>
              <a:rPr lang="ru-RU" sz="1800" spc="2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ярким</a:t>
            </a:r>
            <a:r>
              <a:rPr lang="ru-RU" sz="1800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z="1800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наглядным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представлением</a:t>
            </a:r>
            <a:r>
              <a:rPr lang="ru-RU" sz="1800" spc="3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информации,</a:t>
            </a:r>
            <a:r>
              <a:rPr lang="ru-RU" sz="1800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что</a:t>
            </a:r>
            <a:r>
              <a:rPr lang="ru-RU" sz="1800" spc="2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особенно </a:t>
            </a:r>
            <a:r>
              <a:rPr lang="ru-RU" sz="1800" spc="-35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привлекательно для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школьников;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marR="661670" indent="-343535" algn="just">
              <a:lnSpc>
                <a:spcPts val="1540"/>
              </a:lnSpc>
              <a:spcBef>
                <a:spcPts val="380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взаимодействие</a:t>
            </a:r>
            <a:r>
              <a:rPr lang="ru-RU" sz="1800" spc="3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всех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способов</a:t>
            </a:r>
            <a:r>
              <a:rPr lang="ru-RU" sz="1800" spc="6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восприятия</a:t>
            </a:r>
            <a:r>
              <a:rPr lang="ru-RU" sz="1800" spc="2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z="1800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усвоения</a:t>
            </a:r>
            <a:r>
              <a:rPr lang="ru-RU" sz="1800" spc="4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информации</a:t>
            </a:r>
            <a:r>
              <a:rPr lang="ru-RU" sz="1800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(по</a:t>
            </a:r>
            <a:r>
              <a:rPr lang="ru-RU" sz="1800" spc="3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типам </a:t>
            </a:r>
            <a:r>
              <a:rPr lang="ru-RU" sz="1800" spc="-35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восприятия информации:</a:t>
            </a:r>
            <a:r>
              <a:rPr lang="ru-RU" sz="1800" spc="2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визуализация,</a:t>
            </a:r>
            <a:r>
              <a:rPr lang="ru-RU" sz="1800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аудирование</a:t>
            </a:r>
            <a:r>
              <a:rPr lang="ru-RU" sz="1800" spc="-1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,</a:t>
            </a:r>
            <a:r>
              <a:rPr lang="ru-RU" sz="1800" spc="-2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кинестетика</a:t>
            </a:r>
            <a:r>
              <a:rPr lang="ru-RU" sz="1800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);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indent="-343535" algn="just">
              <a:spcBef>
                <a:spcPts val="5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осуществляется</a:t>
            </a:r>
            <a:r>
              <a:rPr lang="ru-RU" sz="1800" spc="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интеграция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значительных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объемов</a:t>
            </a:r>
            <a:r>
              <a:rPr lang="ru-RU" sz="1800" spc="5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информации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на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едином</a:t>
            </a:r>
            <a:r>
              <a:rPr lang="ru-RU" sz="1800" spc="2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носителе;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marR="5080" indent="-343535" algn="just">
              <a:lnSpc>
                <a:spcPts val="1540"/>
              </a:lnSpc>
              <a:spcBef>
                <a:spcPts val="375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предоставляется</a:t>
            </a:r>
            <a:r>
              <a:rPr lang="ru-RU" sz="1800" spc="3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возможность</a:t>
            </a:r>
            <a:r>
              <a:rPr lang="ru-RU" sz="1800" spc="5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выбора индивидуальной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схемы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изучения</a:t>
            </a:r>
            <a:r>
              <a:rPr lang="ru-RU" sz="1800" spc="4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материала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(с </a:t>
            </a:r>
            <a:r>
              <a:rPr lang="ru-RU" sz="1800" spc="-3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разными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источниками</a:t>
            </a:r>
            <a:r>
              <a:rPr lang="ru-RU" sz="1800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);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marR="137160" indent="-343535" algn="just">
              <a:lnSpc>
                <a:spcPts val="1540"/>
              </a:lnSpc>
              <a:spcBef>
                <a:spcPts val="375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позволяет</a:t>
            </a:r>
            <a:r>
              <a:rPr lang="ru-RU" sz="1800" spc="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отслеживать</a:t>
            </a:r>
            <a:r>
              <a:rPr lang="ru-RU" sz="1800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z="1800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направлять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траекторию</a:t>
            </a:r>
            <a:r>
              <a:rPr lang="ru-RU" sz="1800" spc="2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изучения</a:t>
            </a:r>
            <a:r>
              <a:rPr lang="ru-RU" sz="1800" spc="2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материала,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осуществляя, </a:t>
            </a:r>
            <a:r>
              <a:rPr lang="ru-RU" sz="1800" spc="-35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таким образом,</a:t>
            </a:r>
            <a:r>
              <a:rPr lang="ru-RU" sz="1800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обратную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связь;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indent="-343535" algn="just">
              <a:spcBef>
                <a:spcPts val="5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текст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содержит</a:t>
            </a:r>
            <a:r>
              <a:rPr lang="ru-RU" sz="1800" spc="3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ссылки на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другой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материал</a:t>
            </a:r>
            <a:r>
              <a:rPr lang="ru-RU" sz="1800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без</a:t>
            </a:r>
            <a:r>
              <a:rPr lang="ru-RU" sz="1800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ограничения;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marR="161290" indent="-343535" algn="just">
              <a:lnSpc>
                <a:spcPts val="1540"/>
              </a:lnSpc>
              <a:spcBef>
                <a:spcPts val="370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объективность</a:t>
            </a:r>
            <a:r>
              <a:rPr lang="ru-RU" sz="1800" spc="3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контроля</a:t>
            </a:r>
            <a:r>
              <a:rPr lang="ru-RU" sz="1800" spc="2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выполнении</a:t>
            </a:r>
            <a:r>
              <a:rPr lang="ru-RU" sz="1800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тестовой</a:t>
            </a:r>
            <a:r>
              <a:rPr lang="ru-RU" sz="1800" spc="3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части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(проверка</a:t>
            </a:r>
            <a:r>
              <a:rPr lang="ru-RU" sz="1800" spc="2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лингвистической</a:t>
            </a:r>
            <a:r>
              <a:rPr lang="ru-RU" sz="1800" spc="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 </a:t>
            </a:r>
            <a:r>
              <a:rPr lang="ru-RU" sz="1800" spc="-34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языковой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компетенции</a:t>
            </a:r>
            <a:r>
              <a:rPr lang="ru-RU" sz="1800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);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indent="-343535" algn="just">
              <a:spcBef>
                <a:spcPts val="10"/>
              </a:spcBef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сокращение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времени</a:t>
            </a:r>
            <a:r>
              <a:rPr lang="ru-RU" sz="1800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на </a:t>
            </a:r>
            <a:r>
              <a:rPr lang="ru-RU" sz="1800" spc="-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проверку;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marL="355600" indent="-343535" algn="just">
              <a:buClr>
                <a:srgbClr val="2A3992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разнообразие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форм</a:t>
            </a:r>
            <a:r>
              <a:rPr lang="ru-RU" sz="1800" spc="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работы </a:t>
            </a:r>
            <a:r>
              <a:rPr lang="ru-RU" sz="1800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учителя.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pPr algn="just"/>
            <a:endParaRPr lang="ru-RU" sz="1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2804" y="4165102"/>
            <a:ext cx="2088232" cy="2088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827242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Выводы: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использование цифровых технологий в новых образовательных реалиях подталкивает учащихся к применению знаний в новых условиях, стимулирует их к компактному и структурированному изложению информации, что ведёт за собой развитие функциональной грамотности, в том числе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 читательской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74230"/>
            <a:ext cx="5107188" cy="25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24744"/>
            <a:ext cx="6696744" cy="3785652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Спасибо</a:t>
            </a:r>
            <a:r>
              <a:rPr lang="ru-RU" sz="8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за   внимание!</a:t>
            </a:r>
            <a:endParaRPr lang="ru-RU" sz="8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1192" r="19370"/>
          <a:stretch/>
        </p:blipFill>
        <p:spPr>
          <a:xfrm>
            <a:off x="7164288" y="3140968"/>
            <a:ext cx="1296144" cy="328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8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05273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Функционально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грамотный человек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i="1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А. А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Леонтьев.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365104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365104"/>
            <a:ext cx="2088232" cy="2088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Функциональная грамотность 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является важной для каждого человека, независимо от его профессии или сферы деятельности. Она позволяет людям быть более успешными в учебе, работе и жизни в целом.</a:t>
            </a:r>
          </a:p>
          <a:p>
            <a:pPr algn="just">
              <a:lnSpc>
                <a:spcPct val="150000"/>
              </a:lnSpc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 современном  мире, где информация постоянно обновляется и меняется, функциональная грамотность становится все более важной. Она позволяет людям адаптироваться к новым условиям и успешно справляться с возникающими вопросами.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365104"/>
            <a:ext cx="2088232" cy="2088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функциональной грамотности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 обучающихся является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одной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из 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важнейших задач образования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821017"/>
            <a:ext cx="6408712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Функциональная грамотность учащегося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– это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•готовность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успешно взаимодействовать с изменяющимся окружающим миром;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•возможность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решать различные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(нестандартные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) учебные и жизненные задачи;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•способность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строить социальные отношения;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•совокупность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рефлексивных умений, обеспечивающих оценку своей грамотности, стремление к дальнейшему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702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6120680" cy="4896544"/>
          </a:xfrm>
        </p:spPr>
        <p:txBody>
          <a:bodyPr>
            <a:noAutofit/>
          </a:bodyPr>
          <a:lstStyle/>
          <a:p>
            <a:pPr marL="0" marR="5080" indent="0" algn="just">
              <a:lnSpc>
                <a:spcPct val="90000"/>
              </a:lnSpc>
              <a:spcBef>
                <a:spcPts val="345"/>
              </a:spcBef>
              <a:buNone/>
            </a:pPr>
            <a:r>
              <a:rPr lang="ru-RU" sz="2800" b="1" spc="-1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Читательская</a:t>
            </a:r>
            <a:r>
              <a:rPr lang="ru-RU" sz="2800" b="1" spc="46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b="1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грамотность </a:t>
            </a:r>
            <a:r>
              <a:rPr lang="ru-RU" sz="2800" dirty="0">
                <a:solidFill>
                  <a:srgbClr val="252525"/>
                </a:solidFill>
                <a:latin typeface="Georgia" panose="02040502050405020303" pitchFamily="18" charset="0"/>
                <a:cs typeface="Calibri"/>
              </a:rPr>
              <a:t>-</a:t>
            </a:r>
            <a:r>
              <a:rPr lang="ru-RU" sz="2800" spc="480" dirty="0">
                <a:solidFill>
                  <a:srgbClr val="25252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способность</a:t>
            </a:r>
            <a:r>
              <a:rPr lang="ru-RU" sz="2800" spc="484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к</a:t>
            </a:r>
            <a:r>
              <a:rPr lang="ru-RU" sz="2800" spc="47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чтению</a:t>
            </a:r>
            <a:r>
              <a:rPr lang="ru-RU" sz="2800" spc="47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z="2800" spc="480" dirty="0">
                <a:solidFill>
                  <a:srgbClr val="25252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5" dirty="0" smtClean="0">
                <a:solidFill>
                  <a:srgbClr val="C00000"/>
                </a:solidFill>
                <a:latin typeface="Georgia" panose="02040502050405020303" pitchFamily="18" charset="0"/>
                <a:cs typeface="Calibri"/>
              </a:rPr>
              <a:t>пониманию</a:t>
            </a:r>
            <a:r>
              <a:rPr lang="ru-RU" sz="2800" dirty="0" smtClean="0"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учебных</a:t>
            </a:r>
            <a:r>
              <a:rPr lang="ru-RU" sz="2800" spc="5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текстов,</a:t>
            </a:r>
            <a:r>
              <a:rPr lang="ru-RU" sz="2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умение</a:t>
            </a:r>
            <a:r>
              <a:rPr lang="ru-RU" sz="2800" dirty="0">
                <a:solidFill>
                  <a:srgbClr val="25252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10" dirty="0">
                <a:solidFill>
                  <a:srgbClr val="C00000"/>
                </a:solidFill>
                <a:latin typeface="Georgia" panose="02040502050405020303" pitchFamily="18" charset="0"/>
                <a:cs typeface="Calibri"/>
              </a:rPr>
              <a:t>извлекать</a:t>
            </a:r>
            <a:r>
              <a:rPr lang="ru-RU" sz="2800" spc="-5" dirty="0">
                <a:solidFill>
                  <a:srgbClr val="C0000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информацию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из</a:t>
            </a:r>
            <a:r>
              <a:rPr lang="ru-RU" sz="2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1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текста, </a:t>
            </a:r>
            <a:r>
              <a:rPr lang="ru-RU" sz="2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5" dirty="0">
                <a:solidFill>
                  <a:srgbClr val="C00000"/>
                </a:solidFill>
                <a:latin typeface="Georgia" panose="02040502050405020303" pitchFamily="18" charset="0"/>
                <a:cs typeface="Calibri"/>
              </a:rPr>
              <a:t>интерпретировать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z="2800" dirty="0">
                <a:solidFill>
                  <a:srgbClr val="25252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spc="-5" dirty="0">
                <a:solidFill>
                  <a:srgbClr val="C00000"/>
                </a:solidFill>
                <a:latin typeface="Georgia" panose="02040502050405020303" pitchFamily="18" charset="0"/>
                <a:cs typeface="Calibri"/>
              </a:rPr>
              <a:t>использовать </a:t>
            </a:r>
            <a:r>
              <a:rPr lang="ru-RU" sz="2800" spc="-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ее при решении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учебных, учебно-практических</a:t>
            </a:r>
            <a:r>
              <a:rPr lang="ru-RU" sz="2800" spc="-4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задач</a:t>
            </a:r>
            <a:r>
              <a:rPr lang="ru-RU" sz="2800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и</a:t>
            </a:r>
            <a:r>
              <a:rPr lang="ru-RU" sz="2800" spc="-1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Georgia" panose="02040502050405020303" pitchFamily="18" charset="0"/>
                <a:cs typeface="Calibri"/>
              </a:rPr>
              <a:t>в </a:t>
            </a:r>
            <a:r>
              <a:rPr lang="ru-RU" sz="2800" spc="-5" dirty="0">
                <a:solidFill>
                  <a:srgbClr val="C0504D"/>
                </a:solidFill>
                <a:latin typeface="Georgia" panose="02040502050405020303" pitchFamily="18" charset="0"/>
                <a:cs typeface="Calibri"/>
              </a:rPr>
              <a:t>повседневной</a:t>
            </a:r>
            <a:r>
              <a:rPr lang="ru-RU" sz="2800" spc="-15" dirty="0">
                <a:solidFill>
                  <a:srgbClr val="C0504D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2800" dirty="0" smtClean="0">
                <a:solidFill>
                  <a:srgbClr val="C0504D"/>
                </a:solidFill>
                <a:latin typeface="Georgia" panose="02040502050405020303" pitchFamily="18" charset="0"/>
                <a:cs typeface="Calibri"/>
              </a:rPr>
              <a:t>жизни</a:t>
            </a:r>
            <a:r>
              <a:rPr lang="ru-RU" sz="2800" dirty="0" smtClean="0">
                <a:solidFill>
                  <a:srgbClr val="252525"/>
                </a:solidFill>
                <a:latin typeface="Georgia" panose="02040502050405020303" pitchFamily="18" charset="0"/>
                <a:cs typeface="Calibri"/>
              </a:rPr>
              <a:t>.</a:t>
            </a:r>
            <a:endParaRPr lang="ru-RU" sz="2800" dirty="0">
              <a:latin typeface="Georgia" panose="02040502050405020303" pitchFamily="18" charset="0"/>
              <a:cs typeface="Calibri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933056"/>
            <a:ext cx="2517406" cy="25174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Одной из составляющих функциональной грамотности является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читательская грамотность. 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753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1171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онятие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«технология»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включает в себя способы работы (алгоритм действий), её режим.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Исходя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из этого,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цифровые образовательные технологии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– это способ организации образовательной среды, который включает в себя множество различных технологий, связанных с обработкой информации в цифровом формате.</a:t>
            </a:r>
          </a:p>
          <a:p>
            <a:pPr algn="just"/>
            <a:endParaRPr lang="ru-RU" sz="26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3056"/>
            <a:ext cx="5107188" cy="25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Почему важно использовать именно цифровые технологии при формировании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читательской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грамотности?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4527" y="2276872"/>
            <a:ext cx="5040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Феномен детства меняется, 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цифровизация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– один из ключевых факторов, влияющих на эти изменения. Интернет становится важным агентом социализации, составляя конкуренцию семье и школе. Учёные выяснили, что интенсивность использования интернета за последние 6 лет существенно возросла и среди взрослых, и среди детей: каждый второй подросток проводит онлайн около 6 часов в день, а каждый пятый – 9 часов и больше.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35" y="3068960"/>
            <a:ext cx="293572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83568" y="83671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Так или иначе, детей необходимо учить существовать в рамках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цифры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 Такой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навык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– это один из подвидов функциональной грамотности – </a:t>
            </a: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умение 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применять полученные знания в жизни.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Как никогда сегодня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важна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цифровая компетентность детей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– и на неё так или иначе направлены все цифровые средства, подвластные учителю. Учителя и ученики </a:t>
            </a: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адаптируются 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 </a:t>
            </a: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нововведениям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 Происходит поиск новых удобных путей коммуникации, форм проведения уроков и методов.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403552" cy="2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068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Какие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цифровые образовательные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технологии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необходимо внедрить для формирования читательской грамотности?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2555" y="1525936"/>
            <a:ext cx="77829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Электронные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формы учебников.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Каждый параграф учебника – это новый для ученика текст, к которому учитель должен построить группу вопросов/заданий разного уровня сложности, формирующих различные умения: находить в тексте информацию формулировать выводы, интерпретировать информацию и применять её в новых ситуациях, в том числе, не рассмотренных в учебнике. В электронных формах учебников часто содержится дополнительная информация, расширяющая материал темы, тесты, ссылки на видео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Образовательные платформы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которые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превратят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процесс работы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текстом в интересное и увлекательное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действие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(игровые задания, работа с аудиокнигами, создание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тизеров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и видеофильмов по произведениям).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Образовательные приложения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, например, по составлению интеллект-карт (метод визуального представления информации). Для составления интеллект-карты обучающемуся необходимо уметь работать с текстом: выделять главную мысль текста, понимать информацию, представленную в тексте, преобразовывать текстовую информацию, применять информацию в изменённой ситуации, критически оценивать информацию.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Таким образом, мы </a:t>
            </a:r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расширяем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возможности работы с текстом с помощью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цифровых образовательных технологий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3342</TotalTime>
  <Words>900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MT</vt:lpstr>
      <vt:lpstr>Calibri</vt:lpstr>
      <vt:lpstr>Garamond</vt:lpstr>
      <vt:lpstr>Georgia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учебники на платформе «Просвещение»</vt:lpstr>
      <vt:lpstr>Презентация PowerPoint</vt:lpstr>
      <vt:lpstr>Презентация PowerPoint</vt:lpstr>
      <vt:lpstr>Презентация PowerPoint</vt:lpstr>
      <vt:lpstr>Преимущества использования цифровых образовательных ресурсов: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Alfyia</dc:creator>
  <cp:lastModifiedBy>USER</cp:lastModifiedBy>
  <cp:revision>249</cp:revision>
  <dcterms:created xsi:type="dcterms:W3CDTF">2014-10-04T20:38:48Z</dcterms:created>
  <dcterms:modified xsi:type="dcterms:W3CDTF">2024-11-17T21:39:47Z</dcterms:modified>
</cp:coreProperties>
</file>