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9" r:id="rId3"/>
    <p:sldId id="294" r:id="rId4"/>
    <p:sldId id="277" r:id="rId5"/>
    <p:sldId id="278" r:id="rId6"/>
    <p:sldId id="290" r:id="rId7"/>
    <p:sldId id="281" r:id="rId8"/>
    <p:sldId id="305" r:id="rId9"/>
    <p:sldId id="301" r:id="rId10"/>
    <p:sldId id="302" r:id="rId11"/>
    <p:sldId id="303" r:id="rId12"/>
    <p:sldId id="279" r:id="rId13"/>
    <p:sldId id="280" r:id="rId14"/>
    <p:sldId id="284" r:id="rId15"/>
    <p:sldId id="283" r:id="rId16"/>
    <p:sldId id="282" r:id="rId17"/>
    <p:sldId id="285" r:id="rId18"/>
    <p:sldId id="286" r:id="rId19"/>
    <p:sldId id="287" r:id="rId20"/>
    <p:sldId id="288" r:id="rId21"/>
    <p:sldId id="289" r:id="rId22"/>
    <p:sldId id="306" r:id="rId23"/>
    <p:sldId id="293" r:id="rId24"/>
    <p:sldId id="307" r:id="rId25"/>
    <p:sldId id="308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552"/>
    <a:srgbClr val="00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BCA22-8549-479C-8026-9DDE90D4A2B6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ADA4E-B146-4991-95E0-38B0F3E5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5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ADA4E-B146-4991-95E0-38B0F3E537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4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7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EECF-8216-45D3-98DE-5CFBECF76A9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opisdela.ru/wp-content/uploads/2011/11/230-0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95" y="188642"/>
            <a:ext cx="2896345" cy="23626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7940" y="188642"/>
            <a:ext cx="6006060" cy="689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</a:t>
            </a:r>
          </a:p>
          <a:p>
            <a:pPr algn="ctr"/>
            <a:r>
              <a:rPr lang="ru-RU" sz="1400" b="1" dirty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учреждение </a:t>
            </a:r>
          </a:p>
          <a:p>
            <a:pPr algn="ctr"/>
            <a:r>
              <a:rPr lang="ru-RU" sz="1400" b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</a:t>
            </a:r>
          </a:p>
          <a:p>
            <a:pPr algn="ctr"/>
            <a:r>
              <a:rPr lang="ru-RU" sz="1400" b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Аксайское</a:t>
            </a:r>
            <a:r>
              <a:rPr lang="ru-RU" sz="1400" b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профессиональное училище №56»</a:t>
            </a:r>
          </a:p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</a:t>
            </a:r>
            <a:r>
              <a:rPr lang="ru-RU" sz="1400" b="1" cap="none" spc="0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</a:p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УД Обществознание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«Гражданство в РФ»</a:t>
            </a:r>
          </a:p>
          <a:p>
            <a:endParaRPr lang="ru-RU" sz="1600" b="1" dirty="0">
              <a:ln w="5080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16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Подготовила: преподаватель высшей категории </a:t>
            </a:r>
          </a:p>
          <a:p>
            <a:pPr algn="ctr"/>
            <a:r>
              <a:rPr lang="ru-RU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Синегибская</a:t>
            </a:r>
            <a:r>
              <a:rPr lang="ru-RU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Ивановна</a:t>
            </a:r>
            <a:endParaRPr lang="ru-RU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6" descr="http://tvspas.ru/img/2014/03/pasport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0830">
            <a:off x="6126254" y="3254441"/>
            <a:ext cx="2473952" cy="1853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9" y="2468709"/>
            <a:ext cx="2896345" cy="2046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7" y="4797152"/>
            <a:ext cx="2896345" cy="1917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86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87990"/>
            <a:ext cx="8568952" cy="67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1200" b="1" dirty="0" smtClean="0"/>
              <a:t>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накладывает ограничения, касающиеся прав граждан, получивших второй паспорт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относятся следующие условия: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не может избираться в органы власти России всех уровней.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работать адвокатом или судьей.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трудоустройство в государственные учреждения.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прохождение службы в полиции и силовых структурах.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бипатрида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которые имеют два гражданства или более, оформленные с помощью различных юридически значимых документов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могут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возобновлены все юридические действия, прекращенные в связи с его выездом из России. Указанные ограничения в правах можно аннулировать, если отказаться от второго иностранного паспорта в официальном порядке.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Преимущества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и запретов, двойное гражданство связано с некоторыми положительными моментами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может свободно пересекать границы двух государств.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выбора лечебного учреждения для прохождения назначенного курса лечения.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с двумя паспортами может участвовать в политической жизни двух стран, право избирать.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в любом государстве, входящем в Евросоюз, любой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гражданство державы, входящей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Евросоюз (ЕС),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может купить дом, квартиру и другую недвижимость в любой из европейских стран, входящих в данный союз.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для получения доступа к жилому имуществу не нужно оформлять шенгенскую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в виде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-наклейки в загранпаспорте. Он даёт туристу право посещать страны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зоны, в которую входит 27 европейских государств. А именно: Нидерланды, Бельгия, Испания, Исландия, Италия, Австрия, Греция, Латвия, Лихтенштейн, Литва, Люксембург, Мальта, Норвегия, Португалия, Польша, Франция, Швеция, Германия, Словакия, Словения, Финляндия, Швейцария, Дания, Чехия, Венгрия, Эстония и Хорватия (с января 2023 года)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3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8655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 России двойное гражданство?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действующей конституции, российские граждане могут получить паспорт другой страны, которая заключила международное соглашение с Российской Федерацией.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республиками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СНГ (содружество независимых государств)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 подобная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договоренность?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велись с несколькими странами бывшего Советского Союза, но сегодня взаимное соглашение достигнуто только с Таджикистаном.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недавно действовал договор о двойном гражданстве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Туркменистаном. Но в 2019 году эта республика в одностороннем порядке прекратила действие документа. Граждане Туркменистана, успевшие получить двойное гражданство в России до аннулирования соглашения, довольствуются прежним статусом. Но сотрудничество по данному вопросу между двумя названными державами прекращено.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случаях не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гражданство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получать второй паспорт другой страны следующим категориям граждан: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Общественной палаты России.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служащим.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Создателям и сотрудникам средств массовой информации.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избирательной комиссии с правом основного голоса.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лицам будет отказано в МВД в получении двойного гражданства.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852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4612" y="214290"/>
            <a:ext cx="3786214" cy="142876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ПРИНЦИПЫ ПРИОБРЕТЕНИЯ ГРАЖДАНСТВА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71472" y="2143116"/>
            <a:ext cx="3143272" cy="1285884"/>
          </a:xfrm>
          <a:prstGeom prst="downArrowCallou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«ПРИНЦИП КРОВИ»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357818" y="2143116"/>
            <a:ext cx="3143272" cy="1285884"/>
          </a:xfrm>
          <a:prstGeom prst="downArrowCallou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«ПРИНЦИП ПОЧВЫ»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500438"/>
            <a:ext cx="3214710" cy="271464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Приобретение гражданства в силу своего рождения (по гражданству родителей)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3500438"/>
            <a:ext cx="3214710" cy="2714644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Приобретение гражданства в зависимости от места рождения (в случае </a:t>
            </a:r>
            <a:r>
              <a:rPr lang="ru-RU" sz="2400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рожде-ния</a:t>
            </a:r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2400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террито-рии</a:t>
            </a:r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страны)</a:t>
            </a:r>
            <a:endParaRPr lang="ru-RU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933244">
            <a:off x="1930880" y="940511"/>
            <a:ext cx="804025" cy="1143008"/>
          </a:xfrm>
          <a:prstGeom prst="curv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20121747">
            <a:off x="6459610" y="967893"/>
            <a:ext cx="780515" cy="1143008"/>
          </a:xfrm>
          <a:prstGeom prst="curved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1500174"/>
            <a:ext cx="902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Bookman Old Style" pitchFamily="18" charset="0"/>
              </a:rPr>
              <a:t>РФ</a:t>
            </a:r>
            <a:endParaRPr lang="ru-RU" sz="3600" b="1" cap="none" spc="0" dirty="0">
              <a:ln w="50800"/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1500174"/>
            <a:ext cx="1386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Bookman Old Style" pitchFamily="18" charset="0"/>
              </a:rPr>
              <a:t>США</a:t>
            </a:r>
            <a:endParaRPr lang="ru-RU" sz="3600" b="1" cap="none" spc="0" dirty="0">
              <a:ln w="50800"/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445195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приобретения гражданства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2122">
            <a:off x="633867" y="423515"/>
            <a:ext cx="2747989" cy="18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500306"/>
            <a:ext cx="7215238" cy="71438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ПО РОЖДЕНИЮ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86124"/>
            <a:ext cx="7215238" cy="92869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В РЕЗУЛЬТАТЕ ПРИЁМА В ГРАЖДАНСТВО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7215238" cy="92869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 В РЕЗУЛЬТАТЕ ВОССТАНОВЛЕНИЯ В ГРАЖДАНСТВЕ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86388"/>
            <a:ext cx="7215238" cy="92869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  ПО ИНЫМ ОСНОВАНИЯМ (усыновление, удочерение, …)</a:t>
            </a:r>
            <a:endParaRPr lang="ru-RU" sz="2800" dirty="0"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6715152" y="857244"/>
            <a:ext cx="171448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72396" y="857232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072198" y="3286124"/>
            <a:ext cx="485778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3"/>
          </p:cNvCxnSpPr>
          <p:nvPr/>
        </p:nvCxnSpPr>
        <p:spPr>
          <a:xfrm>
            <a:off x="7929586" y="2857496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29586" y="3714752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929586" y="4643446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29586" y="5715016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8301038" cy="126840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 вопросам приёма в гражданство в общем порядке принимает Президент Российской  Федерации.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443386" cy="22860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обретения гражданских прав называется 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натурализацией.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4965"/>
            <a:ext cx="4357718" cy="25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medialeaks.ru/wp-content/uploads/2014/04/41d4d3ec94aeac9f01fd-600x41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9383" y="2571744"/>
            <a:ext cx="3650251" cy="2549092"/>
          </a:xfrm>
          <a:prstGeom prst="rect">
            <a:avLst/>
          </a:prstGeom>
          <a:noFill/>
        </p:spPr>
      </p:pic>
      <p:pic>
        <p:nvPicPr>
          <p:cNvPr id="9" name="Picture 4" descr="http://aleta-nsk.ru/wp-content/uploads/2013/01/migranti_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28"/>
            <a:ext cx="310600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приобретает гражданство Российской Федерации по рождению, если на день рождения ребенка: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оба его родителя или единственный его родитель имеют гражданство Российской Федерации (независимо от места рождения ребенка);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один из его родителей имеет гражданство Российской Федерации, а другой родитель является лицом без гражданства, или признан безвестно отсутствующим, или место его нахождения неизвестно (независимо от места рождения ребенка);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один из его родителей имеет гражданство Российской Федерации, а другой родитель является иностранным гражданином, при условии, что ребенок родился на территории Российской Федерации либо если в ином случае он станет лицом без гражданства;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оба его родителя или единственный его родитель, проживающие на территории Российской Федерации, являются иностранными гражданами или лицами без гражданства, при условии, что ребенок родился на территории Российской Федерации, а государство, гражданами которого являются его родители или единственный его родитель, не предоставляет ребенку свое гражданство.</a:t>
            </a:r>
          </a:p>
        </p:txBody>
      </p:sp>
      <p:pic>
        <p:nvPicPr>
          <p:cNvPr id="4" name="Picture 8" descr="http://family-advocate.ru/images/img/poluchenie_grazhdanstva_rf_po_rozhdeni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50246"/>
            <a:ext cx="4968552" cy="16832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572164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и лица без гражданства, достигшие возраста восемнадцати лет и обладающие дееспособностью, вправе обратиться с заявлениями о приеме в гражданство Российской Федерации в общем порядке при условии, если указанные граждане и лица: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проживают на территории Российской Федерации со дня получения вида на жительство и до дня обращения с заявлениями о приеме в гражданство Российской Федерации в течение пяти лет непрерывно…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обязуются соблюдать Конституцию Российской Федерации и законодательство Российской Федерации;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имеют законный источник средств к существованию;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обратились в полномочный орган иностранного государства с заявлениями об отказе от имеющегося у них иного гражданства;...</a:t>
            </a:r>
          </a:p>
          <a:p>
            <a:pPr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владеют русским языком</a:t>
            </a:r>
            <a:r>
              <a:rPr lang="ru-RU" dirty="0" smtClean="0">
                <a:latin typeface="Bookman Old Style" pitchFamily="18" charset="0"/>
              </a:rPr>
              <a:t>;...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4" descr="http://kurgan.bezformata.ru/content/image107152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952770" cy="2214578"/>
          </a:xfrm>
          <a:prstGeom prst="rect">
            <a:avLst/>
          </a:prstGeom>
          <a:noFill/>
        </p:spPr>
      </p:pic>
      <p:pic>
        <p:nvPicPr>
          <p:cNvPr id="8" name="Picture 4" descr="http://aleta-nsk.ru/wp-content/uploads/2013/01/migranti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2928958" cy="202098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 Приём в гражданство Российской Федерации в общем порядке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проживания на территории РФ  сокращается до одного года при наличии хотя бы одного из следующих оснований: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наличие у лица высоких достижений в области науки, техники и культуры; обладание лицом профессией либо квалификацией, представляющими интерес для РФ;  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предоставление лицу политического убежища на территории Российской Федерации;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признание лица беженцем в порядке, установленном федеральным законом.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имеющее особые заслуги перед Россией может быть принято в гражданство Российской Федерации без соблюдения условий, предусмотренных частью первой настоящей статьи.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государств, входивших в состав СССР, проходящие не менее трех лет военную службу по контракту в Вооруженных Силах Российской Федерации, других войсках или воинских формированиях, вправе обратиться с заявлениями о приеме в гражданство Российской Федерации без соблюдения условий, предусмотренных пунктом "а" части первой настоящей статьи, и без представления вида на жительство.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4" descr="http://family-advocate.ru/images/img/poluchenie_grazhdanstva_rf_grazhdanami_s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14290"/>
            <a:ext cx="5688632" cy="19579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06760" cy="49291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и лица без гражданства, достигшие возраста восемнадцати лет и обладающие дееспособностью, вправе обратиться с заявлениями о приеме в гражданство Российской Федерации в упрощенном порядке, если указанные граждане и лица:</a:t>
            </a:r>
          </a:p>
          <a:p>
            <a:pPr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имеют хотя бы одного родителя, имеющего гражданство Российской Федерации и проживающего на территории Российской Федерации;</a:t>
            </a:r>
          </a:p>
          <a:p>
            <a:pPr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имели гражданство СССР, проживали и проживают в государствах, входивших в состав СССР, не получили гражданства этих государств и остаются в результате этого лицами без гражданства.</a:t>
            </a:r>
          </a:p>
          <a:p>
            <a:endParaRPr lang="ru-RU" dirty="0"/>
          </a:p>
        </p:txBody>
      </p:sp>
      <p:pic>
        <p:nvPicPr>
          <p:cNvPr id="4" name="Picture 14" descr="http://family-advocate.ru/images/img/poluchenie_grazhdanstva_rf_grazhdanami_s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60" cy="18520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980728"/>
            <a:ext cx="6480720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 в гражданство РФ в упрощённом порядке (ст.14)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143380"/>
            <a:ext cx="7715304" cy="642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Российской Федер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ации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857760"/>
            <a:ext cx="6500858" cy="131444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 можешь ты не быть, </a:t>
            </a:r>
          </a:p>
          <a:p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гражданином быть обязан. </a:t>
            </a:r>
          </a:p>
          <a:p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такое гражданин? </a:t>
            </a:r>
          </a:p>
          <a:p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 достойный сын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«Поэт и гражданин»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0" b="50"/>
          <a:stretch>
            <a:fillRect/>
          </a:stretch>
        </p:blipFill>
        <p:spPr bwMode="auto">
          <a:xfrm>
            <a:off x="1643042" y="214290"/>
            <a:ext cx="5486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57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Иностранные граждане и лица без гражданства, проживающие на территории Российской Федерации, вправе обратиться с заявлениями о приеме в гражданство Российской Федерации в упрощенном порядке без соблюдения условия о сроке проживания, если указанные граждане и лица: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родились на территории 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РСФСР и имели гражданство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бывшего СССР;</a:t>
            </a:r>
          </a:p>
          <a:p>
            <a:pPr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состоят в браке с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гражданином Российской 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не менее трех лет… (...)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276872"/>
            <a:ext cx="31717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family-advocate.ru/images/img/poluchenie_grazhdanstva_rf_po_br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60" y="4453603"/>
            <a:ext cx="3929058" cy="1455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88640"/>
            <a:ext cx="3857652" cy="225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357430"/>
            <a:ext cx="8358246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2.1. Иностранные граждане и лица без гражданства, постоянно проживающие на законном основании на территории Российской Федерации, признанные носителями русского языка, вправе обратиться с заявлениями о приеме в гражданство Российской Федерации в упрощенном порядке при условии, если указанные граждане и лица: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а) обязуются соблюдать Конституцию Российской Федерации и законодательство Российской Федерации;</a:t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б) имеют законный источник средств к существованию;</a:t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в) отказались от имеющегося у них гражданства иностранного государства...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ln>
            <a:solidFill>
              <a:srgbClr val="C0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прекращения гражданства Российской Федерации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выхода из гражданства Российской Федерации;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основаниям, предусмотренным настоящим Федеральным законом или международным договором Российской Федерации.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выйти из российского гражданства, лицо, проживающее на территории РФ, должно осуществить добровольное волеизъявление.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574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обладающие гражданством, являются гражданами.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всеми правами и свободами, закреплёнными в Конституции страны;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избирать главу страны и парламент;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исполнять законы, платить налоги и исполнять другие обязанности.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 человека и гражданина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(личные) права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права человека как биосоциального существа вне зависимости от пола и социального положения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право на жизнь, свободу и неприкосновенность, на свободное определение национальности и языка, на честь и достоинство, на гражданство, свободу совести и вероисповедания, равенство перед законом и судом, на презумпцию невиновности, свободу передвижения и выбора места жительства, неприкосновенность жилища и частной жизни, право на тайну телефонных переговоров, переписки и т.д.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права гражданина на участие в политической жизни государства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право избирать и быть избранным в органы государственной власти и местного самоуправления, права на свободу слова, мысли, мирных собраний, создания союзов и объединений.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</a:t>
            </a: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социальные права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права на достойный уровень жизни, гарантирующие человеку возможности свободно распоряжаться средствами производства, рабочей силой и предметами потребления, а также права на социальную поддержку: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 владение и распоряжение имуществом, право наследования, право на предпринимательство, право на труд, право на минимальный размер оплаты труда, право на выбор профессии и на отдых, права на социальное обеспечение по возрасту, болезни, инвалидности или потере кормильца, право на жилище, охрану здоровья и оказание медицинской помощи, право на защиту семьи, материнства и детства, права на образование и благоприятную окружающую среду.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</a:t>
            </a: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права, позволяющие обеспечить интеллектуальное и духовное развитие человека: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 участие в культурной жизни, на свободный выбор нравственных и культурных ценностей, на доступ к культурным ценностям, на свободу творчества и самореализации, право на охрану интеллектуальной собственности, право на культурную самобытность.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7952">
            <a:off x="237313" y="28189"/>
            <a:ext cx="578943" cy="88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154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Конституцией РФ к числу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(конституционных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4253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и законов;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и свобод других лиц;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и сборов;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природе и окружающей среде;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памятниках истории и культуры;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и нетрудоспособных родителях.</a:t>
            </a:r>
          </a:p>
        </p:txBody>
      </p:sp>
      <p:pic>
        <p:nvPicPr>
          <p:cNvPr id="4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6168">
            <a:off x="7113783" y="1212322"/>
            <a:ext cx="1509027" cy="2305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990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6692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 О В Т О Т О Р И М !</a:t>
            </a:r>
            <a:endParaRPr lang="ru-RU" sz="44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00108"/>
            <a:ext cx="3429024" cy="5715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ГРАЖДАНИН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714488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Обладает всеми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конституцион-ными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правами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000372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Имеет права избирать и быть избранным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4286256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Исполняет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обя-занности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закреп-лённые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законе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00702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Находится под защитой государства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5720" y="1142984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2214610" y="3643314"/>
            <a:ext cx="500066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20" y="2285992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5720" y="3500438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720" y="4786322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5720" y="6143644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14876" y="785794"/>
            <a:ext cx="3571900" cy="92869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ПРИНЦИПЫ ГРАЖДАНСТВА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1857364"/>
            <a:ext cx="335758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Равенство всех граждан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2857496"/>
            <a:ext cx="335758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Никто не может быть лишён гражданства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4286256"/>
            <a:ext cx="335758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Гражданин не </a:t>
            </a:r>
            <a:r>
              <a:rPr lang="ru-RU" sz="2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мо-жет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быть выслан из России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5643554"/>
            <a:ext cx="335758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Проживание за </a:t>
            </a:r>
            <a:r>
              <a:rPr lang="ru-RU" sz="2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гра-ницей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не </a:t>
            </a:r>
            <a:r>
              <a:rPr lang="ru-RU" sz="2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прекра-щает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гражданства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86776" y="1142984"/>
            <a:ext cx="642942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500826" y="3571876"/>
            <a:ext cx="4857784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8143900" y="2143116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8143900" y="3429000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8072462" y="4643446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8143900" y="6000768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14290"/>
            <a:ext cx="3000396" cy="128588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ПРИНЦИПЫ ПРИОБРЕТЕНИЯ ГРАЖДАНСТВА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2857520" cy="150019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 КРОВИ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(по гражданству родителей)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1643050"/>
            <a:ext cx="2857520" cy="1500198"/>
          </a:xfrm>
          <a:prstGeom prst="rec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 ПОЧВЫ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(по месту рождения)</a:t>
            </a:r>
            <a:endParaRPr lang="ru-RU" sz="2400" dirty="0">
              <a:latin typeface="Bookman Old Style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43042" y="571480"/>
            <a:ext cx="142876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5" idx="0"/>
          </p:cNvCxnSpPr>
          <p:nvPr/>
        </p:nvCxnSpPr>
        <p:spPr>
          <a:xfrm rot="5400000">
            <a:off x="1107257" y="110726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72198" y="571480"/>
            <a:ext cx="142876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965967" y="1106471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0100" y="3429000"/>
            <a:ext cx="6000792" cy="78581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ОСНОВАНИЯ ПРИОБРЕТЕНИЯ ГРАЖДАНСТВА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4357694"/>
            <a:ext cx="507209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РОЖДЕНИЮ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5143512"/>
            <a:ext cx="5072098" cy="501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 В ГРАЖДАНСТВО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5857892"/>
            <a:ext cx="5072098" cy="811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ВОССТАНОВЛЕНИЕ ГРАЖДАНСТВА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78563" y="5250669"/>
            <a:ext cx="2071702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14414" y="4500570"/>
            <a:ext cx="71438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14414" y="5357826"/>
            <a:ext cx="71438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214414" y="6286520"/>
            <a:ext cx="71438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376_92bb5c956a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30740">
            <a:off x="490374" y="116632"/>
            <a:ext cx="2867418" cy="27363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0800000" flipV="1">
            <a:off x="467544" y="285293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сделать из людей хороших граждан, им следует дать возможность проявить свои права граждан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исполнять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обязанности граждан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С.Смайлс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английский писатель</a:t>
            </a:r>
          </a:p>
        </p:txBody>
      </p:sp>
      <p:pic>
        <p:nvPicPr>
          <p:cNvPr id="6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168">
            <a:off x="7026300" y="332263"/>
            <a:ext cx="1509027" cy="23050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Гражданство - определение.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Принципы гражданства.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Основания приобретения гражданства: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а) по рождению;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б) приём в гражданство;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в) восстановление в гражданстве.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Права и обязанности граждан.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643998" cy="15716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Гражданство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это политико-правовая связь человека и государства, которая выражается в их взаимных правах и обязанностях.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46523"/>
            <a:ext cx="5429288" cy="2911477"/>
          </a:xfrm>
        </p:spPr>
        <p:txBody>
          <a:bodyPr>
            <a:normAutofit fontScale="92500" lnSpcReduction="20000"/>
          </a:bodyPr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Паспорт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документ, удостоверяющий личность гражданина РФ.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Паспорт обязаны иметь все граждане РФ, достигшие 14-летнего возраста и проживающие на территории РФ.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2" descr="http://hope-way.ru/wp-content/uploads/2011/12/2011-12-08_212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2276475"/>
          </a:xfrm>
          <a:prstGeom prst="rect">
            <a:avLst/>
          </a:prstGeom>
          <a:noFill/>
        </p:spPr>
      </p:pic>
      <p:pic>
        <p:nvPicPr>
          <p:cNvPr id="5" name="Picture 6" descr="http://tvspas.ru/img/2014/03/paspor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106" y="4000504"/>
            <a:ext cx="3119525" cy="2337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гражданства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96950"/>
            <a:ext cx="5221814" cy="52753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граждан (независимо от того, как и когда они приобрели гражданство);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гражданина РФ за границей не прекращает его российского гражданства;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быть лишён гражданства или права изменить его;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РФ не может быть выслан за пределы  России или выдан другому государству.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crimea.comments.ua/images/1495906_306268872854979_45910090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357430"/>
            <a:ext cx="2929914" cy="2143140"/>
          </a:xfrm>
          <a:prstGeom prst="rect">
            <a:avLst/>
          </a:prstGeom>
          <a:noFill/>
        </p:spPr>
      </p:pic>
      <p:pic>
        <p:nvPicPr>
          <p:cNvPr id="5" name="Picture 4" descr="http://fms-kursk.ru/wp-content/uploads/2010/04/pas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2857500" cy="2076450"/>
          </a:xfrm>
          <a:prstGeom prst="rect">
            <a:avLst/>
          </a:prstGeom>
          <a:noFill/>
        </p:spPr>
      </p:pic>
      <p:pic>
        <p:nvPicPr>
          <p:cNvPr id="6" name="Picture 6" descr="http://www.image.kg/images/2014/02/24/IPgS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643446"/>
            <a:ext cx="3558752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976338" cy="6093296"/>
          </a:xfrm>
        </p:spPr>
        <p:txBody>
          <a:bodyPr>
            <a:norm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Заключение или расторжение брака между гражданином РФ и лицом, не имеющим гражданства РФ , не влечёт за собой изменение гражданства указанных лиц.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Российские граждане, которые проживают за пределами нашей страны, находятся под защитой и покровительством России.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Изменение гражданства одним из супругов не влечёт за собой изменение гражданства другого супруга.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Расторжение брака не влечёт за собой изменение гражданства родившихся в этом браке или усыновленных (удочеренных) супругами детей.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188640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гражданства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116632"/>
            <a:ext cx="8821616" cy="67413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допускает, что человек может иметь </a:t>
            </a:r>
            <a:r>
              <a:rPr lang="ru-RU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гражданство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гражданина Российской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 одновременно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или более иностранных </a:t>
            </a: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62 Конституции РФ написано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может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гражданство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соответствии с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или международным договором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ts val="0"/>
              </a:spcBef>
              <a:buClr>
                <a:schemeClr val="tx1"/>
              </a:buClr>
              <a:buSzPts val="2800"/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гражданином Российской Федерации иного гражданства не влечет за собой прекращение гражданства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РФ».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доступно только гражданам тех стран, между которыми заключён специальный международный договор о взаимном признании.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государство знает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другого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признаёт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сегодня Россия заключила договор о двойном гражданстве только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Таджикистаном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(ФЗ от 15.12. 1996 № 152).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между государствами заключён союз, как, например, между Россией и Беларусью, 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будет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будет считаться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Белоруссии распространяется действие договора о Союзном государстве.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остальными странами гражданство будет считаться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множественным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двойное гражданство?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два паспорта, что открывает ряд преимуществ, таких как возможность безвизового перемещения по миру и большая гибкость в выборе места жительства и работы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получение второго гражданства может привести к налоговым обязательствам в двух странах, а также в некоторых странах приобретение второго гражданства ведет к потере первого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наказывается двойное гражданство в России?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наказания нарушитель должен выплатить штраф в размере до 200 тыс. р.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годового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денежного взыскания могут быть назначены обязательные работы до 400 часов (ст. 330.2 УК РФ).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Целенаправленного поиска лиц с двумя гражданствами не ведется. Чаще всего нарушителей выявляют при пересечении границы.</a:t>
            </a:r>
          </a:p>
          <a:p>
            <a:pPr marL="0" indent="0">
              <a:buNone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Содержимое 2"/>
          <p:cNvSpPr>
            <a:spLocks/>
          </p:cNvSpPr>
          <p:nvPr/>
        </p:nvSpPr>
        <p:spPr bwMode="auto">
          <a:xfrm>
            <a:off x="5000628" y="203274"/>
            <a:ext cx="40005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8" y="203274"/>
            <a:ext cx="1818990" cy="13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258816" cy="674136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стран, допускающих два и более гражданств: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Доминиканская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Латвия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Аргентина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Ямайка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6632"/>
            <a:ext cx="4104456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двойное подданство установлен законами следующих государств: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Эстония;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Корея;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Индия.</a:t>
            </a:r>
          </a:p>
          <a:p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9668140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12968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двойного гражданства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второй паспорт, может оформить статус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бипатрида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Бипатриды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всегда лица, которые имеют два гражданства или более, оформленные с помощью различных юридически значимых документов. Человек, обладающий статусом бипатрида, может иметь и множественное гражданство, что заставляет его соблюдать требования действующих норм законодательства всех государств, гражданства которых он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получил),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действует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родным государством и второй страной. В остальных случаях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покровительствами сразу нескольких держав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статус лиц, получивших двойное гражданство, дает возможность в полной мере пользоваться правами и выполнять обязанности граждан обеих стран. Но круг обязанностей должен выполняться прежде всего на постоянном месте жительства и работы.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прохождению военной службы, уплаты налогов. В другой стране человек не обязан служить в армии.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второе гражданство?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понятие характерно для лиц, которые получили второй паспорт страны, с которой 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нет специального соглашения. В таком случае придется проходить службу в вооруженных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платить налоги и выполнять другие предусмотренные законами обязанности в обеих странах.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законодательству России, чтобы получить статус налогового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резидента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или физическое лицо, зарегистрированное в определенном государстве и полностью подчиняющееся его национальному законодательству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проживать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более 183 дней в течение года.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второе удостоверение личности – паспорт, можно в любом государстве.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неважно, заключено ли между странами соответствующее соглашение.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выбирать место, где получать второе гражданство, гражданин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самостоятельно, учитывая особенности зарубежных законов.</a:t>
            </a:r>
          </a:p>
        </p:txBody>
      </p:sp>
    </p:spTree>
    <p:extLst>
      <p:ext uri="{BB962C8B-B14F-4D97-AF65-F5344CB8AC3E}">
        <p14:creationId xmlns:p14="http://schemas.microsoft.com/office/powerpoint/2010/main" val="4225988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2025</Words>
  <Application>Microsoft Office PowerPoint</Application>
  <PresentationFormat>Экран (4:3)</PresentationFormat>
  <Paragraphs>239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Гражданин Российской Федерации</vt:lpstr>
      <vt:lpstr>ПЛАН</vt:lpstr>
      <vt:lpstr>Гражданство – это политико-правовая связь человека и государства, которая выражается в их взаимных правах и обязанностях. </vt:lpstr>
      <vt:lpstr>Принципы гражданства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Основания приобретения гражданства</vt:lpstr>
      <vt:lpstr>   Процесс обретения гражданских прав называется натурализацией.  </vt:lpstr>
      <vt:lpstr>Презентация PowerPoint</vt:lpstr>
      <vt:lpstr> Статья 13. Приём в гражданство Российской Федерации в общем порядке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Основания прекращения гражданства Российской Федерации </vt:lpstr>
      <vt:lpstr> Люди, обладающие гражданством, являются гражданами.  Гражданин:  </vt:lpstr>
      <vt:lpstr>Права и свободы человека и гражданина</vt:lpstr>
      <vt:lpstr>В соответствии с Конституцией РФ к числу основных (конституционных) обязанностей  человека и гражданина относятся: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Людмила</cp:lastModifiedBy>
  <cp:revision>65</cp:revision>
  <dcterms:created xsi:type="dcterms:W3CDTF">2016-03-10T20:05:19Z</dcterms:created>
  <dcterms:modified xsi:type="dcterms:W3CDTF">2024-12-15T18:13:34Z</dcterms:modified>
</cp:coreProperties>
</file>