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9" r:id="rId2"/>
    <p:sldId id="271" r:id="rId3"/>
    <p:sldId id="273" r:id="rId4"/>
    <p:sldId id="272" r:id="rId5"/>
    <p:sldId id="256" r:id="rId6"/>
    <p:sldId id="257" r:id="rId7"/>
    <p:sldId id="268" r:id="rId8"/>
    <p:sldId id="266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501" autoAdjust="0"/>
  </p:normalViewPr>
  <p:slideViewPr>
    <p:cSldViewPr snapToGrid="0">
      <p:cViewPr varScale="1">
        <p:scale>
          <a:sx n="57" d="100"/>
          <a:sy n="57" d="100"/>
        </p:scale>
        <p:origin x="99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E2C0B-BB5C-44BA-AE58-BA937DFD9CA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0C5613-CA4E-4BD6-8EDB-FD58937A1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057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0C5613-CA4E-4BD6-8EDB-FD58937A129A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981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C3DB47-4C0C-4851-AFBC-BC3A53D1E9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2DFA0EE-76F6-4FB3-AA68-48B382E535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6139CCE-B0DE-4676-9B90-B5B73FA7D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2310-1B14-4925-BA4B-293641AFDD8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34FED5B-00EE-474D-AEFD-3F286CE8C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BDE320-54F5-4B65-B394-0241B9C12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E0CE-170D-4DD8-B456-154B3AD824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854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9AAFE6-0BC5-40CC-916E-16259DC62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A5E3CFA-4A2C-48D2-8F5F-0805E43372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75A3EFD-4F46-4296-A5EA-3436E554C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2310-1B14-4925-BA4B-293641AFDD8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F31DCF9-CAA3-4D36-A033-D91E83071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EA6B8DF-EB2D-4443-9972-DB727412B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E0CE-170D-4DD8-B456-154B3AD824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915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C2146A6-8670-42F7-8B43-E89697D7C2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52A950C-C73C-4740-950F-1D347889EB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A6FDF8-204A-47A9-8F60-5150EA1E7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2310-1B14-4925-BA4B-293641AFDD8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FD45772-00AC-41C6-AE1E-DA3BA3AFB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5EEF8A-B766-4DD9-B9D1-BFB3A0D19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E0CE-170D-4DD8-B456-154B3AD824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957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31DCDF-E3D7-440A-B023-815057BBA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3F2684-DA1C-45CD-A67D-1D21F5C0D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C163C38-695C-41D5-AE24-11F0E544F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2310-1B14-4925-BA4B-293641AFDD8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9F4B61-9B64-4E97-AAE3-FE869CA06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BCBCF90-7A48-42A3-843D-7200C4B7F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E0CE-170D-4DD8-B456-154B3AD824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727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E1EEAB-D874-4F67-977D-59B0B6F64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D6BDC1F-0043-48E8-A356-DBCE3151D6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C82A51-F0B7-4850-A66D-82C4A8381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2310-1B14-4925-BA4B-293641AFDD8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0692BD-65AF-4332-ABDF-FD99F4780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B8A07B-2E73-4FB7-B450-5B3B291A9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E0CE-170D-4DD8-B456-154B3AD824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219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6A452C-9E60-4984-A124-5296EA9DE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152B9D-07B8-4550-8E66-7492965E02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7A5F011-85D8-4615-9059-DA299F071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18BA856-E0AB-4BCC-9391-4EBBDF912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2310-1B14-4925-BA4B-293641AFDD8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52616B8-8618-4492-9033-6166DDB86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7134A61-F7BD-44C2-A9B6-FBBBAF61D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E0CE-170D-4DD8-B456-154B3AD824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8358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855AFA-65E1-4BF9-95E9-865A1FEBC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1AED83C-04CC-49FB-9662-9804D89050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E5D5C94-AFA0-43CD-85F5-6646769DDB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7BD1D22-1E1A-480C-8760-0B7D1A8F39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D246EBD-03CC-47F1-B82C-EC4B8B7E30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BF7AA0B-6134-4253-8133-FE61E85B7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2310-1B14-4925-BA4B-293641AFDD8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FE036C4-530C-48E1-863D-19D68E20A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BE3AB32-1B98-4C5C-98CD-8793FD324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E0CE-170D-4DD8-B456-154B3AD824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0534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C9A0C4-44B3-4D66-8E50-8D7B796E0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8F8D2C0-BEB5-4E63-B313-8877EC1B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2310-1B14-4925-BA4B-293641AFDD8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3756637-96E6-4CE6-A506-853EAB47C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1BD0B8B-F07D-4EBF-B5A1-39497C3B3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E0CE-170D-4DD8-B456-154B3AD824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788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F158F8A-D4BB-499B-A245-B493EF236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2310-1B14-4925-BA4B-293641AFDD8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DC907CD-7BDB-4377-BB18-F820EFA0F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53222FB-962F-43AE-8121-A051DF76F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E0CE-170D-4DD8-B456-154B3AD824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015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71022C-F678-4018-A1E3-49BB2822A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FB9B7B-C2EB-424A-B979-EFEA6858E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FD312F7-3944-4A42-AFAD-B07B0EDF16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654A17A-09CB-4F1A-ACFF-067903200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2310-1B14-4925-BA4B-293641AFDD8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B0085EC-FB42-4764-894B-83CB61E53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88118AD-5BD4-4BC1-A5DD-2A5F0EE71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E0CE-170D-4DD8-B456-154B3AD824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603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6012EB-FD2E-4B06-B10C-E32444FA6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FA4C0C3-1B82-4B98-A4C7-78F3DB101A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0941ECC-8E64-4797-B257-575A6814C9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3DA01C0-804C-4294-A147-D940F2D47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2310-1B14-4925-BA4B-293641AFDD8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EAFF34B-9471-4F69-9A61-56F2CBA99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6C64724-3483-447B-964C-29EEB78CB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E0CE-170D-4DD8-B456-154B3AD824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5706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3C3AEC-A5A8-4127-A08E-20329AAA0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21E79CC-F368-4BAA-9A2B-E88CD76761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83831F7-F7E7-46A1-B13A-173949AD41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12310-1B14-4925-BA4B-293641AFDD8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EA42944-AAF1-4984-9D1B-EACF826394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420324C-540C-42BD-83B9-E55903D8A4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9E0CE-170D-4DD8-B456-154B3AD824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779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11A4A7-94B5-412C-9DDB-35576092CD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D9C35B4-7828-48BE-82FB-29E0521B5C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4888237A-C92F-4615-ACF8-62B53F5AF61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F82D4FAC-E779-462E-91EA-F7CE5109EF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004D1DF-5C35-49F0-9817-CC8F2DA42618}"/>
              </a:ext>
            </a:extLst>
          </p:cNvPr>
          <p:cNvSpPr/>
          <p:nvPr/>
        </p:nvSpPr>
        <p:spPr>
          <a:xfrm>
            <a:off x="182880" y="1600199"/>
            <a:ext cx="1182624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МБОУ </a:t>
            </a:r>
            <a:r>
              <a:rPr lang="ru-RU" alt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Ярковская</a:t>
            </a:r>
            <a:r>
              <a:rPr lang="ru-RU" alt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СОШ №3 с кадетскими классами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 (дошкольные группы)</a:t>
            </a:r>
            <a:endParaRPr lang="ru-RU" altLang="ru-RU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alt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Новосибирского района  Новосибирской области</a:t>
            </a:r>
          </a:p>
          <a:p>
            <a:pPr algn="ctr"/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Функции и технологии создания психологической</a:t>
            </a:r>
          </a:p>
          <a:p>
            <a:pPr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безопасности образовательной среды ДОУ.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alt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5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Выполнила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   старший воспитатель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Михайлова Татьяна Анатольевна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3200" b="1" dirty="0">
                <a:ln cmpd="sng"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469900" dist="50800" dir="5400000" algn="ctr" rotWithShape="0">
                    <a:srgbClr val="000000">
                      <a:alpha val="9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872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11A4A7-94B5-412C-9DDB-35576092CD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D9C35B4-7828-48BE-82FB-29E0521B5C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4888237A-C92F-4615-ACF8-62B53F5AF61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F82D4FAC-E779-462E-91EA-F7CE5109EF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004D1DF-5C35-49F0-9817-CC8F2DA42618}"/>
              </a:ext>
            </a:extLst>
          </p:cNvPr>
          <p:cNvSpPr/>
          <p:nvPr/>
        </p:nvSpPr>
        <p:spPr>
          <a:xfrm>
            <a:off x="182880" y="1600199"/>
            <a:ext cx="120091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A39A2DF-0644-480D-B627-32082D0D4934}"/>
              </a:ext>
            </a:extLst>
          </p:cNvPr>
          <p:cNvSpPr/>
          <p:nvPr/>
        </p:nvSpPr>
        <p:spPr>
          <a:xfrm>
            <a:off x="423746" y="1600198"/>
            <a:ext cx="1116237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1A1A1A"/>
                </a:solidFill>
                <a:latin typeface="YS Text"/>
              </a:rPr>
              <a:t>Образовательная среда </a:t>
            </a:r>
            <a:r>
              <a:rPr lang="ru-RU" sz="2400" dirty="0">
                <a:solidFill>
                  <a:srgbClr val="1A1A1A"/>
                </a:solidFill>
                <a:latin typeface="YS Text"/>
              </a:rPr>
              <a:t>— это система влияний и условий формирования личности, а также возможностей для ее развития, содержащихся в социальном и пространственно-предметном окружении. (В.А. </a:t>
            </a:r>
            <a:r>
              <a:rPr lang="ru-RU" sz="2400" dirty="0" err="1">
                <a:solidFill>
                  <a:srgbClr val="1A1A1A"/>
                </a:solidFill>
                <a:latin typeface="YS Text"/>
              </a:rPr>
              <a:t>Ясвин</a:t>
            </a:r>
            <a:r>
              <a:rPr lang="ru-RU" sz="2400" dirty="0">
                <a:solidFill>
                  <a:srgbClr val="1A1A1A"/>
                </a:solidFill>
                <a:latin typeface="YS Text"/>
              </a:rPr>
              <a:t>)</a:t>
            </a:r>
          </a:p>
          <a:p>
            <a:endParaRPr lang="ru-RU" sz="2400" dirty="0">
              <a:solidFill>
                <a:srgbClr val="1A1A1A"/>
              </a:solidFill>
              <a:latin typeface="YS Text"/>
            </a:endParaRPr>
          </a:p>
          <a:p>
            <a:r>
              <a:rPr lang="ru-RU" sz="2400" b="1" dirty="0">
                <a:solidFill>
                  <a:srgbClr val="1A1A1A"/>
                </a:solidFill>
                <a:latin typeface="YS Text"/>
              </a:rPr>
              <a:t>Психологическая безопасность</a:t>
            </a:r>
            <a:r>
              <a:rPr lang="ru-RU" sz="2400" dirty="0">
                <a:solidFill>
                  <a:srgbClr val="1A1A1A"/>
                </a:solidFill>
                <a:latin typeface="YS Text"/>
              </a:rPr>
              <a:t>–состояние среды, создающее защищенность или свободное от проявлений психологического насилия</a:t>
            </a:r>
          </a:p>
          <a:p>
            <a:endParaRPr lang="ru-RU" sz="2400" dirty="0">
              <a:solidFill>
                <a:srgbClr val="1A1A1A"/>
              </a:solidFill>
              <a:latin typeface="YS Text"/>
            </a:endParaRPr>
          </a:p>
          <a:p>
            <a:r>
              <a:rPr lang="ru-RU" sz="2400" dirty="0">
                <a:solidFill>
                  <a:srgbClr val="1A1A1A"/>
                </a:solidFill>
                <a:latin typeface="YS Text"/>
              </a:rPr>
              <a:t>Во взаимодействии, способствующее удовлетворению потребностей в личностно-доверительном общении, создающее референтную значимость/причастность к среде и обеспечивающее психическое здоровье включенных в нее участников.</a:t>
            </a:r>
            <a:endParaRPr lang="ru-RU" sz="2400" b="0" i="0" dirty="0">
              <a:solidFill>
                <a:srgbClr val="1A1A1A"/>
              </a:solidFill>
              <a:effectLst/>
              <a:latin typeface="YS Text"/>
            </a:endParaRPr>
          </a:p>
        </p:txBody>
      </p:sp>
    </p:spTree>
    <p:extLst>
      <p:ext uri="{BB962C8B-B14F-4D97-AF65-F5344CB8AC3E}">
        <p14:creationId xmlns:p14="http://schemas.microsoft.com/office/powerpoint/2010/main" val="2799777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11A4A7-94B5-412C-9DDB-35576092CD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D9C35B4-7828-48BE-82FB-29E0521B5C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4888237A-C92F-4615-ACF8-62B53F5AF61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F82D4FAC-E779-462E-91EA-F7CE5109EF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004D1DF-5C35-49F0-9817-CC8F2DA42618}"/>
              </a:ext>
            </a:extLst>
          </p:cNvPr>
          <p:cNvSpPr/>
          <p:nvPr/>
        </p:nvSpPr>
        <p:spPr>
          <a:xfrm>
            <a:off x="182880" y="1600199"/>
            <a:ext cx="1200912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3200" b="1" dirty="0">
                <a:ln cmpd="sng"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469900" dist="50800" dir="5400000" algn="ctr" rotWithShape="0">
                    <a:srgbClr val="000000">
                      <a:alpha val="9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91B833F-F227-4820-BF79-774B495B443C}"/>
              </a:ext>
            </a:extLst>
          </p:cNvPr>
          <p:cNvSpPr/>
          <p:nvPr/>
        </p:nvSpPr>
        <p:spPr>
          <a:xfrm>
            <a:off x="518160" y="1600199"/>
            <a:ext cx="1097280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2C2D2E"/>
                </a:solidFill>
                <a:latin typeface=".SFUI-Regular"/>
                <a:ea typeface="Times New Roman" panose="02020603050405020304" pitchFamily="18" charset="0"/>
                <a:cs typeface="Times New Roman" panose="02020603050405020304" pitchFamily="18" charset="0"/>
              </a:rPr>
              <a:t>Функции и технологии создания психологической безопасности </a:t>
            </a:r>
            <a:r>
              <a:rPr lang="ru-RU" sz="3200" b="1" dirty="0"/>
              <a:t>в образовательной среде школы </a:t>
            </a:r>
            <a:r>
              <a:rPr lang="ru-RU" sz="3200" b="1" dirty="0">
                <a:solidFill>
                  <a:srgbClr val="2C2D2E"/>
                </a:solidFill>
                <a:latin typeface=".SFUI-Regular"/>
                <a:ea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marL="457200" indent="-457200">
              <a:buAutoNum type="arabicPeriod"/>
            </a:pP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Создание доверительной атмосферы: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Организация  должна создавать доверие и поддержку среди обучающихся, педагогов и администрации. 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Это может быть достигнуто через открытый диалог, эмоциональную поддержку и признание индивидуальных потребностей каждого учащегося. Учителя и администрация школы должны быть готовы к эмоциональной поддержке учеников и реагировать на их потребности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548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11A4A7-94B5-412C-9DDB-35576092CD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D9C35B4-7828-48BE-82FB-29E0521B5C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4888237A-C92F-4615-ACF8-62B53F5AF61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F82D4FAC-E779-462E-91EA-F7CE5109EF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004D1DF-5C35-49F0-9817-CC8F2DA42618}"/>
              </a:ext>
            </a:extLst>
          </p:cNvPr>
          <p:cNvSpPr/>
          <p:nvPr/>
        </p:nvSpPr>
        <p:spPr>
          <a:xfrm>
            <a:off x="182880" y="1600199"/>
            <a:ext cx="1200912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3200" b="1" dirty="0">
                <a:ln cmpd="sng"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469900" dist="50800" dir="5400000" algn="ctr" rotWithShape="0">
                    <a:srgbClr val="000000">
                      <a:alpha val="9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622F398-9943-4C29-ABE0-83E1577A9991}"/>
              </a:ext>
            </a:extLst>
          </p:cNvPr>
          <p:cNvSpPr/>
          <p:nvPr/>
        </p:nvSpPr>
        <p:spPr>
          <a:xfrm>
            <a:off x="853440" y="2203953"/>
            <a:ext cx="10911840" cy="2934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solidFill>
                  <a:srgbClr val="2C2D2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 </a:t>
            </a:r>
            <a:r>
              <a:rPr lang="ru-RU" sz="2400" b="1" dirty="0">
                <a:solidFill>
                  <a:srgbClr val="2C2D2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Профилактика и разрешение конфликтов</a:t>
            </a:r>
            <a:r>
              <a:rPr lang="ru-RU" sz="2400" dirty="0">
                <a:solidFill>
                  <a:srgbClr val="2C2D2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Организация должна разрабатывать стратегии по предотвращению и разрешению конфликтов между персоналом. Это может включать проведение тренингов по навыкам конфликтологии, установление правил поведения и создание механизмов для обращения с жалобами и обращений.</a:t>
            </a:r>
            <a:endParaRPr lang="ru-RU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solidFill>
                  <a:srgbClr val="2C2D2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/>
              <a:t> 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518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11A4A7-94B5-412C-9DDB-35576092CD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D9C35B4-7828-48BE-82FB-29E0521B5C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4888237A-C92F-4615-ACF8-62B53F5AF61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F82D4FAC-E779-462E-91EA-F7CE5109EF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34401AF-8FF3-4BBD-A7F4-9D2E3AD300A3}"/>
              </a:ext>
            </a:extLst>
          </p:cNvPr>
          <p:cNvSpPr/>
          <p:nvPr/>
        </p:nvSpPr>
        <p:spPr>
          <a:xfrm>
            <a:off x="518160" y="1813561"/>
            <a:ext cx="86258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DE66CAD-E7B5-422E-9938-11BD3D43C844}"/>
              </a:ext>
            </a:extLst>
          </p:cNvPr>
          <p:cNvSpPr/>
          <p:nvPr/>
        </p:nvSpPr>
        <p:spPr>
          <a:xfrm>
            <a:off x="396240" y="2352135"/>
            <a:ext cx="10820400" cy="2434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solidFill>
                  <a:srgbClr val="2C2D2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 </a:t>
            </a:r>
            <a:r>
              <a:rPr lang="ru-RU" sz="2400" b="1" dirty="0">
                <a:solidFill>
                  <a:srgbClr val="2C2D2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Развитие навыков социальной коммуникации: </a:t>
            </a:r>
            <a:r>
              <a:rPr lang="ru-RU" sz="2400" dirty="0">
                <a:solidFill>
                  <a:srgbClr val="2C2D2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администрация должна активно развивать навыки социальной коммуникации обучающихся. Это может быть достигнуто через проведение тренингов по эффективной коммуникации, организацию групповых проектов и сотрудничества, а также создание условий для общения и взаимодействия между различными группами учащихся.</a:t>
            </a:r>
            <a:endParaRPr lang="ru-RU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076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11A4A7-94B5-412C-9DDB-35576092CD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D9C35B4-7828-48BE-82FB-29E0521B5C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4888237A-C92F-4615-ACF8-62B53F5AF61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F82D4FAC-E779-462E-91EA-F7CE5109EF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AF6F76C-EFA8-47C2-A4E8-76E589561403}"/>
              </a:ext>
            </a:extLst>
          </p:cNvPr>
          <p:cNvSpPr/>
          <p:nvPr/>
        </p:nvSpPr>
        <p:spPr>
          <a:xfrm>
            <a:off x="3520440" y="472440"/>
            <a:ext cx="61264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Социализация подростка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DF6CCC2-9BFC-4229-9E9E-5B731C3BB37B}"/>
              </a:ext>
            </a:extLst>
          </p:cNvPr>
          <p:cNvSpPr/>
          <p:nvPr/>
        </p:nvSpPr>
        <p:spPr>
          <a:xfrm>
            <a:off x="929640" y="1600201"/>
            <a:ext cx="10607040" cy="5054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2C2D2E"/>
                </a:solidFill>
                <a:latin typeface=".SFUI-Regular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400" b="1" dirty="0">
                <a:solidFill>
                  <a:srgbClr val="2C2D2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Профилактика и борьба с психологическими и физическими формами насилия: </a:t>
            </a:r>
            <a:r>
              <a:rPr lang="ru-RU" sz="2400" dirty="0">
                <a:solidFill>
                  <a:srgbClr val="2C2D2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организация должна активно противодействовать психологическому и физическому насилию, как со стороны учащихся, так и со стороны педагогов. Это может включать проведение </a:t>
            </a:r>
            <a:r>
              <a:rPr lang="ru-RU" sz="2400" dirty="0" err="1">
                <a:solidFill>
                  <a:srgbClr val="2C2D2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антибуллинговых</a:t>
            </a:r>
            <a:r>
              <a:rPr lang="ru-RU" sz="2400" dirty="0">
                <a:solidFill>
                  <a:srgbClr val="2C2D2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программ, тренингов по развитию навыков межличностного общения и создание механизмов для реагирования на случаи насилия.</a:t>
            </a:r>
          </a:p>
          <a:p>
            <a:pPr algn="just">
              <a:lnSpc>
                <a:spcPct val="107000"/>
              </a:lnSpc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Вовлечение родителей и общественности: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организация должна активно вовлекать родителей и общественность в создание психологически безопасной образовательной среды. Это может быть достигнуто через проведение родительских собраний, общественные слушания и совместные мероприятия.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981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11A4A7-94B5-412C-9DDB-35576092CD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D9C35B4-7828-48BE-82FB-29E0521B5C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4888237A-C92F-4615-ACF8-62B53F5AF61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F82D4FAC-E779-462E-91EA-F7CE5109EF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4F3090B-65CA-4418-94FF-701B27AB79B5}"/>
              </a:ext>
            </a:extLst>
          </p:cNvPr>
          <p:cNvSpPr/>
          <p:nvPr/>
        </p:nvSpPr>
        <p:spPr>
          <a:xfrm>
            <a:off x="2590800" y="304800"/>
            <a:ext cx="82905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4BFD268-4656-4CC3-873B-BF8108766C52}"/>
              </a:ext>
            </a:extLst>
          </p:cNvPr>
          <p:cNvSpPr/>
          <p:nvPr/>
        </p:nvSpPr>
        <p:spPr>
          <a:xfrm>
            <a:off x="304800" y="1722120"/>
            <a:ext cx="112013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ru-RU" sz="2800" b="1" dirty="0">
                <a:solidFill>
                  <a:srgbClr val="2C2D2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Технологии создания психологической безопасности:</a:t>
            </a:r>
          </a:p>
          <a:p>
            <a:pPr lvl="0" algn="ctr">
              <a:spcAft>
                <a:spcPts val="0"/>
              </a:spcAft>
            </a:pPr>
            <a:endParaRPr lang="ru-RU" sz="2800" b="1" dirty="0">
              <a:solidFill>
                <a:srgbClr val="2C2D2E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 Психологические тренинги и программы: организации могут внедрять психологические тренинги и программы, которые помогут ученикам развивать навыки саморегуляции эмоций, конфликтного разрешения, коммуникации и укрепления психологического здоровья.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   - Круги общения и советнические группы: организации могут организовывать круги общения или советнические группы, где ученики могут обсуждать свои проблемы, делиться опытом и получать поддержку от своих сверстников и взрослых.</a:t>
            </a:r>
          </a:p>
          <a:p>
            <a:pPr lvl="0" algn="just">
              <a:spcAft>
                <a:spcPts val="0"/>
              </a:spcAft>
            </a:pP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939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11A4A7-94B5-412C-9DDB-35576092CD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D9C35B4-7828-48BE-82FB-29E0521B5C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4888237A-C92F-4615-ACF8-62B53F5AF61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F82D4FAC-E779-462E-91EA-F7CE5109EF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FD065A9-703D-44F5-B4C8-A589065FCC86}"/>
              </a:ext>
            </a:extLst>
          </p:cNvPr>
          <p:cNvSpPr/>
          <p:nvPr/>
        </p:nvSpPr>
        <p:spPr>
          <a:xfrm>
            <a:off x="1524000" y="1417321"/>
            <a:ext cx="9997440" cy="669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800" b="1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C466BC7-9548-4F46-8BBD-46FEE495E390}"/>
              </a:ext>
            </a:extLst>
          </p:cNvPr>
          <p:cNvSpPr/>
          <p:nvPr/>
        </p:nvSpPr>
        <p:spPr>
          <a:xfrm>
            <a:off x="670560" y="1305342"/>
            <a:ext cx="11201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ru-RU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2C2D2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  </a:t>
            </a:r>
            <a:r>
              <a:rPr lang="ru-RU" sz="2400" b="1" dirty="0">
                <a:solidFill>
                  <a:srgbClr val="2C2D2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Система поддержки и мониторинга: </a:t>
            </a:r>
            <a:r>
              <a:rPr lang="ru-RU" sz="2400" dirty="0">
                <a:solidFill>
                  <a:srgbClr val="2C2D2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организации могут разрабатывать системы поддержки и мониторинга, чтобы выявлять проблемы и потребности воспитанников, своевременно реагировать на них и предоставлять необходимую помощь.</a:t>
            </a:r>
            <a:endParaRPr lang="ru-RU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2C2D2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ru-RU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2C2D2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Важно, чтобы   создавали безопасную и поддерживающую образовательную среду, где воспитанники могут чувствовать себя защищенными и готовыми к обучению.  </a:t>
            </a:r>
            <a:endParaRPr lang="ru-RU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1246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398</Words>
  <Application>Microsoft Office PowerPoint</Application>
  <PresentationFormat>Широкоэкранный</PresentationFormat>
  <Paragraphs>47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.SFUI-Regular</vt:lpstr>
      <vt:lpstr>Arial</vt:lpstr>
      <vt:lpstr>Calibri</vt:lpstr>
      <vt:lpstr>Calibri Light</vt:lpstr>
      <vt:lpstr>Times New Roman</vt:lpstr>
      <vt:lpstr>YS Text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Михайлова</dc:creator>
  <cp:lastModifiedBy>Татьяна Михайлова</cp:lastModifiedBy>
  <cp:revision>10</cp:revision>
  <dcterms:created xsi:type="dcterms:W3CDTF">2023-08-29T16:10:11Z</dcterms:created>
  <dcterms:modified xsi:type="dcterms:W3CDTF">2024-12-17T13:59:26Z</dcterms:modified>
</cp:coreProperties>
</file>