
<file path=[Content_Types].xml><?xml version="1.0" encoding="utf-8"?>
<Types xmlns="http://schemas.openxmlformats.org/package/2006/content-types">
  <Default Extension="png" ContentType="image/png"/>
  <Default Extension="jpg&amp;ehk=AohGw1WwAifGzwlWNB5oCg&amp;pid=OfficeInsert" ContentType="image/jpeg"/>
  <Default Extension="jpeg" ContentType="image/jpeg"/>
  <Default Extension="jpg&amp;ehk=agsqwD1gBSqcnKjfjdnybg&amp;pid=OfficeInsert" ContentType="image/jpeg"/>
  <Default Extension="rels" ContentType="application/vnd.openxmlformats-package.relationships+xml"/>
  <Default Extension="xml" ContentType="application/xml"/>
  <Default Extension="jpg&amp;ehk=PuALp8yYtuFRPayErm5lNA&amp;pid=OfficeInsert" ContentType="image/jpeg"/>
  <Default Extension="jpg&amp;ehk=ObL1nvAqTI8Xy2Ysr1bQag&amp;pid=OfficeInsert"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9" r:id="rId4"/>
    <p:sldId id="270" r:id="rId5"/>
    <p:sldId id="271" r:id="rId6"/>
    <p:sldId id="272" r:id="rId7"/>
    <p:sldId id="273" r:id="rId8"/>
    <p:sldId id="268" r:id="rId9"/>
    <p:sldId id="257" r:id="rId10"/>
    <p:sldId id="258" r:id="rId11"/>
    <p:sldId id="259" r:id="rId12"/>
    <p:sldId id="264" r:id="rId13"/>
    <p:sldId id="261" r:id="rId14"/>
    <p:sldId id="260" r:id="rId15"/>
    <p:sldId id="262" r:id="rId16"/>
    <p:sldId id="263" r:id="rId17"/>
    <p:sldId id="266" r:id="rId18"/>
    <p:sldId id="265" r:id="rId19"/>
    <p:sldId id="274" r:id="rId20"/>
    <p:sldId id="275" r:id="rId21"/>
    <p:sldId id="276" r:id="rId22"/>
    <p:sldId id="277" r:id="rId23"/>
    <p:sldId id="278"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6A42AAD-389D-48DD-9B29-788A9DDCCE65}"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3105876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6A42AAD-389D-48DD-9B29-788A9DDCCE65}"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280050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6A42AAD-389D-48DD-9B29-788A9DDCCE65}"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39120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6A42AAD-389D-48DD-9B29-788A9DDCCE65}"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426800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6A42AAD-389D-48DD-9B29-788A9DDCCE65}" type="datetimeFigureOut">
              <a:rPr lang="ru-RU" smtClean="0"/>
              <a:t>21.10.2019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385695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6A42AAD-389D-48DD-9B29-788A9DDCCE65}" type="datetimeFigureOut">
              <a:rPr lang="ru-RU" smtClean="0"/>
              <a:t>21.10.2019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25543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6A42AAD-389D-48DD-9B29-788A9DDCCE65}" type="datetimeFigureOut">
              <a:rPr lang="ru-RU" smtClean="0"/>
              <a:t>21.10.2019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123274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6A42AAD-389D-48DD-9B29-788A9DDCCE65}" type="datetimeFigureOut">
              <a:rPr lang="ru-RU" smtClean="0"/>
              <a:t>21.10.2019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173790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6A42AAD-389D-48DD-9B29-788A9DDCCE65}" type="datetimeFigureOut">
              <a:rPr lang="ru-RU" smtClean="0"/>
              <a:t>21.10.2019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99140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6A42AAD-389D-48DD-9B29-788A9DDCCE65}" type="datetimeFigureOut">
              <a:rPr lang="ru-RU" smtClean="0"/>
              <a:t>21.10.2019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105914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6A42AAD-389D-48DD-9B29-788A9DDCCE65}" type="datetimeFigureOut">
              <a:rPr lang="ru-RU" smtClean="0"/>
              <a:t>21.10.2019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E6D4E8-B393-465F-A8BD-3B7958B92333}" type="slidenum">
              <a:rPr lang="ru-RU" smtClean="0"/>
              <a:t>‹#›</a:t>
            </a:fld>
            <a:endParaRPr lang="ru-RU"/>
          </a:p>
        </p:txBody>
      </p:sp>
    </p:spTree>
    <p:extLst>
      <p:ext uri="{BB962C8B-B14F-4D97-AF65-F5344CB8AC3E}">
        <p14:creationId xmlns:p14="http://schemas.microsoft.com/office/powerpoint/2010/main" val="1616458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42AAD-389D-48DD-9B29-788A9DDCCE65}" type="datetimeFigureOut">
              <a:rPr lang="ru-RU" smtClean="0"/>
              <a:t>21.10.2019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6D4E8-B393-465F-A8BD-3B7958B92333}" type="slidenum">
              <a:rPr lang="ru-RU" smtClean="0"/>
              <a:t>‹#›</a:t>
            </a:fld>
            <a:endParaRPr lang="ru-RU"/>
          </a:p>
        </p:txBody>
      </p:sp>
    </p:spTree>
    <p:extLst>
      <p:ext uri="{BB962C8B-B14F-4D97-AF65-F5344CB8AC3E}">
        <p14:creationId xmlns:p14="http://schemas.microsoft.com/office/powerpoint/2010/main" val="3361586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krymology.info/index.php/%D0%95%D0%B2%D0%BF%D0%B0%D1%82%D0%BE%D1%80%D0%B8%D1%8F"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krymology.info/index.php/%D0%9A%D1%80%D1%8B%D0%BC" TargetMode="External"/><Relationship Id="rId5" Type="http://schemas.openxmlformats.org/officeDocument/2006/relationships/hyperlink" Target="http://krymology.info/index.php/%D0%94%D1%83%D0%B2%D0%B0%D0%BD,_%D0%A1%D0%B5%D0%BC%D1%91%D0%BD_%D0%AD%D0%B7%D1%80%D0%BE%D0%B2%D0%B8%D1%87" TargetMode="External"/><Relationship Id="rId4" Type="http://schemas.openxmlformats.org/officeDocument/2006/relationships/hyperlink" Target="http://krymology.info/index.php/%D0%A1%D0%B5%D0%B2%D0%B0%D1%81%D1%82%D0%BE%D0%BF%D0%BE%D0%BB%D1%8C"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evpatoriya-history.info/religioznie-sooruzenija/mechet-juma-jami.php"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evpatoriya-history.info/metall/tramvaj.php" TargetMode="External"/><Relationship Id="rId4" Type="http://schemas.openxmlformats.org/officeDocument/2006/relationships/hyperlink" Target="http://evpatoriya-history.info/religioznie-sooruzenija/tekie-dervishej.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amp;ehk=ObL1nvAqTI8Xy2Ysr1bQag&amp;pid=OfficeInsert"/><Relationship Id="rId7" Type="http://schemas.openxmlformats.org/officeDocument/2006/relationships/image" Target="../media/image13.jpg&amp;ehk=AohGw1WwAifGzwlWNB5oCg&amp;pid=OfficeInsert"/><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amp;ehk=agsqwD1gBSqcnKjfjdnybg&amp;pid=OfficeInsert"/><Relationship Id="rId5" Type="http://schemas.openxmlformats.org/officeDocument/2006/relationships/image" Target="../media/image11.jpeg"/><Relationship Id="rId4" Type="http://schemas.openxmlformats.org/officeDocument/2006/relationships/image" Target="../media/image10.jpg&amp;ehk=PuALp8yYtuFRPayErm5lNA&amp;pid=OfficeInsert"/></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
            <a:ext cx="12192001" cy="7210268"/>
          </a:xfrm>
          <a:prstGeom prst="rect">
            <a:avLst/>
          </a:prstGeom>
        </p:spPr>
      </p:pic>
      <p:sp>
        <p:nvSpPr>
          <p:cNvPr id="2" name="Заголовок 1"/>
          <p:cNvSpPr>
            <a:spLocks noGrp="1"/>
          </p:cNvSpPr>
          <p:nvPr>
            <p:ph type="ctrTitle"/>
          </p:nvPr>
        </p:nvSpPr>
        <p:spPr/>
        <p:txBody>
          <a:bodyPr>
            <a:normAutofit fontScale="90000"/>
          </a:bodyPr>
          <a:lstStyle/>
          <a:p>
            <a:pPr algn="r"/>
            <a:r>
              <a:rPr lang="ru-RU" sz="8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Историческая Евпатория</a:t>
            </a:r>
          </a:p>
        </p:txBody>
      </p:sp>
      <p:sp>
        <p:nvSpPr>
          <p:cNvPr id="3" name="Подзаголовок 2"/>
          <p:cNvSpPr>
            <a:spLocks noGrp="1"/>
          </p:cNvSpPr>
          <p:nvPr>
            <p:ph type="subTitle" idx="1"/>
          </p:nvPr>
        </p:nvSpPr>
        <p:spPr/>
        <p:txBody>
          <a:bodyPr>
            <a:normAutofit lnSpcReduction="10000"/>
          </a:bodyPr>
          <a:lstStyle/>
          <a:p>
            <a:r>
              <a:rPr lang="ru-RU" b="1" dirty="0">
                <a:solidFill>
                  <a:srgbClr val="FF0000"/>
                </a:solidFill>
              </a:rPr>
              <a:t>Экскурс в исторические места города Евпатории.</a:t>
            </a:r>
          </a:p>
          <a:p>
            <a:r>
              <a:rPr lang="ru-RU" b="1" dirty="0">
                <a:solidFill>
                  <a:srgbClr val="FF0000"/>
                </a:solidFill>
              </a:rPr>
              <a:t>Классный час.</a:t>
            </a:r>
          </a:p>
          <a:p>
            <a:r>
              <a:rPr lang="ru-RU" b="1" dirty="0">
                <a:solidFill>
                  <a:srgbClr val="FF0000"/>
                </a:solidFill>
              </a:rPr>
              <a:t>Зав</a:t>
            </a:r>
            <a:r>
              <a:rPr lang="ru-RU" b="1" dirty="0" smtClean="0">
                <a:solidFill>
                  <a:srgbClr val="FF0000"/>
                </a:solidFill>
              </a:rPr>
              <a:t>. библиотекой </a:t>
            </a:r>
            <a:r>
              <a:rPr lang="ru-RU" b="1" dirty="0">
                <a:solidFill>
                  <a:srgbClr val="FF0000"/>
                </a:solidFill>
              </a:rPr>
              <a:t>МБОУ «Средняя школа №</a:t>
            </a:r>
            <a:r>
              <a:rPr lang="ru-RU" b="1" smtClean="0">
                <a:solidFill>
                  <a:srgbClr val="FF0000"/>
                </a:solidFill>
              </a:rPr>
              <a:t>14»</a:t>
            </a:r>
          </a:p>
          <a:p>
            <a:r>
              <a:rPr lang="ru-RU" b="1" dirty="0" smtClean="0">
                <a:solidFill>
                  <a:srgbClr val="FF0000"/>
                </a:solidFill>
              </a:rPr>
              <a:t>Педагог-библиотекарь </a:t>
            </a:r>
            <a:r>
              <a:rPr lang="ru-RU" b="1" dirty="0" err="1" smtClean="0">
                <a:solidFill>
                  <a:srgbClr val="FF0000"/>
                </a:solidFill>
              </a:rPr>
              <a:t>Жаплова</a:t>
            </a:r>
            <a:r>
              <a:rPr lang="ru-RU" b="1" dirty="0" smtClean="0">
                <a:solidFill>
                  <a:srgbClr val="FF0000"/>
                </a:solidFill>
              </a:rPr>
              <a:t> Ж.А.</a:t>
            </a:r>
            <a:endParaRPr lang="ru-RU" b="1" dirty="0">
              <a:solidFill>
                <a:srgbClr val="FF0000"/>
              </a:solidFill>
            </a:endParaRPr>
          </a:p>
        </p:txBody>
      </p:sp>
    </p:spTree>
    <p:extLst>
      <p:ext uri="{BB962C8B-B14F-4D97-AF65-F5344CB8AC3E}">
        <p14:creationId xmlns:p14="http://schemas.microsoft.com/office/powerpoint/2010/main" val="1975147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3"/>
          <a:stretch>
            <a:fillRect/>
          </a:stretch>
        </p:blipFill>
        <p:spPr>
          <a:xfrm>
            <a:off x="838199" y="1330036"/>
            <a:ext cx="4675909" cy="4959927"/>
          </a:xfrm>
          <a:prstGeom prst="rect">
            <a:avLst/>
          </a:prstGeom>
        </p:spPr>
      </p:pic>
      <p:sp>
        <p:nvSpPr>
          <p:cNvPr id="4" name="Объект 3"/>
          <p:cNvSpPr>
            <a:spLocks noGrp="1"/>
          </p:cNvSpPr>
          <p:nvPr>
            <p:ph sz="half" idx="2"/>
          </p:nvPr>
        </p:nvSpPr>
        <p:spPr/>
        <p:txBody>
          <a:bodyPr>
            <a:normAutofit fontScale="62500" lnSpcReduction="20000"/>
          </a:bodyPr>
          <a:lstStyle/>
          <a:p>
            <a:r>
              <a:rPr lang="ru-RU" b="1" dirty="0">
                <a:solidFill>
                  <a:srgbClr val="002060"/>
                </a:solidFill>
              </a:rPr>
              <a:t>Задержимся возле</a:t>
            </a:r>
            <a:r>
              <a:rPr lang="ru-RU" b="1" i="1" dirty="0">
                <a:solidFill>
                  <a:srgbClr val="002060"/>
                </a:solidFill>
              </a:rPr>
              <a:t> Крепостных ворот</a:t>
            </a:r>
            <a:r>
              <a:rPr lang="ru-RU" b="1" dirty="0">
                <a:solidFill>
                  <a:srgbClr val="002060"/>
                </a:solidFill>
              </a:rPr>
              <a:t> (они назывались </a:t>
            </a:r>
            <a:r>
              <a:rPr lang="ru-RU" b="1" i="1" dirty="0" err="1">
                <a:solidFill>
                  <a:srgbClr val="002060"/>
                </a:solidFill>
              </a:rPr>
              <a:t>Одун</a:t>
            </a:r>
            <a:r>
              <a:rPr lang="ru-RU" b="1" i="1" dirty="0">
                <a:solidFill>
                  <a:srgbClr val="002060"/>
                </a:solidFill>
              </a:rPr>
              <a:t> базар-капу</a:t>
            </a:r>
            <a:r>
              <a:rPr lang="ru-RU" b="1" dirty="0">
                <a:solidFill>
                  <a:srgbClr val="002060"/>
                </a:solidFill>
              </a:rPr>
              <a:t>). Когда-то это был восточный форпост города. Крымские ханы, их свита, император Александр I, поэт Адам Мицкевич, генерал Александр Суворов и многие другие известные люди въезжали в арку </a:t>
            </a:r>
            <a:r>
              <a:rPr lang="ru-RU" b="1" dirty="0" err="1">
                <a:solidFill>
                  <a:srgbClr val="002060"/>
                </a:solidFill>
              </a:rPr>
              <a:t>Одун</a:t>
            </a:r>
            <a:r>
              <a:rPr lang="ru-RU" b="1" dirty="0">
                <a:solidFill>
                  <a:srgbClr val="002060"/>
                </a:solidFill>
              </a:rPr>
              <a:t> базар-капу — кто в карете или коляске, а кто верхом. Через эти ворота, как правило, и покидали город — тут начиналась дорога на Бахчисарай и Симферополь.</a:t>
            </a:r>
          </a:p>
          <a:p>
            <a:r>
              <a:rPr lang="ru-RU" b="1" dirty="0">
                <a:solidFill>
                  <a:srgbClr val="002060"/>
                </a:solidFill>
              </a:rPr>
              <a:t>Бывало, проносились через </a:t>
            </a:r>
            <a:r>
              <a:rPr lang="ru-RU" b="1" dirty="0" err="1">
                <a:solidFill>
                  <a:srgbClr val="002060"/>
                </a:solidFill>
              </a:rPr>
              <a:t>Одун</a:t>
            </a:r>
            <a:r>
              <a:rPr lang="ru-RU" b="1" dirty="0">
                <a:solidFill>
                  <a:srgbClr val="002060"/>
                </a:solidFill>
              </a:rPr>
              <a:t> базар-капу вооружённые всадники. Это воины Крымского хана выступали в походы на соседние государства — Украину, Польшу, Россию, Молдавию. Их вылазки за наживой провоцировали ответные набеги обиженных соседей. Таковы были реалии жизни средневекового города.</a:t>
            </a:r>
          </a:p>
          <a:p>
            <a:endParaRPr lang="ru-RU" dirty="0"/>
          </a:p>
        </p:txBody>
      </p:sp>
    </p:spTree>
    <p:extLst>
      <p:ext uri="{BB962C8B-B14F-4D97-AF65-F5344CB8AC3E}">
        <p14:creationId xmlns:p14="http://schemas.microsoft.com/office/powerpoint/2010/main" val="1261312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normAutofit/>
          </a:bodyPr>
          <a:lstStyle/>
          <a:p>
            <a:pPr algn="ctr"/>
            <a:r>
              <a:rPr lang="ru-RU" sz="6600" b="1" dirty="0">
                <a:solidFill>
                  <a:srgbClr val="002060"/>
                </a:solidFill>
              </a:rPr>
              <a:t>Малый Иерусалим</a:t>
            </a:r>
          </a:p>
        </p:txBody>
      </p:sp>
      <p:pic>
        <p:nvPicPr>
          <p:cNvPr id="5" name="Объект 4"/>
          <p:cNvPicPr>
            <a:picLocks noGrp="1" noChangeAspect="1"/>
          </p:cNvPicPr>
          <p:nvPr>
            <p:ph sz="half" idx="1"/>
          </p:nvPr>
        </p:nvPicPr>
        <p:blipFill>
          <a:blip r:embed="rId3"/>
          <a:stretch>
            <a:fillRect/>
          </a:stretch>
        </p:blipFill>
        <p:spPr>
          <a:xfrm>
            <a:off x="484909" y="1399309"/>
            <a:ext cx="5128886" cy="4809970"/>
          </a:xfrm>
          <a:prstGeom prst="rect">
            <a:avLst/>
          </a:prstGeom>
        </p:spPr>
      </p:pic>
      <p:sp>
        <p:nvSpPr>
          <p:cNvPr id="4" name="Объект 3"/>
          <p:cNvSpPr>
            <a:spLocks noGrp="1"/>
          </p:cNvSpPr>
          <p:nvPr>
            <p:ph sz="half" idx="2"/>
          </p:nvPr>
        </p:nvSpPr>
        <p:spPr/>
        <p:txBody>
          <a:bodyPr>
            <a:normAutofit fontScale="55000" lnSpcReduction="20000"/>
          </a:bodyPr>
          <a:lstStyle/>
          <a:p>
            <a:r>
              <a:rPr lang="ru-RU" b="1" dirty="0">
                <a:solidFill>
                  <a:srgbClr val="002060"/>
                </a:solidFill>
              </a:rPr>
              <a:t>Трудно сказать, кто и когда впервые назвал средневековую часть Евпатории Малым Иерусалимом. Это название настолько точно, что кажется, будто оно существовало всегда. Здесь, на сравнительно небольшой территории, не превышающей нескольких квадратных километров, мирно соседствуют выдающиеся памятники различных культур — крымскотатарской, караимской, русской, армянской, польской, еврейской, турецкой.</a:t>
            </a:r>
          </a:p>
          <a:p>
            <a:endParaRPr lang="ru-RU" b="1" dirty="0">
              <a:solidFill>
                <a:srgbClr val="002060"/>
              </a:solidFill>
            </a:endParaRPr>
          </a:p>
          <a:p>
            <a:r>
              <a:rPr lang="ru-RU" b="1" dirty="0">
                <a:solidFill>
                  <a:srgbClr val="002060"/>
                </a:solidFill>
              </a:rPr>
              <a:t>На одной лишь Караимской улице — центральной магистрали Малого Иерусалима — расположены мечеть </a:t>
            </a:r>
            <a:r>
              <a:rPr lang="ru-RU" b="1" dirty="0" err="1">
                <a:solidFill>
                  <a:srgbClr val="002060"/>
                </a:solidFill>
              </a:rPr>
              <a:t>Ашик-Омер</a:t>
            </a:r>
            <a:r>
              <a:rPr lang="ru-RU" b="1" dirty="0">
                <a:solidFill>
                  <a:srgbClr val="002060"/>
                </a:solidFill>
              </a:rPr>
              <a:t>, две караимские </a:t>
            </a:r>
            <a:r>
              <a:rPr lang="ru-RU" b="1" dirty="0" err="1">
                <a:solidFill>
                  <a:srgbClr val="002060"/>
                </a:solidFill>
              </a:rPr>
              <a:t>кенасы</a:t>
            </a:r>
            <a:r>
              <a:rPr lang="ru-RU" b="1" dirty="0">
                <a:solidFill>
                  <a:srgbClr val="002060"/>
                </a:solidFill>
              </a:rPr>
              <a:t>, две синагоги, дом христиан-евангелистов, мемориальная доска в честь пребывания здесь выдающегося польского поэта Адама Мицкевича, бывшая русско-турецкая баня и знаменитые Крепостные ворота времён Крымского ханства. Добавьте к ним находящиеся в соседних кварталах мечеть Хан-</a:t>
            </a:r>
            <a:r>
              <a:rPr lang="ru-RU" b="1" dirty="0" err="1">
                <a:solidFill>
                  <a:srgbClr val="002060"/>
                </a:solidFill>
              </a:rPr>
              <a:t>Джами</a:t>
            </a:r>
            <a:r>
              <a:rPr lang="ru-RU" b="1" dirty="0">
                <a:solidFill>
                  <a:srgbClr val="002060"/>
                </a:solidFill>
              </a:rPr>
              <a:t>, Свято-Николаевский православный собор, турецкую баню XVI века, монастырь дервишей, армянскую церковь </a:t>
            </a:r>
            <a:r>
              <a:rPr lang="ru-RU" b="1" dirty="0" err="1">
                <a:solidFill>
                  <a:srgbClr val="002060"/>
                </a:solidFill>
              </a:rPr>
              <a:t>Сурб-Никогайос</a:t>
            </a:r>
            <a:r>
              <a:rPr lang="ru-RU" b="1" dirty="0">
                <a:solidFill>
                  <a:srgbClr val="002060"/>
                </a:solidFill>
              </a:rPr>
              <a:t> — и получится настоящий Иерусалим в миниатюре.</a:t>
            </a:r>
          </a:p>
          <a:p>
            <a:endParaRPr lang="ru-RU" dirty="0"/>
          </a:p>
        </p:txBody>
      </p:sp>
    </p:spTree>
    <p:extLst>
      <p:ext uri="{BB962C8B-B14F-4D97-AF65-F5344CB8AC3E}">
        <p14:creationId xmlns:p14="http://schemas.microsoft.com/office/powerpoint/2010/main" val="752363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0836"/>
            <a:ext cx="12192000" cy="6968836"/>
          </a:xfrm>
          <a:prstGeom prst="rect">
            <a:avLst/>
          </a:prstGeom>
        </p:spPr>
      </p:pic>
    </p:spTree>
    <p:extLst>
      <p:ext uri="{BB962C8B-B14F-4D97-AF65-F5344CB8AC3E}">
        <p14:creationId xmlns:p14="http://schemas.microsoft.com/office/powerpoint/2010/main" val="2628625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normAutofit/>
          </a:bodyPr>
          <a:lstStyle/>
          <a:p>
            <a:pPr algn="ctr"/>
            <a:r>
              <a:rPr lang="ru-RU" sz="6000" b="1" dirty="0">
                <a:solidFill>
                  <a:srgbClr val="002060"/>
                </a:solidFill>
              </a:rPr>
              <a:t>Караимские </a:t>
            </a:r>
            <a:r>
              <a:rPr lang="ru-RU" sz="6000" b="1" dirty="0" err="1">
                <a:solidFill>
                  <a:srgbClr val="002060"/>
                </a:solidFill>
              </a:rPr>
              <a:t>кенассы</a:t>
            </a:r>
            <a:endParaRPr lang="ru-RU" sz="6000" b="1" dirty="0">
              <a:solidFill>
                <a:srgbClr val="002060"/>
              </a:solidFill>
            </a:endParaRPr>
          </a:p>
        </p:txBody>
      </p:sp>
      <p:sp>
        <p:nvSpPr>
          <p:cNvPr id="3" name="Объект 2"/>
          <p:cNvSpPr>
            <a:spLocks noGrp="1"/>
          </p:cNvSpPr>
          <p:nvPr>
            <p:ph idx="1"/>
          </p:nvPr>
        </p:nvSpPr>
        <p:spPr/>
        <p:txBody>
          <a:bodyPr>
            <a:normAutofit fontScale="85000" lnSpcReduction="20000"/>
          </a:bodyPr>
          <a:lstStyle/>
          <a:p>
            <a:r>
              <a:rPr lang="ru-RU" b="1" dirty="0">
                <a:solidFill>
                  <a:srgbClr val="002060"/>
                </a:solidFill>
              </a:rPr>
              <a:t>Это храмовый комплекс караимов – тюркского народа, представителей которого в мире осталось не более двух тысяч. Почти все их памятники сосредоточены в Крыму, и двухсотлетние </a:t>
            </a:r>
            <a:r>
              <a:rPr lang="ru-RU" b="1" dirty="0" err="1">
                <a:solidFill>
                  <a:srgbClr val="002060"/>
                </a:solidFill>
              </a:rPr>
              <a:t>кенассы</a:t>
            </a:r>
            <a:r>
              <a:rPr lang="ru-RU" b="1" dirty="0">
                <a:solidFill>
                  <a:srgbClr val="002060"/>
                </a:solidFill>
              </a:rPr>
              <a:t> на Караимской улице – одна из этих исторических достопримечательностей.</a:t>
            </a:r>
          </a:p>
          <a:p>
            <a:r>
              <a:rPr lang="ru-RU" b="1" dirty="0">
                <a:solidFill>
                  <a:srgbClr val="002060"/>
                </a:solidFill>
              </a:rPr>
              <a:t>Культовое место состоит из храмов, благотворительной столовой и других вспомогательных зданий. Здесь также работает небольшой музей караимской культуры и кафе, в котором подают вкуснейшие и сытные национальные блюда тюрков.</a:t>
            </a:r>
          </a:p>
          <a:p>
            <a:r>
              <a:rPr lang="ru-RU" b="1" dirty="0">
                <a:solidFill>
                  <a:srgbClr val="002060"/>
                </a:solidFill>
              </a:rPr>
              <a:t>Интересно взглянуть и на дворики, соединяющие здания, на их мозаики, орнаменты и сплетения виноградных лоз. На стенах написана история караимов.</a:t>
            </a:r>
          </a:p>
          <a:p>
            <a:r>
              <a:rPr lang="ru-RU" b="1" dirty="0">
                <a:solidFill>
                  <a:srgbClr val="002060"/>
                </a:solidFill>
              </a:rPr>
              <a:t>В советские годы на территории храмов располагались различные учреждения: антирелигиозный музей, курсы медсестер, склады. В 90-е годы </a:t>
            </a:r>
            <a:r>
              <a:rPr lang="ru-RU" b="1" dirty="0" err="1">
                <a:solidFill>
                  <a:srgbClr val="002060"/>
                </a:solidFill>
              </a:rPr>
              <a:t>кенассы</a:t>
            </a:r>
            <a:r>
              <a:rPr lang="ru-RU" b="1" dirty="0">
                <a:solidFill>
                  <a:srgbClr val="002060"/>
                </a:solidFill>
              </a:rPr>
              <a:t> вернули общине, и сейчас храмы снова действуют.</a:t>
            </a:r>
          </a:p>
          <a:p>
            <a:endParaRPr lang="ru-RU" dirty="0"/>
          </a:p>
        </p:txBody>
      </p:sp>
    </p:spTree>
    <p:extLst>
      <p:ext uri="{BB962C8B-B14F-4D97-AF65-F5344CB8AC3E}">
        <p14:creationId xmlns:p14="http://schemas.microsoft.com/office/powerpoint/2010/main" val="1024760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9538" y="0"/>
            <a:ext cx="12132924" cy="6858000"/>
          </a:xfrm>
          <a:prstGeom prst="rect">
            <a:avLst/>
          </a:prstGeom>
        </p:spPr>
      </p:pic>
      <p:pic>
        <p:nvPicPr>
          <p:cNvPr id="2" name="Рисунок 1"/>
          <p:cNvPicPr>
            <a:picLocks noChangeAspect="1"/>
          </p:cNvPicPr>
          <p:nvPr/>
        </p:nvPicPr>
        <p:blipFill>
          <a:blip r:embed="rId3"/>
          <a:stretch>
            <a:fillRect/>
          </a:stretch>
        </p:blipFill>
        <p:spPr>
          <a:xfrm>
            <a:off x="284018" y="221672"/>
            <a:ext cx="3733800" cy="4336473"/>
          </a:xfrm>
          <a:prstGeom prst="rect">
            <a:avLst/>
          </a:prstGeom>
        </p:spPr>
      </p:pic>
      <p:pic>
        <p:nvPicPr>
          <p:cNvPr id="3" name="Рисунок 2"/>
          <p:cNvPicPr>
            <a:picLocks noChangeAspect="1"/>
          </p:cNvPicPr>
          <p:nvPr/>
        </p:nvPicPr>
        <p:blipFill>
          <a:blip r:embed="rId4"/>
          <a:stretch>
            <a:fillRect/>
          </a:stretch>
        </p:blipFill>
        <p:spPr>
          <a:xfrm>
            <a:off x="4010892" y="845127"/>
            <a:ext cx="3913909" cy="5167745"/>
          </a:xfrm>
          <a:prstGeom prst="rect">
            <a:avLst/>
          </a:prstGeom>
        </p:spPr>
      </p:pic>
      <p:pic>
        <p:nvPicPr>
          <p:cNvPr id="4" name="Рисунок 3"/>
          <p:cNvPicPr>
            <a:picLocks noChangeAspect="1"/>
          </p:cNvPicPr>
          <p:nvPr/>
        </p:nvPicPr>
        <p:blipFill>
          <a:blip r:embed="rId5"/>
          <a:stretch>
            <a:fillRect/>
          </a:stretch>
        </p:blipFill>
        <p:spPr>
          <a:xfrm>
            <a:off x="7924801" y="1821872"/>
            <a:ext cx="3616036" cy="5472545"/>
          </a:xfrm>
          <a:prstGeom prst="rect">
            <a:avLst/>
          </a:prstGeom>
        </p:spPr>
      </p:pic>
    </p:spTree>
    <p:extLst>
      <p:ext uri="{BB962C8B-B14F-4D97-AF65-F5344CB8AC3E}">
        <p14:creationId xmlns:p14="http://schemas.microsoft.com/office/powerpoint/2010/main" val="1477220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normAutofit/>
          </a:bodyPr>
          <a:lstStyle/>
          <a:p>
            <a:pPr algn="ctr"/>
            <a:r>
              <a:rPr lang="ru-RU" sz="6600" b="1" dirty="0">
                <a:solidFill>
                  <a:srgbClr val="002060"/>
                </a:solidFill>
              </a:rPr>
              <a:t>Мечеть Джума-</a:t>
            </a:r>
            <a:r>
              <a:rPr lang="ru-RU" sz="6600" b="1" dirty="0" err="1">
                <a:solidFill>
                  <a:srgbClr val="002060"/>
                </a:solidFill>
              </a:rPr>
              <a:t>Джами</a:t>
            </a:r>
            <a:endParaRPr lang="ru-RU" sz="6600" b="1" dirty="0">
              <a:solidFill>
                <a:srgbClr val="002060"/>
              </a:solidFill>
            </a:endParaRPr>
          </a:p>
        </p:txBody>
      </p:sp>
      <p:pic>
        <p:nvPicPr>
          <p:cNvPr id="5" name="Объект 4"/>
          <p:cNvPicPr>
            <a:picLocks noGrp="1" noChangeAspect="1"/>
          </p:cNvPicPr>
          <p:nvPr>
            <p:ph sz="half" idx="1"/>
          </p:nvPr>
        </p:nvPicPr>
        <p:blipFill>
          <a:blip r:embed="rId3"/>
          <a:stretch>
            <a:fillRect/>
          </a:stretch>
        </p:blipFill>
        <p:spPr>
          <a:xfrm>
            <a:off x="1087581" y="1690688"/>
            <a:ext cx="4311830" cy="4654621"/>
          </a:xfrm>
          <a:prstGeom prst="rect">
            <a:avLst/>
          </a:prstGeom>
        </p:spPr>
      </p:pic>
      <p:sp>
        <p:nvSpPr>
          <p:cNvPr id="4" name="Объект 3"/>
          <p:cNvSpPr>
            <a:spLocks noGrp="1"/>
          </p:cNvSpPr>
          <p:nvPr>
            <p:ph sz="half" idx="2"/>
          </p:nvPr>
        </p:nvSpPr>
        <p:spPr/>
        <p:txBody>
          <a:bodyPr>
            <a:normAutofit fontScale="55000" lnSpcReduction="20000"/>
          </a:bodyPr>
          <a:lstStyle/>
          <a:p>
            <a:r>
              <a:rPr lang="ru-RU" b="1" dirty="0">
                <a:solidFill>
                  <a:srgbClr val="002060"/>
                </a:solidFill>
              </a:rPr>
              <a:t>Это самая большая и внушительная мечеть Крыма. Ее хорошо видно с воды: два минарета - маяки для моряков, рыбаков и путешественников. На суше мечеть - ориентир для тех, кто ищет выход на набережную. Построили ее еще в XV веке, в турецкие времена, когда город носил имя </a:t>
            </a:r>
            <a:r>
              <a:rPr lang="ru-RU" b="1" dirty="0" err="1">
                <a:solidFill>
                  <a:srgbClr val="002060"/>
                </a:solidFill>
              </a:rPr>
              <a:t>Гёзлёв</a:t>
            </a:r>
            <a:r>
              <a:rPr lang="ru-RU" b="1" dirty="0">
                <a:solidFill>
                  <a:srgbClr val="002060"/>
                </a:solidFill>
              </a:rPr>
              <a:t>. Название храма - Джума-</a:t>
            </a:r>
            <a:r>
              <a:rPr lang="ru-RU" b="1" dirty="0" err="1">
                <a:solidFill>
                  <a:srgbClr val="002060"/>
                </a:solidFill>
              </a:rPr>
              <a:t>Джами</a:t>
            </a:r>
            <a:r>
              <a:rPr lang="ru-RU" b="1" dirty="0">
                <a:solidFill>
                  <a:srgbClr val="002060"/>
                </a:solidFill>
              </a:rPr>
              <a:t> - переводится как Пятничная мечеть, поскольку для мусульман пятница - религиозный праздничный день.</a:t>
            </a:r>
          </a:p>
          <a:p>
            <a:r>
              <a:rPr lang="ru-RU" b="1" dirty="0">
                <a:solidFill>
                  <a:srgbClr val="002060"/>
                </a:solidFill>
              </a:rPr>
              <a:t>Еще одно название мечети - «ханская»: раньше здесь проводили церемонию духовного посвящения в ханский сан.</a:t>
            </a:r>
          </a:p>
          <a:p>
            <a:r>
              <a:rPr lang="ru-RU" b="1" dirty="0">
                <a:solidFill>
                  <a:srgbClr val="002060"/>
                </a:solidFill>
              </a:rPr>
              <a:t>Внешне храм напоминает куб, высота которого – 22 метра, ширина - около 21 метра. В здании почти шесть десятков окон, и, оказавшись внутри, можно увидеть красивый рассеянный свет, проходящий сквозь них.</a:t>
            </a:r>
          </a:p>
          <a:p>
            <a:r>
              <a:rPr lang="ru-RU" b="1" dirty="0">
                <a:solidFill>
                  <a:srgbClr val="002060"/>
                </a:solidFill>
              </a:rPr>
              <a:t>Во дворе мечети сохранились мраморные надгробия времен Крымской войны.</a:t>
            </a:r>
          </a:p>
          <a:p>
            <a:endParaRPr lang="ru-RU" dirty="0"/>
          </a:p>
        </p:txBody>
      </p:sp>
    </p:spTree>
    <p:extLst>
      <p:ext uri="{BB962C8B-B14F-4D97-AF65-F5344CB8AC3E}">
        <p14:creationId xmlns:p14="http://schemas.microsoft.com/office/powerpoint/2010/main" val="1239391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normAutofit/>
          </a:bodyPr>
          <a:lstStyle/>
          <a:p>
            <a:pPr algn="ctr"/>
            <a:r>
              <a:rPr lang="ru-RU" sz="7200" b="1" dirty="0">
                <a:solidFill>
                  <a:srgbClr val="002060"/>
                </a:solidFill>
              </a:rPr>
              <a:t>Дом Дувана</a:t>
            </a:r>
          </a:p>
        </p:txBody>
      </p:sp>
      <p:pic>
        <p:nvPicPr>
          <p:cNvPr id="5" name="Объект 4"/>
          <p:cNvPicPr>
            <a:picLocks noGrp="1" noChangeAspect="1"/>
          </p:cNvPicPr>
          <p:nvPr>
            <p:ph sz="half" idx="1"/>
          </p:nvPr>
        </p:nvPicPr>
        <p:blipFill>
          <a:blip r:embed="rId3"/>
          <a:stretch>
            <a:fillRect/>
          </a:stretch>
        </p:blipFill>
        <p:spPr>
          <a:xfrm>
            <a:off x="595745" y="1935378"/>
            <a:ext cx="5250873" cy="4534695"/>
          </a:xfrm>
          <a:prstGeom prst="rect">
            <a:avLst/>
          </a:prstGeom>
        </p:spPr>
      </p:pic>
      <p:sp>
        <p:nvSpPr>
          <p:cNvPr id="4" name="Объект 3"/>
          <p:cNvSpPr>
            <a:spLocks noGrp="1"/>
          </p:cNvSpPr>
          <p:nvPr>
            <p:ph sz="half" idx="2"/>
          </p:nvPr>
        </p:nvSpPr>
        <p:spPr/>
        <p:txBody>
          <a:bodyPr>
            <a:normAutofit fontScale="62500" lnSpcReduction="20000"/>
          </a:bodyPr>
          <a:lstStyle/>
          <a:p>
            <a:r>
              <a:rPr lang="ru-RU" b="1" dirty="0">
                <a:solidFill>
                  <a:srgbClr val="002060"/>
                </a:solidFill>
              </a:rPr>
              <a:t>Когда-то этот дом принадлежал городскому главе Семену Дувану, которому город обязан Театром им. Пушкина, церковью Ильи Пророка и публичной (Пушкинской) библиотекой. Благодарность мэру стоит вынести и за его собственный особняк, величественный памятник архитектуры в стиле модерн.</a:t>
            </a:r>
          </a:p>
          <a:p>
            <a:r>
              <a:rPr lang="ru-RU" b="1" dirty="0">
                <a:solidFill>
                  <a:srgbClr val="002060"/>
                </a:solidFill>
              </a:rPr>
              <a:t>Трехэтажный дом был доходным, оттого и планировка внутри – соответствующая: длинные коридоры и отходящие от них маленькие квартирки. На самом деле гораздо интереснее смотреть на здание снаружи: множество декоративных элементов фасада делают его незабываемым. Здесь есть и женщины с растрепанными волосами, и львиные морды, и лицо бородатого и усатого мужчины.</a:t>
            </a:r>
          </a:p>
          <a:p>
            <a:r>
              <a:rPr lang="ru-RU" b="1" dirty="0">
                <a:solidFill>
                  <a:srgbClr val="002060"/>
                </a:solidFill>
              </a:rPr>
              <a:t>Во дворе сохранился одноэтажный флигель, в котором проживал сам хозяин.</a:t>
            </a:r>
          </a:p>
          <a:p>
            <a:endParaRPr lang="ru-RU" dirty="0"/>
          </a:p>
        </p:txBody>
      </p:sp>
    </p:spTree>
    <p:extLst>
      <p:ext uri="{BB962C8B-B14F-4D97-AF65-F5344CB8AC3E}">
        <p14:creationId xmlns:p14="http://schemas.microsoft.com/office/powerpoint/2010/main" val="306509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p:txBody>
          <a:bodyPr/>
          <a:lstStyle/>
          <a:p>
            <a:endParaRPr lang="ru-RU"/>
          </a:p>
        </p:txBody>
      </p:sp>
      <p:pic>
        <p:nvPicPr>
          <p:cNvPr id="1025" name="Picture 1" descr="Приезд императора Николая II в Евпаторию (филь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0"/>
            <a:ext cx="11087637"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03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lstStyle/>
          <a:p>
            <a:pPr algn="ctr"/>
            <a:r>
              <a:rPr lang="ru-RU" b="1" dirty="0">
                <a:solidFill>
                  <a:srgbClr val="002060"/>
                </a:solidFill>
              </a:rPr>
              <a:t>Пребывание Их Императорских Величеств с Августейшей Семьей в Евпатории</a:t>
            </a:r>
          </a:p>
        </p:txBody>
      </p:sp>
      <p:sp>
        <p:nvSpPr>
          <p:cNvPr id="3" name="Объект 2"/>
          <p:cNvSpPr>
            <a:spLocks noGrp="1"/>
          </p:cNvSpPr>
          <p:nvPr>
            <p:ph idx="1"/>
          </p:nvPr>
        </p:nvSpPr>
        <p:spPr/>
        <p:txBody>
          <a:bodyPr>
            <a:normAutofit fontScale="47500" lnSpcReduction="20000"/>
          </a:bodyPr>
          <a:lstStyle/>
          <a:p>
            <a:r>
              <a:rPr lang="ru-RU" sz="3300" b="1" dirty="0">
                <a:solidFill>
                  <a:srgbClr val="002060"/>
                </a:solidFill>
              </a:rPr>
              <a:t>1916 год. В разгаре Первой мировой войны, утром 16 мая в </a:t>
            </a:r>
            <a:r>
              <a:rPr lang="ru-RU" sz="3300" b="1" dirty="0">
                <a:solidFill>
                  <a:srgbClr val="002060"/>
                </a:solidFill>
                <a:hlinkClick r:id="rId3" tooltip="Евпатория"/>
              </a:rPr>
              <a:t>Евпаторию</a:t>
            </a:r>
            <a:r>
              <a:rPr lang="ru-RU" sz="3300" b="1" dirty="0">
                <a:solidFill>
                  <a:srgbClr val="002060"/>
                </a:solidFill>
              </a:rPr>
              <a:t> из </a:t>
            </a:r>
            <a:r>
              <a:rPr lang="ru-RU" sz="3300" b="1" dirty="0">
                <a:solidFill>
                  <a:srgbClr val="002060"/>
                </a:solidFill>
                <a:hlinkClick r:id="rId4" tooltip="Севастополь"/>
              </a:rPr>
              <a:t>Севастополя</a:t>
            </a:r>
            <a:r>
              <a:rPr lang="ru-RU" sz="3300" b="1" dirty="0">
                <a:solidFill>
                  <a:srgbClr val="002060"/>
                </a:solidFill>
              </a:rPr>
              <a:t> приехал на собственном поезде всероссийский император Николай II со своей семьёй. Состав из восьми голубых вагонов, украшенных царскими гербами, прибыл на вокзал ровно в 7 часов утра. Самодержец ещё спал. На перроне высоких гостей поджидали городской голова </a:t>
            </a:r>
            <a:r>
              <a:rPr lang="ru-RU" sz="3300" b="1" dirty="0">
                <a:solidFill>
                  <a:srgbClr val="002060"/>
                </a:solidFill>
                <a:hlinkClick r:id="rId5" tooltip="Дуван, Семён Эзрович"/>
              </a:rPr>
              <a:t>Семён Дуван</a:t>
            </a:r>
            <a:r>
              <a:rPr lang="ru-RU" sz="3300" b="1" dirty="0">
                <a:solidFill>
                  <a:srgbClr val="002060"/>
                </a:solidFill>
              </a:rPr>
              <a:t>, гласные (то есть депутаты) Евпаторийской Думы и многочисленные делегации от всех национальных общин, проживавших в городе. </a:t>
            </a:r>
          </a:p>
          <a:p>
            <a:r>
              <a:rPr lang="ru-RU" sz="3300" b="1" dirty="0">
                <a:solidFill>
                  <a:srgbClr val="002060"/>
                </a:solidFill>
              </a:rPr>
              <a:t>Известный </a:t>
            </a:r>
            <a:r>
              <a:rPr lang="ru-RU" sz="3300" b="1" dirty="0" err="1">
                <a:solidFill>
                  <a:srgbClr val="002060"/>
                </a:solidFill>
              </a:rPr>
              <a:t>кинофабрикант</a:t>
            </a:r>
            <a:r>
              <a:rPr lang="ru-RU" sz="3300" b="1" dirty="0">
                <a:solidFill>
                  <a:srgbClr val="002060"/>
                </a:solidFill>
              </a:rPr>
              <a:t> и фотограф Александр Дранков в этой поездке всюду следовал за Николаем II, фиксируя на плёнку каждый его шаг. В результате на экраны вышел документальный фильм "Прибытие Его Императорского Величества государя императора с августейшей семьёй в Евпаторию". Его демонстрировали в евпаторийском "иллюзионе" (кинотеатре), и фильм пользовался огромным успехом у публики. </a:t>
            </a:r>
          </a:p>
          <a:p>
            <a:r>
              <a:rPr lang="ru-RU" sz="3300" b="1" dirty="0">
                <a:solidFill>
                  <a:srgbClr val="002060"/>
                </a:solidFill>
              </a:rPr>
              <a:t>Фотографированием царской семьи занимался, вероятно, один из ассистентов А. </a:t>
            </a:r>
            <a:r>
              <a:rPr lang="ru-RU" sz="3300" b="1" dirty="0" err="1">
                <a:solidFill>
                  <a:srgbClr val="002060"/>
                </a:solidFill>
              </a:rPr>
              <a:t>Дранкова</a:t>
            </a:r>
            <a:r>
              <a:rPr lang="ru-RU" sz="3300" b="1" dirty="0">
                <a:solidFill>
                  <a:srgbClr val="002060"/>
                </a:solidFill>
              </a:rPr>
              <a:t>. Вот он расставил треногу на пляже и сфотографировал царевича Алексея, строящего песочный замок. А вот - Николай II с сыном присели у ограды дачи "Мечта"... Как потом оказалось, это были последние снимки императорской семьи в </a:t>
            </a:r>
            <a:r>
              <a:rPr lang="ru-RU" sz="3300" b="1" dirty="0">
                <a:solidFill>
                  <a:srgbClr val="002060"/>
                </a:solidFill>
                <a:hlinkClick r:id="rId6" tooltip="Крым"/>
              </a:rPr>
              <a:t>Крыму</a:t>
            </a:r>
            <a:r>
              <a:rPr lang="ru-RU" sz="3300" b="1" dirty="0">
                <a:solidFill>
                  <a:srgbClr val="002060"/>
                </a:solidFill>
              </a:rPr>
              <a:t>. Вернувшись в свой голубой вагон, венценосные особы покинули Евпаторию в 18 часов 15 минут, ещё не догадываясь, что больше никогда не возвратятся не только в этот замечательный город, но и вообще на полуостров. </a:t>
            </a:r>
          </a:p>
          <a:p>
            <a:r>
              <a:rPr lang="ru-RU" sz="3300" b="1" dirty="0">
                <a:solidFill>
                  <a:srgbClr val="002060"/>
                </a:solidFill>
              </a:rPr>
              <a:t>Так уж случилось, что день, проведённый в Евпатории, стал их прощанием с Крымом. </a:t>
            </a:r>
          </a:p>
          <a:p>
            <a:r>
              <a:rPr lang="ru-RU" sz="3300" b="1" dirty="0">
                <a:solidFill>
                  <a:srgbClr val="002060"/>
                </a:solidFill>
              </a:rPr>
              <a:t>Через две недели в Евпатории в кинотеатре “Наука и жизнь”, при полном аншлаге, демонстрировался хроникальный фильм “Пребывание Их Императорских Величеств с Августейшей Семьей в Евпатории”. </a:t>
            </a:r>
          </a:p>
          <a:p>
            <a:endParaRPr lang="ru-RU" b="1" dirty="0">
              <a:solidFill>
                <a:srgbClr val="002060"/>
              </a:solidFill>
            </a:endParaRPr>
          </a:p>
          <a:p>
            <a:endParaRPr lang="ru-RU" dirty="0"/>
          </a:p>
        </p:txBody>
      </p:sp>
    </p:spTree>
    <p:extLst>
      <p:ext uri="{BB962C8B-B14F-4D97-AF65-F5344CB8AC3E}">
        <p14:creationId xmlns:p14="http://schemas.microsoft.com/office/powerpoint/2010/main" val="1230264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998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0" y="0"/>
            <a:ext cx="12381875" cy="7000407"/>
          </a:xfrm>
          <a:prstGeom prst="rect">
            <a:avLst/>
          </a:prstGeom>
        </p:spPr>
      </p:pic>
      <p:sp>
        <p:nvSpPr>
          <p:cNvPr id="2" name="Заголовок 1"/>
          <p:cNvSpPr>
            <a:spLocks noGrp="1"/>
          </p:cNvSpPr>
          <p:nvPr>
            <p:ph type="title"/>
          </p:nvPr>
        </p:nvSpPr>
        <p:spPr>
          <a:pattFill prst="pct5">
            <a:fgClr>
              <a:schemeClr val="accent1"/>
            </a:fgClr>
            <a:bgClr>
              <a:schemeClr val="bg1"/>
            </a:bgClr>
          </a:pattFill>
        </p:spPr>
        <p:txBody>
          <a:bodyPr>
            <a:normAutofit fontScale="90000"/>
          </a:bodyPr>
          <a:lstStyle/>
          <a:p>
            <a:pPr algn="ctr"/>
            <a:r>
              <a:rPr lang="ru-RU" sz="8000" b="1" dirty="0">
                <a:solidFill>
                  <a:srgbClr val="C00000"/>
                </a:solidFill>
              </a:rPr>
              <a:t>Памятники и исторические места </a:t>
            </a:r>
            <a:r>
              <a:rPr lang="ru-RU" sz="8000" b="1" dirty="0" smtClean="0">
                <a:solidFill>
                  <a:srgbClr val="C00000"/>
                </a:solidFill>
              </a:rPr>
              <a:t>Евпатории</a:t>
            </a:r>
            <a:br>
              <a:rPr lang="ru-RU" sz="8000" b="1" dirty="0" smtClean="0">
                <a:solidFill>
                  <a:srgbClr val="C00000"/>
                </a:solidFill>
              </a:rPr>
            </a:br>
            <a:endParaRPr lang="ru-RU" sz="8000" dirty="0">
              <a:solidFill>
                <a:srgbClr val="FF0000"/>
              </a:solidFill>
            </a:endParaRPr>
          </a:p>
        </p:txBody>
      </p:sp>
      <p:sp>
        <p:nvSpPr>
          <p:cNvPr id="3" name="Текст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678928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311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720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810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704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
            <a:ext cx="1213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gn="ctr"/>
            <a:r>
              <a:rPr lang="ru-RU" sz="5400" b="1" dirty="0" smtClean="0">
                <a:solidFill>
                  <a:srgbClr val="002060"/>
                </a:solidFill>
              </a:rPr>
              <a:t>Евпатория – удивительный город</a:t>
            </a:r>
            <a:endParaRPr lang="ru-RU" sz="5400" b="1" dirty="0">
              <a:solidFill>
                <a:srgbClr val="002060"/>
              </a:solidFill>
            </a:endParaRPr>
          </a:p>
        </p:txBody>
      </p:sp>
      <p:sp>
        <p:nvSpPr>
          <p:cNvPr id="3" name="Объект 2"/>
          <p:cNvSpPr>
            <a:spLocks noGrp="1"/>
          </p:cNvSpPr>
          <p:nvPr>
            <p:ph idx="1"/>
          </p:nvPr>
        </p:nvSpPr>
        <p:spPr/>
        <p:txBody>
          <a:bodyPr>
            <a:normAutofit fontScale="85000" lnSpcReduction="20000"/>
          </a:bodyPr>
          <a:lstStyle/>
          <a:p>
            <a:r>
              <a:rPr lang="ru-RU" b="1" dirty="0">
                <a:solidFill>
                  <a:srgbClr val="002060"/>
                </a:solidFill>
              </a:rPr>
              <a:t>Евпатория, конечно, город небольшой, но посмотреть есть что, и очень много. В Евпатории можно увидеть и раскопки, которым два с половиной тысячелетия, и исторические постройки средних веков, такие как </a:t>
            </a:r>
            <a:r>
              <a:rPr lang="ru-RU" b="1" dirty="0">
                <a:solidFill>
                  <a:srgbClr val="002060"/>
                </a:solidFill>
                <a:hlinkClick r:id="rId3"/>
              </a:rPr>
              <a:t>мечеть Джума-</a:t>
            </a:r>
            <a:r>
              <a:rPr lang="ru-RU" b="1" dirty="0" err="1">
                <a:solidFill>
                  <a:srgbClr val="002060"/>
                </a:solidFill>
                <a:hlinkClick r:id="rId3"/>
              </a:rPr>
              <a:t>джами</a:t>
            </a:r>
            <a:r>
              <a:rPr lang="ru-RU" b="1" dirty="0">
                <a:solidFill>
                  <a:srgbClr val="002060"/>
                </a:solidFill>
              </a:rPr>
              <a:t>, </a:t>
            </a:r>
            <a:r>
              <a:rPr lang="ru-RU" b="1" dirty="0" err="1">
                <a:solidFill>
                  <a:srgbClr val="002060"/>
                </a:solidFill>
                <a:hlinkClick r:id="rId4"/>
              </a:rPr>
              <a:t>текие</a:t>
            </a:r>
            <a:r>
              <a:rPr lang="ru-RU" b="1" dirty="0">
                <a:solidFill>
                  <a:srgbClr val="002060"/>
                </a:solidFill>
                <a:hlinkClick r:id="rId4"/>
              </a:rPr>
              <a:t> дервишей</a:t>
            </a:r>
            <a:r>
              <a:rPr lang="ru-RU" b="1" dirty="0">
                <a:solidFill>
                  <a:srgbClr val="002060"/>
                </a:solidFill>
              </a:rPr>
              <a:t> и другие, и немых свидетелей расцвета Евпатории в XIX - начале ХХ веков, памятники защитникам родины, и, как оказалось, памятники угнетателям, памятники героям и жертвам Великой Отечественной и Афганской войн, окунуться в атмосферу православия, ислама, </a:t>
            </a:r>
            <a:r>
              <a:rPr lang="ru-RU" b="1" dirty="0" err="1">
                <a:solidFill>
                  <a:srgbClr val="002060"/>
                </a:solidFill>
              </a:rPr>
              <a:t>караимизма</a:t>
            </a:r>
            <a:r>
              <a:rPr lang="ru-RU" b="1" dirty="0">
                <a:solidFill>
                  <a:srgbClr val="002060"/>
                </a:solidFill>
              </a:rPr>
              <a:t>, суфизма и иудаизма. И все это на небольшой территории старого города в Евпатории, который можно легко обойти пешком. И еще можно прокатиться на "трамвае желаний", курсирующем в летний период по городу, и покататься на </a:t>
            </a:r>
            <a:r>
              <a:rPr lang="ru-RU" b="1" dirty="0">
                <a:solidFill>
                  <a:srgbClr val="002060"/>
                </a:solidFill>
                <a:hlinkClick r:id="rId5"/>
              </a:rPr>
              <a:t>трамвайчиках</a:t>
            </a:r>
            <a:r>
              <a:rPr lang="ru-RU" b="1" dirty="0">
                <a:solidFill>
                  <a:srgbClr val="002060"/>
                </a:solidFill>
              </a:rPr>
              <a:t>, которым более 50 лет от роду, и которые вы, наверное, ни где не встретите. Можно </a:t>
            </a:r>
            <a:r>
              <a:rPr lang="ru-RU" b="1" dirty="0" err="1">
                <a:solidFill>
                  <a:srgbClr val="002060"/>
                </a:solidFill>
              </a:rPr>
              <a:t>побрадить</a:t>
            </a:r>
            <a:r>
              <a:rPr lang="ru-RU" b="1" dirty="0">
                <a:solidFill>
                  <a:srgbClr val="002060"/>
                </a:solidFill>
              </a:rPr>
              <a:t> по местам, где ходили крымские ханы и невольники, Адам Мицкевич и Александр I, Константин Станиславский и Николай II, где шли тяжелые бои и снимались художественные фильмы. Много чего есть в Евпатории. </a:t>
            </a:r>
            <a:endParaRPr lang="ru-RU" b="1" dirty="0" smtClean="0">
              <a:solidFill>
                <a:srgbClr val="002060"/>
              </a:solidFill>
            </a:endParaRPr>
          </a:p>
        </p:txBody>
      </p:sp>
    </p:spTree>
    <p:extLst>
      <p:ext uri="{BB962C8B-B14F-4D97-AF65-F5344CB8AC3E}">
        <p14:creationId xmlns:p14="http://schemas.microsoft.com/office/powerpoint/2010/main" val="3641029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
            <a:ext cx="1213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r>
              <a:rPr lang="ru-RU" b="1" dirty="0">
                <a:solidFill>
                  <a:srgbClr val="002060"/>
                </a:solidFill>
              </a:rPr>
              <a:t>История Евпатории весьма длинная, этот город был известен ещё во времена античности. Тогда его название было другим: греки его звали </a:t>
            </a:r>
            <a:r>
              <a:rPr lang="ru-RU" b="1" dirty="0" err="1">
                <a:solidFill>
                  <a:srgbClr val="002060"/>
                </a:solidFill>
              </a:rPr>
              <a:t>Керкинитидой</a:t>
            </a:r>
            <a:r>
              <a:rPr lang="ru-RU" b="1" dirty="0">
                <a:solidFill>
                  <a:srgbClr val="002060"/>
                </a:solidFill>
              </a:rPr>
              <a:t>. Это была греческая колония, основанная греками из Малой Азии. Получается, что городу исполнилось уже 25 веков. </a:t>
            </a:r>
          </a:p>
        </p:txBody>
      </p:sp>
      <p:sp>
        <p:nvSpPr>
          <p:cNvPr id="4" name="Объект 3"/>
          <p:cNvSpPr>
            <a:spLocks noGrp="1"/>
          </p:cNvSpPr>
          <p:nvPr>
            <p:ph sz="half" idx="2"/>
          </p:nvPr>
        </p:nvSpPr>
        <p:spPr/>
        <p:txBody>
          <a:bodyPr/>
          <a:lstStyle/>
          <a:p>
            <a:endParaRPr lang="ru-R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584" y="425001"/>
            <a:ext cx="6080233" cy="585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01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
            <a:ext cx="1213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6000" b="1" dirty="0">
                <a:solidFill>
                  <a:srgbClr val="002060"/>
                </a:solidFill>
              </a:rPr>
              <a:t>Ранняя история</a:t>
            </a:r>
          </a:p>
        </p:txBody>
      </p:sp>
      <p:sp>
        <p:nvSpPr>
          <p:cNvPr id="3" name="Объект 2"/>
          <p:cNvSpPr>
            <a:spLocks noGrp="1"/>
          </p:cNvSpPr>
          <p:nvPr>
            <p:ph sz="half" idx="1"/>
          </p:nvPr>
        </p:nvSpPr>
        <p:spPr/>
        <p:txBody>
          <a:bodyPr>
            <a:normAutofit fontScale="55000" lnSpcReduction="20000"/>
          </a:bodyPr>
          <a:lstStyle/>
          <a:p>
            <a:r>
              <a:rPr lang="ru-RU" b="1" dirty="0">
                <a:solidFill>
                  <a:srgbClr val="002060"/>
                </a:solidFill>
              </a:rPr>
              <a:t>Поселение здесь существовало достаточно долго. Так как здесь были обнаружены монеты собственной чеканки, историки сделали вывод, что город имел свою государственность. Здесь процветала торговля с кочевниками-скифами. Местные жители возделывали землю, растили злаки и виноград, из которого делали вино. Близость к морю позволяла промышлять рыболовством.</a:t>
            </a:r>
          </a:p>
          <a:p>
            <a:endParaRPr lang="ru-RU" b="1" dirty="0">
              <a:solidFill>
                <a:srgbClr val="002060"/>
              </a:solidFill>
            </a:endParaRPr>
          </a:p>
          <a:p>
            <a:r>
              <a:rPr lang="ru-RU" b="1" dirty="0">
                <a:solidFill>
                  <a:srgbClr val="002060"/>
                </a:solidFill>
              </a:rPr>
              <a:t>Город испытал тогда зависимость от </a:t>
            </a:r>
            <a:r>
              <a:rPr lang="ru-RU" b="1" dirty="0" err="1">
                <a:solidFill>
                  <a:srgbClr val="002060"/>
                </a:solidFill>
              </a:rPr>
              <a:t>Херсонесского</a:t>
            </a:r>
            <a:r>
              <a:rPr lang="ru-RU" b="1" dirty="0">
                <a:solidFill>
                  <a:srgbClr val="002060"/>
                </a:solidFill>
              </a:rPr>
              <a:t> государства. Но это не отразилось на его процветании. Однако уже во II веке до н.э. </a:t>
            </a:r>
            <a:r>
              <a:rPr lang="ru-RU" b="1" dirty="0" err="1">
                <a:solidFill>
                  <a:srgbClr val="002060"/>
                </a:solidFill>
              </a:rPr>
              <a:t>Керкинитиду</a:t>
            </a:r>
            <a:r>
              <a:rPr lang="ru-RU" b="1" dirty="0">
                <a:solidFill>
                  <a:srgbClr val="002060"/>
                </a:solidFill>
              </a:rPr>
              <a:t> захватили скифы, которым требовался удобный порт. Скифы производили опустошения в городе, поэтому местное население обратилось за поддержкой к </a:t>
            </a:r>
            <a:r>
              <a:rPr lang="ru-RU" b="1" dirty="0" err="1">
                <a:solidFill>
                  <a:srgbClr val="002060"/>
                </a:solidFill>
              </a:rPr>
              <a:t>Митридаду</a:t>
            </a:r>
            <a:r>
              <a:rPr lang="ru-RU" b="1" dirty="0">
                <a:solidFill>
                  <a:srgbClr val="002060"/>
                </a:solidFill>
              </a:rPr>
              <a:t> </a:t>
            </a:r>
            <a:r>
              <a:rPr lang="ru-RU" b="1" dirty="0" err="1">
                <a:solidFill>
                  <a:srgbClr val="002060"/>
                </a:solidFill>
              </a:rPr>
              <a:t>Евпатору</a:t>
            </a:r>
            <a:r>
              <a:rPr lang="ru-RU" b="1" dirty="0">
                <a:solidFill>
                  <a:srgbClr val="002060"/>
                </a:solidFill>
              </a:rPr>
              <a:t> – понтийскому царю. Помощь прибыла в виде войск под предводительством Диофанта, разбившего скифов и их союзников – </a:t>
            </a:r>
            <a:r>
              <a:rPr lang="ru-RU" b="1" dirty="0" err="1">
                <a:solidFill>
                  <a:srgbClr val="002060"/>
                </a:solidFill>
              </a:rPr>
              <a:t>роксолан</a:t>
            </a:r>
            <a:r>
              <a:rPr lang="ru-RU" b="1" dirty="0">
                <a:solidFill>
                  <a:srgbClr val="002060"/>
                </a:solidFill>
              </a:rPr>
              <a:t>. Однако жители </a:t>
            </a:r>
            <a:r>
              <a:rPr lang="ru-RU" b="1" dirty="0" err="1">
                <a:solidFill>
                  <a:srgbClr val="002060"/>
                </a:solidFill>
              </a:rPr>
              <a:t>Керкинитиды</a:t>
            </a:r>
            <a:r>
              <a:rPr lang="ru-RU" b="1" dirty="0">
                <a:solidFill>
                  <a:srgbClr val="002060"/>
                </a:solidFill>
              </a:rPr>
              <a:t> не вернулись в свой город.</a:t>
            </a:r>
          </a:p>
        </p:txBody>
      </p:sp>
      <p:sp>
        <p:nvSpPr>
          <p:cNvPr id="4" name="Объект 3"/>
          <p:cNvSpPr>
            <a:spLocks noGrp="1"/>
          </p:cNvSpPr>
          <p:nvPr>
            <p:ph sz="half" idx="2"/>
          </p:nvPr>
        </p:nvSpPr>
        <p:spPr/>
        <p:txBody>
          <a:bodyPr>
            <a:normAutofit fontScale="55000" lnSpcReduction="20000"/>
          </a:bodyPr>
          <a:lstStyle/>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232" y="759854"/>
            <a:ext cx="5439765" cy="569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417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
            <a:ext cx="1213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8000" b="1" dirty="0" smtClean="0">
                <a:solidFill>
                  <a:srgbClr val="002060"/>
                </a:solidFill>
              </a:rPr>
              <a:t>Войны</a:t>
            </a:r>
            <a:endParaRPr lang="ru-RU" sz="8000" b="1" dirty="0">
              <a:solidFill>
                <a:srgbClr val="002060"/>
              </a:solidFill>
            </a:endParaRPr>
          </a:p>
        </p:txBody>
      </p:sp>
      <p:sp>
        <p:nvSpPr>
          <p:cNvPr id="3" name="Объект 2"/>
          <p:cNvSpPr>
            <a:spLocks noGrp="1"/>
          </p:cNvSpPr>
          <p:nvPr>
            <p:ph sz="half" idx="1"/>
          </p:nvPr>
        </p:nvSpPr>
        <p:spPr/>
        <p:txBody>
          <a:bodyPr>
            <a:normAutofit fontScale="47500" lnSpcReduction="20000"/>
          </a:bodyPr>
          <a:lstStyle/>
          <a:p>
            <a:r>
              <a:rPr lang="ru-RU" sz="3300" b="1" dirty="0">
                <a:solidFill>
                  <a:srgbClr val="002060"/>
                </a:solidFill>
              </a:rPr>
              <a:t>В средние века Крым был завоёван Османской империей, поэтому поселения здесь уже имели тюркские топонимы. Не обошло это стороной и Евпаторию, которая получила имя </a:t>
            </a:r>
            <a:r>
              <a:rPr lang="ru-RU" sz="3300" b="1" dirty="0" err="1">
                <a:solidFill>
                  <a:srgbClr val="002060"/>
                </a:solidFill>
              </a:rPr>
              <a:t>Гёзлев</a:t>
            </a:r>
            <a:r>
              <a:rPr lang="ru-RU" sz="3300" b="1" dirty="0">
                <a:solidFill>
                  <a:srgbClr val="002060"/>
                </a:solidFill>
              </a:rPr>
              <a:t>. Здесь была воздвигнута мощная крепость. Впрочем, фортификационное сооружение носило ещё и торговое назначение. Но Русско-Турецкая война всё же перевернула страницу в истории этого города: в 1774 году Османы перестали претендовать на Крым, что было закреплено </a:t>
            </a:r>
            <a:r>
              <a:rPr lang="ru-RU" sz="3300" b="1" dirty="0" err="1">
                <a:solidFill>
                  <a:srgbClr val="002060"/>
                </a:solidFill>
              </a:rPr>
              <a:t>Кючук-Кайнарджийским</a:t>
            </a:r>
            <a:r>
              <a:rPr lang="ru-RU" sz="3300" b="1" dirty="0">
                <a:solidFill>
                  <a:srgbClr val="002060"/>
                </a:solidFill>
              </a:rPr>
              <a:t> мирным договором.</a:t>
            </a:r>
          </a:p>
          <a:p>
            <a:endParaRPr lang="ru-RU" sz="3300" b="1" dirty="0">
              <a:solidFill>
                <a:srgbClr val="002060"/>
              </a:solidFill>
            </a:endParaRPr>
          </a:p>
          <a:p>
            <a:r>
              <a:rPr lang="ru-RU" sz="3300" b="1" dirty="0">
                <a:solidFill>
                  <a:srgbClr val="002060"/>
                </a:solidFill>
              </a:rPr>
              <a:t>Тогда-то в память о </a:t>
            </a:r>
            <a:r>
              <a:rPr lang="ru-RU" sz="3300" b="1" dirty="0" err="1">
                <a:solidFill>
                  <a:srgbClr val="002060"/>
                </a:solidFill>
              </a:rPr>
              <a:t>Евпаторе</a:t>
            </a:r>
            <a:r>
              <a:rPr lang="ru-RU" sz="3300" b="1" dirty="0">
                <a:solidFill>
                  <a:srgbClr val="002060"/>
                </a:solidFill>
              </a:rPr>
              <a:t> город и получил новое имя от императрицы Екатерины II. Греческое прошлое ей пришлось явно по вкусу, по сравнению с турецким. XIX век в истории города – это век строительства, омрачённый только Крымской войной. Евпатория в этом веке обретает известность караимского культурного центра. Уже к концу этого века Евпатория ценится как курортный город.</a:t>
            </a:r>
          </a:p>
          <a:p>
            <a:endParaRPr lang="ru-RU" dirty="0"/>
          </a:p>
        </p:txBody>
      </p:sp>
      <p:sp>
        <p:nvSpPr>
          <p:cNvPr id="4" name="Объект 3"/>
          <p:cNvSpPr>
            <a:spLocks noGrp="1"/>
          </p:cNvSpPr>
          <p:nvPr>
            <p:ph sz="half" idx="2"/>
          </p:nvPr>
        </p:nvSpPr>
        <p:spPr/>
        <p:txBody>
          <a:bodyPr>
            <a:normAutofit fontScale="47500" lnSpcReduction="20000"/>
          </a:bodyPr>
          <a:lstStyle/>
          <a:p>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529" y="1339403"/>
            <a:ext cx="5307789" cy="512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288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175"/>
            <a:ext cx="1213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normAutofit fontScale="62500" lnSpcReduction="20000"/>
          </a:bodyPr>
          <a:lstStyle/>
          <a:p>
            <a:r>
              <a:rPr lang="ru-RU" b="1" dirty="0">
                <a:solidFill>
                  <a:srgbClr val="002060"/>
                </a:solidFill>
              </a:rPr>
              <a:t>Стратегическое положение города не позволяло ему постоянно вести размеренную, полную покоя и отдыха жизнь. Крым испытал на себе вначале красный террор, потом, после относительного затишья, – оккупацию немецко-румынскими войсками. Это было в 1941 году, а освободить от них Евпаторию удалось нашим войскам только в 1944 году. Однако потрясениям не суждено было закончиться, фашисты были выбиты, но и часть местного населения – крымские татары, болгары, греки и армяне по приказу Сталина были депортированы в другие районы СССР. Это произошло всё в те же тяжёлые военные годы.</a:t>
            </a:r>
          </a:p>
          <a:p>
            <a:endParaRPr lang="ru-RU" b="1" dirty="0">
              <a:solidFill>
                <a:srgbClr val="002060"/>
              </a:solidFill>
            </a:endParaRPr>
          </a:p>
          <a:p>
            <a:r>
              <a:rPr lang="ru-RU" b="1" dirty="0">
                <a:solidFill>
                  <a:srgbClr val="002060"/>
                </a:solidFill>
              </a:rPr>
              <a:t>Со временем жизнь здесь нормализовалась, вернулась на курортные рельсы: строились санатории разных профилей; основывались научные учреждения по курортологии.</a:t>
            </a:r>
          </a:p>
          <a:p>
            <a:endParaRPr lang="ru-RU" dirty="0"/>
          </a:p>
        </p:txBody>
      </p:sp>
      <p:sp>
        <p:nvSpPr>
          <p:cNvPr id="4" name="Объект 3"/>
          <p:cNvSpPr>
            <a:spLocks noGrp="1"/>
          </p:cNvSpPr>
          <p:nvPr>
            <p:ph sz="half" idx="2"/>
          </p:nvPr>
        </p:nvSpPr>
        <p:spPr/>
        <p:txBody>
          <a:bodyPr>
            <a:normAutofit fontScale="62500" lnSpcReduction="20000"/>
          </a:bodyPr>
          <a:lstStyle/>
          <a:p>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530" y="724435"/>
            <a:ext cx="5543640" cy="536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219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lstStyle/>
          <a:p>
            <a:endParaRPr lang="ru-RU"/>
          </a:p>
        </p:txBody>
      </p:sp>
      <p:pic>
        <p:nvPicPr>
          <p:cNvPr id="4" name="Объект 3" descr="Храм Святого Илии (Евпатория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267" y="422864"/>
            <a:ext cx="4029364" cy="28590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Рисунок 4" descr="Собор Святителя Николая Чудотворца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1534">
            <a:off x="757526" y="3565862"/>
            <a:ext cx="3554363" cy="3554363"/>
          </a:xfrm>
          <a:prstGeom prst="rect">
            <a:avLst/>
          </a:prstGeom>
        </p:spPr>
      </p:pic>
      <p:pic>
        <p:nvPicPr>
          <p:cNvPr id="6" name="Рисунок 5" descr="Средние века и эпоха Крымского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11534">
            <a:off x="6302922" y="3607460"/>
            <a:ext cx="278358" cy="139179"/>
          </a:xfrm>
          <a:prstGeom prst="rect">
            <a:avLst/>
          </a:prstGeom>
        </p:spPr>
      </p:pic>
      <p:pic>
        <p:nvPicPr>
          <p:cNvPr id="7" name="Рисунок 6" descr="... Пророка Илии, &lt;strong&gt;вид&lt;/strong&gt; с набережной, 2014 год"/>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1534">
            <a:off x="4111166" y="2186374"/>
            <a:ext cx="3679650" cy="3679650"/>
          </a:xfrm>
          <a:prstGeom prst="rect">
            <a:avLst/>
          </a:prstGeom>
        </p:spPr>
      </p:pic>
      <p:pic>
        <p:nvPicPr>
          <p:cNvPr id="8" name="Рисунок 7" descr="Русский: Общий &lt;strong&gt;вид&lt;/strong&gt; мечети Джума-Джами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1534">
            <a:off x="7649512" y="446394"/>
            <a:ext cx="3795781" cy="3596396"/>
          </a:xfrm>
          <a:prstGeom prst="rect">
            <a:avLst/>
          </a:prstGeom>
        </p:spPr>
      </p:pic>
    </p:spTree>
    <p:extLst>
      <p:ext uri="{BB962C8B-B14F-4D97-AF65-F5344CB8AC3E}">
        <p14:creationId xmlns:p14="http://schemas.microsoft.com/office/powerpoint/2010/main" val="567738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538" y="0"/>
            <a:ext cx="12132924" cy="6858000"/>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3"/>
          <a:stretch>
            <a:fillRect/>
          </a:stretch>
        </p:blipFill>
        <p:spPr>
          <a:xfrm>
            <a:off x="665018" y="1094509"/>
            <a:ext cx="5507182" cy="5082454"/>
          </a:xfrm>
          <a:prstGeom prst="rect">
            <a:avLst/>
          </a:prstGeom>
        </p:spPr>
      </p:pic>
      <p:sp>
        <p:nvSpPr>
          <p:cNvPr id="4" name="Объект 3"/>
          <p:cNvSpPr>
            <a:spLocks noGrp="1"/>
          </p:cNvSpPr>
          <p:nvPr>
            <p:ph sz="half" idx="2"/>
          </p:nvPr>
        </p:nvSpPr>
        <p:spPr/>
        <p:txBody>
          <a:bodyPr>
            <a:normAutofit fontScale="62500" lnSpcReduction="20000"/>
          </a:bodyPr>
          <a:lstStyle/>
          <a:p>
            <a:r>
              <a:rPr lang="ru-RU" b="1" dirty="0">
                <a:solidFill>
                  <a:srgbClr val="002060"/>
                </a:solidFill>
              </a:rPr>
              <a:t>Турецкая баня — один из наиболее хорошо сохранившихся памятников средневековой архитектуры — была построена в XVI веке. Внутренняя планировка этого многокупольного здания соответствует схеме, по которой строились все турецкие бани: предбанник, раздевалка, баня. Освещалась баня через круглые окна, прорезанные в куполах.</a:t>
            </a:r>
          </a:p>
          <a:p>
            <a:r>
              <a:rPr lang="ru-RU" b="1" dirty="0">
                <a:solidFill>
                  <a:srgbClr val="002060"/>
                </a:solidFill>
              </a:rPr>
              <a:t>Внутри полы и стены были отделаны мрамором, вдоль стен установлены мраморные скамьи и ванны. Под полом по колодцам проходил горячий воздух, обогревающий баню. Журчание фонтана усиливало атмосферу отдыха и расслабленности. Сюда приходили не только помыться, но и пообщаться, узнать новости.</a:t>
            </a:r>
          </a:p>
          <a:p>
            <a:r>
              <a:rPr lang="ru-RU" b="1" dirty="0">
                <a:solidFill>
                  <a:srgbClr val="002060"/>
                </a:solidFill>
              </a:rPr>
              <a:t>За 400 лет существования баня несколько раз подвергалась реставрации и переделкам.</a:t>
            </a:r>
          </a:p>
          <a:p>
            <a:endParaRPr lang="ru-RU" dirty="0"/>
          </a:p>
        </p:txBody>
      </p:sp>
    </p:spTree>
    <p:extLst>
      <p:ext uri="{BB962C8B-B14F-4D97-AF65-F5344CB8AC3E}">
        <p14:creationId xmlns:p14="http://schemas.microsoft.com/office/powerpoint/2010/main" val="2410692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1689</Words>
  <Application>Microsoft Office PowerPoint</Application>
  <PresentationFormat>Произвольный</PresentationFormat>
  <Paragraphs>49</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Историческая Евпатория</vt:lpstr>
      <vt:lpstr>Памятники и исторические места Евпатории </vt:lpstr>
      <vt:lpstr>Евпатория – удивительный город</vt:lpstr>
      <vt:lpstr>Презентация PowerPoint</vt:lpstr>
      <vt:lpstr>Ранняя история</vt:lpstr>
      <vt:lpstr>Войны</vt:lpstr>
      <vt:lpstr>Презентация PowerPoint</vt:lpstr>
      <vt:lpstr>Презентация PowerPoint</vt:lpstr>
      <vt:lpstr>Презентация PowerPoint</vt:lpstr>
      <vt:lpstr>Презентация PowerPoint</vt:lpstr>
      <vt:lpstr>Малый Иерусалим</vt:lpstr>
      <vt:lpstr>Презентация PowerPoint</vt:lpstr>
      <vt:lpstr>Караимские кенассы</vt:lpstr>
      <vt:lpstr>Презентация PowerPoint</vt:lpstr>
      <vt:lpstr>Мечеть Джума-Джами</vt:lpstr>
      <vt:lpstr>Дом Дувана</vt:lpstr>
      <vt:lpstr>Презентация PowerPoint</vt:lpstr>
      <vt:lpstr>Пребывание Их Императорских Величеств с Августейшей Семьей в Евпатории</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20</cp:revision>
  <dcterms:created xsi:type="dcterms:W3CDTF">2017-02-01T11:17:26Z</dcterms:created>
  <dcterms:modified xsi:type="dcterms:W3CDTF">2019-10-21T11:16:31Z</dcterms:modified>
</cp:coreProperties>
</file>