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2" autoAdjust="0"/>
    <p:restoredTop sz="96327" autoAdjust="0"/>
  </p:normalViewPr>
  <p:slideViewPr>
    <p:cSldViewPr snapToGrid="0">
      <p:cViewPr varScale="1">
        <p:scale>
          <a:sx n="96" d="100"/>
          <a:sy n="96" d="100"/>
        </p:scale>
        <p:origin x="5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transition spd="slow">
    <p:push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56D91-D1CF-4120-AA85-801D0AEFE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290" y="0"/>
            <a:ext cx="8769019" cy="3551068"/>
          </a:xfrm>
        </p:spPr>
        <p:txBody>
          <a:bodyPr/>
          <a:lstStyle/>
          <a:p>
            <a:pPr algn="ctr"/>
            <a:r>
              <a:rPr lang="ru-RU" sz="2000" dirty="0">
                <a:latin typeface="+mn-lt"/>
              </a:rPr>
              <a:t>Российская академия народного хозяйства и государственной службы при Президенте Российской Федерации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Факультет среднего профессионального образования</a:t>
            </a: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br>
              <a:rPr lang="ru-RU" sz="2000" dirty="0">
                <a:latin typeface="+mn-lt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Школьные программы в разных странах мира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AA2CA-E14E-4660-8811-19377E9C0422}"/>
              </a:ext>
            </a:extLst>
          </p:cNvPr>
          <p:cNvSpPr txBox="1"/>
          <p:nvPr/>
        </p:nvSpPr>
        <p:spPr>
          <a:xfrm>
            <a:off x="7924801" y="4376692"/>
            <a:ext cx="4077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spc="1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Янцукевич</a:t>
            </a:r>
            <a:r>
              <a:rPr lang="ru-RU" dirty="0"/>
              <a:t>-Ушакова А.М.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9B623-03A3-4E44-B190-FBCEC45BB209}"/>
              </a:ext>
            </a:extLst>
          </p:cNvPr>
          <p:cNvSpPr txBox="1"/>
          <p:nvPr/>
        </p:nvSpPr>
        <p:spPr>
          <a:xfrm>
            <a:off x="6371721" y="6187444"/>
            <a:ext cx="330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100" dirty="0">
                <a:solidFill>
                  <a:schemeClr val="bg1"/>
                </a:solidFill>
                <a:ea typeface="+mj-ea"/>
                <a:cs typeface="+mj-cs"/>
              </a:rPr>
              <a:t>Санкт-Петербург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000" b="1" spc="100" dirty="0">
                <a:solidFill>
                  <a:schemeClr val="bg1"/>
                </a:solidFill>
                <a:ea typeface="+mj-ea"/>
                <a:cs typeface="+mj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1171010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BA46A-E5CD-44FC-9602-33ED56A8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Чему уделяется особое внимание?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37A7A-1277-48BF-A33B-435A24A41DC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последние годы в российских школах предпринимаются попытки сделать обучение в старших классах профильным, чтобы ученик мог выбирать направление учебы, исходя из собственных наклонностей или специализации вуза, намеченного для поступления после окончания школы.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4E032813-3BF4-45BB-803C-181BAEEDD76C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202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6339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C1A23-24C5-4B7B-9F42-B3F46C95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20DBAED-4BBB-4669-97C9-8B204E22CFC9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289662731"/>
              </p:ext>
            </p:extLst>
          </p:nvPr>
        </p:nvGraphicFramePr>
        <p:xfrm>
          <a:off x="593725" y="2628899"/>
          <a:ext cx="10922938" cy="39494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153044474"/>
                    </a:ext>
                  </a:extLst>
                </a:gridCol>
                <a:gridCol w="5436538">
                  <a:extLst>
                    <a:ext uri="{9D8B030D-6E8A-4147-A177-3AD203B41FA5}">
                      <a16:colId xmlns:a16="http://schemas.microsoft.com/office/drawing/2014/main" val="633095683"/>
                    </a:ext>
                  </a:extLst>
                </a:gridCol>
              </a:tblGrid>
              <a:tr h="987363">
                <a:tc>
                  <a:txBody>
                    <a:bodyPr/>
                    <a:lstStyle/>
                    <a:p>
                      <a:r>
                        <a:rPr lang="ru-RU" sz="2400" dirty="0"/>
                        <a:t>Различия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Сходства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98331"/>
                  </a:ext>
                </a:extLst>
              </a:tr>
              <a:tr h="987363">
                <a:tc>
                  <a:txBody>
                    <a:bodyPr/>
                    <a:lstStyle/>
                    <a:p>
                      <a:r>
                        <a:rPr lang="ru-RU" sz="2400" dirty="0"/>
                        <a:t>Система оценивания Сингапура и Китая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Система оценивания России и Китая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20287"/>
                  </a:ext>
                </a:extLst>
              </a:tr>
              <a:tr h="987363">
                <a:tc>
                  <a:txBody>
                    <a:bodyPr/>
                    <a:lstStyle/>
                    <a:p>
                      <a:r>
                        <a:rPr lang="ru-RU" sz="2400" dirty="0"/>
                        <a:t>Приоритетные предметы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Обязанность поучения школьного образования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84538"/>
                  </a:ext>
                </a:extLst>
              </a:tr>
              <a:tr h="987363">
                <a:tc>
                  <a:txBody>
                    <a:bodyPr/>
                    <a:lstStyle/>
                    <a:p>
                      <a:r>
                        <a:rPr lang="ru-RU" sz="2400" dirty="0"/>
                        <a:t>Количество лет обучения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Некоторые базовые предметы по типу математики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26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95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9EF37-A884-4BB7-A1D2-A6E1F47C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1B787-4DB7-4A51-85FA-D64D76D67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3008243"/>
            <a:ext cx="11253084" cy="34588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Мацерук</a:t>
            </a: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В. Сравнительный анализ систем школьного образования (на примере США, Китая, Сингапура, Англии, России) //Редакционная коллегия. – 2019. – С. 65.</a:t>
            </a:r>
            <a:endParaRPr lang="ru-RU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Мацерук</a:t>
            </a: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В. Сравнительный анализ систем школьного образования (на примере США, Китая, Сингапура, Англии, России) //Редакционная коллегия. – 2019. – С. 65.</a:t>
            </a:r>
            <a:endParaRPr lang="ru-RU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Ван Д. Система школьного образования в современном Китае //Сибирский вестник специального образования. – 2015. – №. 1. – С. 11-13.</a:t>
            </a:r>
            <a:endParaRPr lang="ru-RU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Алишев</a:t>
            </a: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Б., </a:t>
            </a:r>
            <a:r>
              <a:rPr lang="ru-RU" sz="16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Гильмутдинов</a:t>
            </a:r>
            <a:r>
              <a:rPr lang="ru-RU" sz="16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Х. Опыт Сингапура: создание образовательной системы мирового уровня //Вопросы образования. – 2010. – №. 4. – С. 227-247</a:t>
            </a:r>
            <a:endParaRPr lang="ru-RU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16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773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D18DE-F776-4AC1-8BA9-F9979146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7D94D-15C1-4446-AF61-1E63FC0F71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747547"/>
            <a:ext cx="4242683" cy="359747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программа является основой образования каждого человека, именно она обеспечивает базовый уровень знаний граждан. Школьные программы в разных странах отличаются по структуре, что отражает их культурные, социальные и экономические особенности.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3E955AB-8FA7-4550-B78E-A3447D3A3C2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05" y="1772725"/>
            <a:ext cx="4991028" cy="398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078863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10A38-76DE-4DF7-9E63-00C64C9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33742-B149-4172-BA38-7DD2C10D7DE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доклада является анализ и сравнение трех школьных программ ведущих стран в сфере образования для выявления их сходств, различий и особенностей.</a:t>
            </a:r>
            <a:endParaRPr lang="ru-RU" sz="2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9ECDC-71D8-4B7E-8A93-AC97B4D1F3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093843"/>
            <a:ext cx="5715742" cy="44860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школьные программы выбранных стран через официальные источники.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их ключевые характеристики и подходы к обучению.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сравнение программ, выявив сходства и различия.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выводы, выделив сходства и различия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5036638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5328D-34BC-4ED9-B1BD-24C985AD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166358"/>
          </a:xfrm>
        </p:spPr>
        <p:txBody>
          <a:bodyPr/>
          <a:lstStyle/>
          <a:p>
            <a:r>
              <a:rPr lang="ru-RU" dirty="0"/>
              <a:t>Исследовательский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C2C8C-101B-4E25-B9D4-E238A17D61F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вопрос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Каковы сходства и различия школьных программ в Сингапуре, Китае и России?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Методология: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работе я использовала Аналитический и Сравнительный методы. Именно они всесторонне помогаю углубиться в тему и ответить на исследовательский вопрос.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C7E69C3-21BA-4F46-9E71-E0A8D0BF70CB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5" y="1761896"/>
            <a:ext cx="4833660" cy="390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034421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B1ECA-BD2D-473B-BE92-844251D4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63551"/>
            <a:ext cx="9778365" cy="14945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Основные результаты</a:t>
            </a:r>
            <a:br>
              <a:rPr lang="ru-RU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ru-RU" sz="4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Школьная программа в Сингапуре</a:t>
            </a:r>
            <a:b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A651F-E632-4E2D-902B-4994E4D7C1B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ачальная школа - 6 лет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- 4-5 лет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- 2 года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етод девятибалльной шкалы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A1(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высокая) - F9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низкая).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5C5BDF4-DCAE-4A03-AE22-EAB6B151CE11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42" y="2587335"/>
            <a:ext cx="5568017" cy="3857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89029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B638-5BE0-4094-B78D-8B99E2D2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Чему уделяется особое внимание?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49FC4-0C85-415A-974D-48FBF11A9B6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algn="just" fontAlgn="base">
              <a:spcBef>
                <a:spcPts val="1500"/>
              </a:spcBef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Основное внимание сосредоточено на овладении навыками критического мышления и коммуникации, которые формируются через различные предметы с использованием проектного метода.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6A3DA45-D85E-41F2-957E-76F46F1216E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r="24909"/>
          <a:stretch>
            <a:fillRect/>
          </a:stretch>
        </p:blipFill>
        <p:spPr bwMode="auto">
          <a:xfrm>
            <a:off x="6073775" y="0"/>
            <a:ext cx="611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5628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57076-D5A4-4F6F-B3AF-118BC952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52832"/>
            <a:ext cx="9778365" cy="1494596"/>
          </a:xfrm>
        </p:spPr>
        <p:txBody>
          <a:bodyPr/>
          <a:lstStyle/>
          <a:p>
            <a:pPr fontAlgn="base">
              <a:spcBef>
                <a:spcPts val="1500"/>
              </a:spcBef>
              <a:spcAft>
                <a:spcPts val="1500"/>
              </a:spcAft>
            </a:pPr>
            <a:r>
              <a:rPr lang="ru-RU" sz="4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Школьная программа в Китае</a:t>
            </a:r>
            <a:br>
              <a:rPr lang="ru-RU" sz="4000" dirty="0">
                <a:effectLst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03646-3820-4C16-9E13-6B82D24CFD3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образование- 6 лет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школа- 3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школа-3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</a:t>
            </a:r>
          </a:p>
          <a:p>
            <a:r>
              <a:rPr lang="ru-RU" sz="2000" dirty="0">
                <a:solidFill>
                  <a:srgbClr val="272E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в китайских школах применяется пятибалльная шкала оценок.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61B0492-0F3A-4914-8678-5142373E129B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91" y="2325950"/>
            <a:ext cx="5747256" cy="372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417696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D6865-DC8A-4369-AE52-58995FDF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Чему уделяется особое внимание?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1AFA9-32B9-45AE-BACC-9048978E8A9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Большое внимание уделяется точным наукам. Большая загруженность учеников, поэтому учебный день разделен на две части. В первой половине изучаются основные предметы, во второй – дополнительные. Распространена практика дополнительных занятий после уроков с репетитором, часто до позднего вечера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 нескольким предметам.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1E83EC3C-6392-4BB0-A009-16EFBF869EF4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r="202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0139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7647-7845-4756-9581-18DFEE1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41608"/>
            <a:ext cx="9778365" cy="14945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Школьная программа в России</a:t>
            </a:r>
            <a:b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9F720-00B0-4159-8E70-571473D5B9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0750" y="2676525"/>
            <a:ext cx="4490827" cy="37818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Начальное- 4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общее-5 лет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общее-  2года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</a:t>
            </a:r>
          </a:p>
          <a:p>
            <a:pPr fontAlgn="base">
              <a:spcBef>
                <a:spcPts val="1500"/>
              </a:spcBef>
              <a:spcAft>
                <a:spcPts val="15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Российских школах применяется пятибалльная шкала оценок, </a:t>
            </a:r>
            <a:r>
              <a:rPr lang="ru-RU" dirty="0">
                <a:solidFill>
                  <a:srgbClr val="272E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«5» — наивысший балл, а «1» — неудовлетворительный результата.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435CAB4-6EEC-40ED-84C5-D70D5BCDE121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73" y="2086142"/>
            <a:ext cx="5410708" cy="378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71483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Macintosh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Times New Roman</vt:lpstr>
      <vt:lpstr>Пользовательская</vt:lpstr>
      <vt:lpstr>Российская академия народного хозяйства и государственной службы при Президенте Российской Федерации  Факультет среднего профессионального образования     Школьные программы в разных странах мира</vt:lpstr>
      <vt:lpstr>Введение</vt:lpstr>
      <vt:lpstr>Цель работы</vt:lpstr>
      <vt:lpstr>Исследовательский вопрос</vt:lpstr>
      <vt:lpstr>Основные результаты Школьная программа в Сингапуре </vt:lpstr>
      <vt:lpstr>Чему уделяется особое внимание?</vt:lpstr>
      <vt:lpstr>Школьная программа в Китае </vt:lpstr>
      <vt:lpstr>Чему уделяется особое внимание?</vt:lpstr>
      <vt:lpstr>Школьная программа в России </vt:lpstr>
      <vt:lpstr>Чему уделяется особое внимание?</vt:lpstr>
      <vt:lpstr>Выводы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2024-12-19T21:04:58Z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