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7" r:id="rId12"/>
    <p:sldId id="266" r:id="rId13"/>
    <p:sldId id="265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FF99FF"/>
    <a:srgbClr val="FFFF66"/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13" autoAdjust="0"/>
  </p:normalViewPr>
  <p:slideViewPr>
    <p:cSldViewPr>
      <p:cViewPr varScale="1">
        <p:scale>
          <a:sx n="84" d="100"/>
          <a:sy n="84" d="100"/>
        </p:scale>
        <p:origin x="869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36D7F-1C98-4A4E-9D17-2337803C8150}" type="datetimeFigureOut">
              <a:rPr lang="ru-RU" smtClean="0"/>
              <a:pPr/>
              <a:t>26.12.2024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E9D67-C86D-4FBB-8DBE-3733411E25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7294687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36D7F-1C98-4A4E-9D17-2337803C8150}" type="datetimeFigureOut">
              <a:rPr lang="ru-RU" smtClean="0"/>
              <a:pPr/>
              <a:t>26.12.2024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E9D67-C86D-4FBB-8DBE-3733411E25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470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36D7F-1C98-4A4E-9D17-2337803C8150}" type="datetimeFigureOut">
              <a:rPr lang="ru-RU" smtClean="0"/>
              <a:pPr/>
              <a:t>26.12.2024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E9D67-C86D-4FBB-8DBE-3733411E25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905236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36D7F-1C98-4A4E-9D17-2337803C8150}" type="datetimeFigureOut">
              <a:rPr lang="ru-RU" smtClean="0"/>
              <a:pPr/>
              <a:t>26.12.2024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E9D67-C86D-4FBB-8DBE-3733411E25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8130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36D7F-1C98-4A4E-9D17-2337803C8150}" type="datetimeFigureOut">
              <a:rPr lang="ru-RU" smtClean="0"/>
              <a:pPr/>
              <a:t>26.12.2024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E9D67-C86D-4FBB-8DBE-3733411E25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960825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36D7F-1C98-4A4E-9D17-2337803C8150}" type="datetimeFigureOut">
              <a:rPr lang="ru-RU" smtClean="0"/>
              <a:pPr/>
              <a:t>26.12.2024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E9D67-C86D-4FBB-8DBE-3733411E25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56352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36D7F-1C98-4A4E-9D17-2337803C8150}" type="datetimeFigureOut">
              <a:rPr lang="ru-RU" smtClean="0"/>
              <a:pPr/>
              <a:t>26.12.2024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E9D67-C86D-4FBB-8DBE-3733411E25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6944701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36D7F-1C98-4A4E-9D17-2337803C8150}" type="datetimeFigureOut">
              <a:rPr lang="ru-RU" smtClean="0"/>
              <a:pPr/>
              <a:t>26.12.2024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E9D67-C86D-4FBB-8DBE-3733411E25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392354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36D7F-1C98-4A4E-9D17-2337803C8150}" type="datetimeFigureOut">
              <a:rPr lang="ru-RU" smtClean="0"/>
              <a:pPr/>
              <a:t>26.12.2024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E9D67-C86D-4FBB-8DBE-3733411E25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8596838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36D7F-1C98-4A4E-9D17-2337803C8150}" type="datetimeFigureOut">
              <a:rPr lang="ru-RU" smtClean="0"/>
              <a:pPr/>
              <a:t>26.12.2024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E9D67-C86D-4FBB-8DBE-3733411E25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5855911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36D7F-1C98-4A4E-9D17-2337803C8150}" type="datetimeFigureOut">
              <a:rPr lang="ru-RU" smtClean="0"/>
              <a:pPr/>
              <a:t>26.12.2024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E9D67-C86D-4FBB-8DBE-3733411E25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202256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36D7F-1C98-4A4E-9D17-2337803C8150}" type="datetimeFigureOut">
              <a:rPr lang="ru-RU" smtClean="0"/>
              <a:pPr/>
              <a:t>26.12.2024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E9D67-C86D-4FBB-8DBE-3733411E25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171173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36D7F-1C98-4A4E-9D17-2337803C8150}" type="datetimeFigureOut">
              <a:rPr lang="ru-RU" smtClean="0"/>
              <a:pPr/>
              <a:t>26.12.2024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E9D67-C86D-4FBB-8DBE-3733411E25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431082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36D7F-1C98-4A4E-9D17-2337803C8150}" type="datetimeFigureOut">
              <a:rPr lang="ru-RU" smtClean="0"/>
              <a:pPr/>
              <a:t>26.12.2024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E9D67-C86D-4FBB-8DBE-3733411E25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576323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36D7F-1C98-4A4E-9D17-2337803C8150}" type="datetimeFigureOut">
              <a:rPr lang="ru-RU" smtClean="0"/>
              <a:pPr/>
              <a:t>26.12.2024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E9D67-C86D-4FBB-8DBE-3733411E25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6283150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36D7F-1C98-4A4E-9D17-2337803C8150}" type="datetimeFigureOut">
              <a:rPr lang="ru-RU" smtClean="0"/>
              <a:pPr/>
              <a:t>26.12.2024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E9D67-C86D-4FBB-8DBE-3733411E25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8419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36D7F-1C98-4A4E-9D17-2337803C8150}" type="datetimeFigureOut">
              <a:rPr lang="ru-RU" smtClean="0"/>
              <a:pPr/>
              <a:t>26.12.2024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84E9D67-C86D-4FBB-8DBE-3733411E25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481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  <p:sldLayoutId id="2147483800" r:id="rId12"/>
    <p:sldLayoutId id="2147483801" r:id="rId13"/>
    <p:sldLayoutId id="2147483802" r:id="rId14"/>
    <p:sldLayoutId id="2147483803" r:id="rId15"/>
    <p:sldLayoutId id="2147483804" r:id="rId16"/>
  </p:sldLayoutIdLst>
  <p:transition spd="med">
    <p:random/>
  </p:transition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642918"/>
            <a:ext cx="8229600" cy="1828800"/>
          </a:xfrm>
        </p:spPr>
        <p:txBody>
          <a:bodyPr>
            <a:normAutofit/>
            <a:scene3d>
              <a:camera prst="obliqueTopRigh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6600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ea typeface="MS Mincho" pitchFamily="49" charset="-128"/>
              </a:rPr>
              <a:t>ДИЗАРТРИЯ</a:t>
            </a:r>
            <a:endParaRPr lang="ru-RU" sz="6600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Arial Black" pitchFamily="34" charset="0"/>
              <a:ea typeface="MS Mincho" pitchFamily="49" charset="-128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44" y="3000372"/>
            <a:ext cx="8858312" cy="3643338"/>
          </a:xfrm>
        </p:spPr>
        <p:txBody>
          <a:bodyPr>
            <a:noAutofit/>
            <a:scene3d>
              <a:camera prst="obliqueBottomLef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softRound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>
              <a:defRPr sz="4800">
                <a:solidFill>
                  <a:srgbClr val="FF00FF"/>
                </a:solidFill>
                <a:latin typeface="Georgia" pitchFamily="1"/>
                <a:ea typeface="Georgia" pitchFamily="1"/>
                <a:cs typeface="Georgia" pitchFamily="1"/>
              </a:defRPr>
            </a:pPr>
            <a:r>
              <a:rPr lang="ru-RU" sz="4000" b="1" dirty="0" smtClean="0">
                <a:gradFill flip="none" rotWithShape="1">
                  <a:gsLst>
                    <a:gs pos="0">
                      <a:srgbClr val="66FFCC">
                        <a:shade val="30000"/>
                        <a:satMod val="115000"/>
                      </a:srgbClr>
                    </a:gs>
                    <a:gs pos="50000">
                      <a:srgbClr val="66FFCC">
                        <a:shade val="67500"/>
                        <a:satMod val="115000"/>
                      </a:srgbClr>
                    </a:gs>
                    <a:gs pos="100000">
                      <a:srgbClr val="66FFCC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  <a:latin typeface="CentSchbkCyrill BT" pitchFamily="18" charset="-52"/>
              </a:rPr>
              <a:t>Эффективные</a:t>
            </a:r>
            <a:r>
              <a:rPr lang="ru-RU" sz="4000" b="1" dirty="0" smtClean="0">
                <a:gradFill flip="none" rotWithShape="1">
                  <a:gsLst>
                    <a:gs pos="0">
                      <a:srgbClr val="66FFCC">
                        <a:shade val="30000"/>
                        <a:satMod val="115000"/>
                      </a:srgbClr>
                    </a:gs>
                    <a:gs pos="50000">
                      <a:srgbClr val="66FFCC">
                        <a:shade val="67500"/>
                        <a:satMod val="115000"/>
                      </a:srgbClr>
                    </a:gs>
                    <a:gs pos="100000">
                      <a:srgbClr val="66FFCC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  <a:latin typeface="CentSchbkCyrill BT" pitchFamily="18" charset="-52"/>
              </a:rPr>
              <a:t> </a:t>
            </a:r>
            <a:r>
              <a:rPr lang="ru-RU" sz="4000" b="1" dirty="0" smtClean="0">
                <a:gradFill flip="none" rotWithShape="1">
                  <a:gsLst>
                    <a:gs pos="0">
                      <a:srgbClr val="66FFCC">
                        <a:shade val="30000"/>
                        <a:satMod val="115000"/>
                      </a:srgbClr>
                    </a:gs>
                    <a:gs pos="50000">
                      <a:srgbClr val="66FFCC">
                        <a:shade val="67500"/>
                        <a:satMod val="115000"/>
                      </a:srgbClr>
                    </a:gs>
                    <a:gs pos="100000">
                      <a:srgbClr val="66FFCC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  <a:latin typeface="CentSchbkCyrill BT" pitchFamily="18" charset="-52"/>
              </a:rPr>
              <a:t>методы</a:t>
            </a:r>
          </a:p>
          <a:p>
            <a:pPr>
              <a:defRPr sz="4800">
                <a:solidFill>
                  <a:srgbClr val="FF00FF"/>
                </a:solidFill>
                <a:latin typeface="Georgia" pitchFamily="1"/>
                <a:ea typeface="Georgia" pitchFamily="1"/>
                <a:cs typeface="Georgia" pitchFamily="1"/>
              </a:defRPr>
            </a:pPr>
            <a:r>
              <a:rPr lang="ru-RU" sz="4000" b="1" dirty="0" smtClean="0">
                <a:gradFill flip="none" rotWithShape="1">
                  <a:gsLst>
                    <a:gs pos="0">
                      <a:srgbClr val="66FFCC">
                        <a:shade val="30000"/>
                        <a:satMod val="115000"/>
                      </a:srgbClr>
                    </a:gs>
                    <a:gs pos="50000">
                      <a:srgbClr val="66FFCC">
                        <a:shade val="67500"/>
                        <a:satMod val="115000"/>
                      </a:srgbClr>
                    </a:gs>
                    <a:gs pos="100000">
                      <a:srgbClr val="66FFCC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  <a:latin typeface="CentSchbkCyrill BT" pitchFamily="18" charset="-52"/>
              </a:rPr>
              <a:t>терапии детей с ДЦП</a:t>
            </a:r>
          </a:p>
          <a:p>
            <a:pPr>
              <a:defRPr sz="4800">
                <a:solidFill>
                  <a:srgbClr val="FF00FF"/>
                </a:solidFill>
                <a:latin typeface="Georgia" pitchFamily="1"/>
                <a:ea typeface="Georgia" pitchFamily="1"/>
                <a:cs typeface="Georgia" pitchFamily="1"/>
              </a:defRPr>
            </a:pPr>
            <a:endParaRPr lang="ru-RU" sz="4000" b="1" dirty="0" smtClean="0">
              <a:gradFill flip="none" rotWithShape="1">
                <a:gsLst>
                  <a:gs pos="0">
                    <a:srgbClr val="66FFCC">
                      <a:shade val="30000"/>
                      <a:satMod val="115000"/>
                    </a:srgbClr>
                  </a:gs>
                  <a:gs pos="50000">
                    <a:srgbClr val="66FFCC">
                      <a:shade val="67500"/>
                      <a:satMod val="115000"/>
                    </a:srgbClr>
                  </a:gs>
                  <a:gs pos="100000">
                    <a:srgbClr val="66FFCC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latin typeface="CentSchbkCyrill BT" pitchFamily="18" charset="-52"/>
            </a:endParaRPr>
          </a:p>
          <a:p>
            <a:pPr>
              <a:defRPr sz="4800">
                <a:solidFill>
                  <a:srgbClr val="FF00FF"/>
                </a:solidFill>
                <a:latin typeface="Georgia" pitchFamily="1"/>
                <a:ea typeface="Georgia" pitchFamily="1"/>
                <a:cs typeface="Georgia" pitchFamily="1"/>
              </a:defRPr>
            </a:pPr>
            <a:endParaRPr lang="ru-RU" sz="4000" b="1" dirty="0" smtClean="0">
              <a:gradFill flip="none" rotWithShape="1">
                <a:gsLst>
                  <a:gs pos="0">
                    <a:srgbClr val="66FFCC">
                      <a:shade val="30000"/>
                      <a:satMod val="115000"/>
                    </a:srgbClr>
                  </a:gs>
                  <a:gs pos="50000">
                    <a:srgbClr val="66FFCC">
                      <a:shade val="67500"/>
                      <a:satMod val="115000"/>
                    </a:srgbClr>
                  </a:gs>
                  <a:gs pos="100000">
                    <a:srgbClr val="66FFCC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latin typeface="CentSchbkCyrill BT" pitchFamily="18" charset="-52"/>
            </a:endParaRPr>
          </a:p>
          <a:p>
            <a:pPr>
              <a:defRPr sz="4800">
                <a:solidFill>
                  <a:srgbClr val="FF00FF"/>
                </a:solidFill>
                <a:latin typeface="Georgia" pitchFamily="1"/>
                <a:ea typeface="Georgia" pitchFamily="1"/>
                <a:cs typeface="Georgia" pitchFamily="1"/>
              </a:defRPr>
            </a:pPr>
            <a:endParaRPr lang="ru-RU" sz="4000" b="1" dirty="0" smtClean="0">
              <a:gradFill flip="none" rotWithShape="1">
                <a:gsLst>
                  <a:gs pos="0">
                    <a:srgbClr val="66FFCC">
                      <a:shade val="30000"/>
                      <a:satMod val="115000"/>
                    </a:srgbClr>
                  </a:gs>
                  <a:gs pos="50000">
                    <a:srgbClr val="66FFCC">
                      <a:shade val="67500"/>
                      <a:satMod val="115000"/>
                    </a:srgbClr>
                  </a:gs>
                  <a:gs pos="100000">
                    <a:srgbClr val="66FFCC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latin typeface="CentSchbkCyrill BT" pitchFamily="18" charset="-52"/>
            </a:endParaRPr>
          </a:p>
          <a:p>
            <a:pPr>
              <a:defRPr sz="4800">
                <a:solidFill>
                  <a:srgbClr val="FF00FF"/>
                </a:solidFill>
                <a:latin typeface="Georgia" pitchFamily="1"/>
                <a:ea typeface="Georgia" pitchFamily="1"/>
                <a:cs typeface="Georgia" pitchFamily="1"/>
              </a:defRPr>
            </a:pPr>
            <a:endParaRPr lang="ru-RU" sz="4000" b="1" dirty="0" smtClean="0">
              <a:gradFill flip="none" rotWithShape="1">
                <a:gsLst>
                  <a:gs pos="0">
                    <a:srgbClr val="66FFCC">
                      <a:shade val="30000"/>
                      <a:satMod val="115000"/>
                    </a:srgbClr>
                  </a:gs>
                  <a:gs pos="50000">
                    <a:srgbClr val="66FFCC">
                      <a:shade val="67500"/>
                      <a:satMod val="115000"/>
                    </a:srgbClr>
                  </a:gs>
                  <a:gs pos="100000">
                    <a:srgbClr val="66FFCC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latin typeface="CentSchbkCyrill BT" pitchFamily="18" charset="-52"/>
            </a:endParaRPr>
          </a:p>
          <a:p>
            <a:pPr algn="l">
              <a:defRPr sz="4800">
                <a:solidFill>
                  <a:srgbClr val="FF00FF"/>
                </a:solidFill>
                <a:latin typeface="Georgia" pitchFamily="1"/>
                <a:ea typeface="Georgia" pitchFamily="1"/>
                <a:cs typeface="Georgia" pitchFamily="1"/>
              </a:defRPr>
            </a:pPr>
            <a:endParaRPr lang="ru-RU" sz="4000" b="1" dirty="0" smtClean="0">
              <a:gradFill flip="none" rotWithShape="1">
                <a:gsLst>
                  <a:gs pos="0">
                    <a:srgbClr val="66FFCC">
                      <a:shade val="30000"/>
                      <a:satMod val="115000"/>
                    </a:srgbClr>
                  </a:gs>
                  <a:gs pos="50000">
                    <a:srgbClr val="66FFCC">
                      <a:shade val="67500"/>
                      <a:satMod val="115000"/>
                    </a:srgbClr>
                  </a:gs>
                  <a:gs pos="100000">
                    <a:srgbClr val="66FFCC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latin typeface="CentSchbkCyrill BT" pitchFamily="18" charset="-52"/>
            </a:endParaRPr>
          </a:p>
          <a:p>
            <a:endParaRPr lang="ru-RU" sz="3600" b="1" dirty="0">
              <a:ln/>
              <a:solidFill>
                <a:schemeClr val="accent3"/>
              </a:solidFill>
              <a:latin typeface="CentSchbkCyrill BT" pitchFamily="18" charset="-52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357166"/>
            <a:ext cx="7572428" cy="584775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3200" b="1" cap="all" dirty="0" smtClean="0">
                <a:ln w="9000" cmpd="sng">
                  <a:solidFill>
                    <a:schemeClr val="accent3">
                      <a:lumMod val="40000"/>
                      <a:lumOff val="6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методика Л. А. Щербаковой</a:t>
            </a:r>
            <a:endParaRPr lang="ru-RU" sz="3200" b="1" cap="all" dirty="0">
              <a:ln w="9000" cmpd="sng">
                <a:solidFill>
                  <a:schemeClr val="accent3">
                    <a:lumMod val="40000"/>
                    <a:lumOff val="6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1142984"/>
            <a:ext cx="4786346" cy="1015663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defRPr sz="2400">
                <a:solidFill>
                  <a:srgbClr val="00FFFF"/>
                </a:solidFill>
              </a:defRPr>
            </a:pPr>
            <a:r>
              <a:rPr lang="ru-RU" sz="2000" b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latin typeface="Georgia" pitchFamily="18" charset="0"/>
              </a:rPr>
              <a:t>функция коррекции </a:t>
            </a:r>
          </a:p>
          <a:p>
            <a:pPr>
              <a:defRPr sz="2400">
                <a:solidFill>
                  <a:srgbClr val="00FFFF"/>
                </a:solidFill>
              </a:defRPr>
            </a:pPr>
            <a:r>
              <a:rPr lang="ru-RU" sz="2000" b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latin typeface="Georgia" pitchFamily="18" charset="0"/>
              </a:rPr>
              <a:t>групп мышц (губных, язычных, фонационных, жевательных)</a:t>
            </a:r>
            <a:endParaRPr lang="ru-RU" sz="2000" b="1" dirty="0">
              <a:ln>
                <a:solidFill>
                  <a:schemeClr val="tx2">
                    <a:lumMod val="50000"/>
                  </a:schemeClr>
                </a:solidFill>
              </a:ln>
              <a:latin typeface="Georg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429256" y="1071546"/>
            <a:ext cx="3357586" cy="1077218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defRPr sz="2400">
                <a:solidFill>
                  <a:srgbClr val="00FFFF"/>
                </a:solidFill>
              </a:defRPr>
            </a:pPr>
            <a:r>
              <a:rPr lang="ru-RU" dirty="0" smtClean="0"/>
              <a:t> </a:t>
            </a:r>
            <a:r>
              <a:rPr lang="ru-RU" sz="2000" b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latin typeface="Georgia" pitchFamily="18" charset="0"/>
              </a:rPr>
              <a:t>воздействие на голосовые связки при произнесении звуков</a:t>
            </a:r>
            <a:endParaRPr lang="ru-RU" sz="2000" b="1" dirty="0">
              <a:ln>
                <a:solidFill>
                  <a:schemeClr val="tx2">
                    <a:lumMod val="50000"/>
                  </a:schemeClr>
                </a:solidFill>
              </a:ln>
              <a:latin typeface="Georgia" pitchFamily="18" charset="0"/>
            </a:endParaRPr>
          </a:p>
        </p:txBody>
      </p:sp>
      <p:pic>
        <p:nvPicPr>
          <p:cNvPr id="5" name="Картинка1"/>
          <p:cNvPicPr>
            <a:picLocks noChangeAspect="1"/>
            <a:extLst>
              <a:ext uri="smNativeData">
                <pr:smNativeData xmlns="" xmlns:pr="pr" val="SMDATA_13_X2t9VRMAAAAlAAAAEQAAAC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XAAAAFAAAAAAAAAAAAAAA/38AAP9/AAAAAAAACQAAAAQAAABwAAAADAAAABAAAAAAAAAAAAAAAAAAAAAAAAAAHgAAAGgAAAAAAAAAAAAAAAAAAAAAAAAAAAAAABAnAAAQJwAAAAAAAAAAAAAAAAAAAAAAAAAAAAAAAAAAAAAAAAAAAAAUAAAAAAAAAMDA/wAAAAAAZAAAADIAAAAAAAAAZAAAAAAAAAB/f38ACgAAAB8AAABUAAAAu+DjBf///wEAAAAAAAAAAAAAAAAAAAAAAAAAAAAAAAAAAAAAAAAAAAAAAAJ/f38AgICAA8zMzADAwP8Af39/AAAAAAAAAAAAAAAAAP///wAAAAAAIQAAABgAAAAUAAAANQIAAAMUAAC4GAAAQSUAAAAAAA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2928934"/>
            <a:ext cx="3730831" cy="28575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</p:pic>
      <p:pic>
        <p:nvPicPr>
          <p:cNvPr id="6" name="Картинка2"/>
          <p:cNvPicPr>
            <a:picLocks noChangeAspect="1"/>
            <a:extLst>
              <a:ext uri="smNativeData">
                <pr:smNativeData xmlns="" xmlns:pr="pr" val="SMDATA_13_X2t9VRMAAAAlAAAAEQAAAC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XAAAAFAAAAAAAAAAAAAAA/38AAP9/AAAAAAAACQAAAAQAAAD9AgAADAAAABAAAAAAAAAAAAAAAAAAAAAAAAAAHgAAAGgAAAAAAAAAAAAAAAAAAAAAAAAAAAAAABAnAAAQJwAAAAAAAAAAAAAAAAAAAAAAAAAAAAAAAAAAAAAAAAAAAAAUAAAAAAAAAMDA/wAAAAAAZAAAADIAAAAAAAAAZAAAAAAAAAB/f38ACgAAAB8AAABUAAAAu+DjBf///wEAAAAAAAAAAAAAAAAAAAAAAAAAAAAAAAAAAAAAAAAAAAAAAAJ/f38AgICAA8zMzADAwP8Af39/AAAAAAAAAAAAAAAAAP///wAAAAAAIQAAABgAAAAUAAAAfBoAAN0TAABDNgAAhSUAAAAAAAA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4357686" y="2928934"/>
            <a:ext cx="4515485" cy="2870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357166"/>
            <a:ext cx="8143932" cy="1077218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3200" b="1" cap="all" dirty="0" smtClean="0">
                <a:ln w="9000" cmpd="sng">
                  <a:solidFill>
                    <a:schemeClr val="accent2">
                      <a:lumMod val="40000"/>
                      <a:lumOff val="6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метод динамической </a:t>
            </a:r>
            <a:r>
              <a:rPr lang="ru-RU" sz="3200" b="1" cap="all" dirty="0" err="1" smtClean="0">
                <a:ln w="9000" cmpd="sng">
                  <a:solidFill>
                    <a:schemeClr val="accent2">
                      <a:lumMod val="40000"/>
                      <a:lumOff val="6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электронейростимуляции</a:t>
            </a:r>
            <a:endParaRPr lang="ru-RU" sz="3200" b="1" cap="all" dirty="0">
              <a:ln w="9000" cmpd="sng">
                <a:solidFill>
                  <a:schemeClr val="accent2">
                    <a:lumMod val="40000"/>
                    <a:lumOff val="6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1500174"/>
            <a:ext cx="8429684" cy="5016758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defRPr sz="1600"/>
            </a:pPr>
            <a:r>
              <a:rPr lang="ru-RU" b="1" dirty="0" smtClean="0">
                <a:latin typeface="Georgia" pitchFamily="18" charset="0"/>
              </a:rPr>
              <a:t>При низкочастотном </a:t>
            </a:r>
            <a:r>
              <a:rPr lang="ru-RU" b="1" dirty="0" err="1" smtClean="0">
                <a:latin typeface="Georgia" pitchFamily="18" charset="0"/>
              </a:rPr>
              <a:t>короткоимпульсном</a:t>
            </a:r>
            <a:r>
              <a:rPr lang="ru-RU" b="1" dirty="0" smtClean="0">
                <a:latin typeface="Georgia" pitchFamily="18" charset="0"/>
              </a:rPr>
              <a:t> высокоамплитудном </a:t>
            </a:r>
            <a:r>
              <a:rPr lang="ru-RU" b="1" dirty="0" err="1" smtClean="0">
                <a:latin typeface="Georgia" pitchFamily="18" charset="0"/>
              </a:rPr>
              <a:t>неинвазивном</a:t>
            </a:r>
            <a:r>
              <a:rPr lang="ru-RU" b="1" dirty="0" smtClean="0">
                <a:latin typeface="Georgia" pitchFamily="18" charset="0"/>
              </a:rPr>
              <a:t> раздражении экстерорецепторов кожи возникает местная реакция.</a:t>
            </a:r>
          </a:p>
          <a:p>
            <a:pPr>
              <a:defRPr sz="1600"/>
            </a:pPr>
            <a:endParaRPr lang="ru-RU" b="1" dirty="0" smtClean="0">
              <a:latin typeface="Georgia" pitchFamily="18" charset="0"/>
            </a:endParaRPr>
          </a:p>
          <a:p>
            <a:pPr>
              <a:defRPr sz="1600"/>
            </a:pPr>
            <a:r>
              <a:rPr lang="ru-RU" b="1" dirty="0" smtClean="0">
                <a:latin typeface="Georgia" pitchFamily="18" charset="0"/>
              </a:rPr>
              <a:t> ДЭНС является гармоничным продолжением применения физиотерапевтической методики «Синусоидальные модулированные токи для лечения больных дизартрией при ДЦП» Л.А.Щербаковой (1982)</a:t>
            </a:r>
          </a:p>
          <a:p>
            <a:pPr>
              <a:defRPr sz="1600"/>
            </a:pPr>
            <a:endParaRPr lang="ru-RU" b="1" dirty="0" smtClean="0">
              <a:latin typeface="Georgia" pitchFamily="18" charset="0"/>
            </a:endParaRPr>
          </a:p>
          <a:p>
            <a:pPr>
              <a:defRPr sz="1600"/>
            </a:pPr>
            <a:r>
              <a:rPr lang="ru-RU" b="1" dirty="0" smtClean="0">
                <a:latin typeface="Georgia" pitchFamily="18" charset="0"/>
              </a:rPr>
              <a:t> Ответные реакции имеют в своей основе сложные нервные, нейрогормональные и нейрогуморальные, а также иммунные механизмы (Кассиль Г.К.,1975; </a:t>
            </a:r>
            <a:r>
              <a:rPr lang="ru-RU" b="1" dirty="0" err="1" smtClean="0">
                <a:latin typeface="Georgia" pitchFamily="18" charset="0"/>
              </a:rPr>
              <a:t>Вогралик</a:t>
            </a:r>
            <a:r>
              <a:rPr lang="ru-RU" b="1" dirty="0" smtClean="0">
                <a:latin typeface="Georgia" pitchFamily="18" charset="0"/>
              </a:rPr>
              <a:t> В.Г., </a:t>
            </a:r>
            <a:r>
              <a:rPr lang="ru-RU" b="1" dirty="0" err="1" smtClean="0">
                <a:latin typeface="Georgia" pitchFamily="18" charset="0"/>
              </a:rPr>
              <a:t>Вогралик</a:t>
            </a:r>
            <a:r>
              <a:rPr lang="ru-RU" b="1" dirty="0" smtClean="0">
                <a:latin typeface="Georgia" pitchFamily="18" charset="0"/>
              </a:rPr>
              <a:t> М.В., 1978; </a:t>
            </a:r>
            <a:r>
              <a:rPr lang="ru-RU" b="1" dirty="0" err="1" smtClean="0">
                <a:latin typeface="Georgia" pitchFamily="18" charset="0"/>
              </a:rPr>
              <a:t>Тыкочинская</a:t>
            </a:r>
            <a:r>
              <a:rPr lang="ru-RU" b="1" dirty="0" smtClean="0">
                <a:latin typeface="Georgia" pitchFamily="18" charset="0"/>
              </a:rPr>
              <a:t> Э.Д.,1979;Игнатов Ю.Д., 1990; </a:t>
            </a:r>
            <a:r>
              <a:rPr lang="ru-RU" b="1" dirty="0" err="1" smtClean="0">
                <a:latin typeface="Georgia" pitchFamily="18" charset="0"/>
              </a:rPr>
              <a:t>Гаркави</a:t>
            </a:r>
            <a:r>
              <a:rPr lang="ru-RU" b="1" dirty="0" smtClean="0">
                <a:latin typeface="Georgia" pitchFamily="18" charset="0"/>
              </a:rPr>
              <a:t> Л.Х. и др., 1997; </a:t>
            </a:r>
            <a:r>
              <a:rPr lang="ru-RU" b="1" dirty="0" err="1" smtClean="0">
                <a:latin typeface="Georgia" pitchFamily="18" charset="0"/>
              </a:rPr>
              <a:t>Чебкасов</a:t>
            </a:r>
            <a:r>
              <a:rPr lang="ru-RU" b="1" dirty="0" smtClean="0">
                <a:latin typeface="Georgia" pitchFamily="18" charset="0"/>
              </a:rPr>
              <a:t> С.А., </a:t>
            </a:r>
            <a:r>
              <a:rPr lang="ru-RU" b="1" dirty="0" err="1" smtClean="0">
                <a:latin typeface="Georgia" pitchFamily="18" charset="0"/>
              </a:rPr>
              <a:t>Берешполова</a:t>
            </a:r>
            <a:r>
              <a:rPr lang="ru-RU" b="1" dirty="0" smtClean="0">
                <a:latin typeface="Georgia" pitchFamily="18" charset="0"/>
              </a:rPr>
              <a:t> Ю.И., 2001)</a:t>
            </a:r>
          </a:p>
          <a:p>
            <a:pPr>
              <a:defRPr sz="1600"/>
            </a:pPr>
            <a:endParaRPr lang="ru-RU" b="1" dirty="0" smtClean="0">
              <a:latin typeface="Georgia" pitchFamily="18" charset="0"/>
            </a:endParaRPr>
          </a:p>
          <a:p>
            <a:pPr>
              <a:defRPr sz="1600"/>
            </a:pPr>
            <a:r>
              <a:rPr lang="ru-RU" b="1" dirty="0" smtClean="0">
                <a:latin typeface="Georgia" pitchFamily="18" charset="0"/>
              </a:rPr>
              <a:t>Применяя аппарат ДЭНАС, достигается синхронизация интегративных взаимоотношений регуляторных систем организма (благодаря местным, сегментарным и общим реакциям), вследствие чего происходит мобилизация резервных функциональных элементов тканей, что в итоге приводит к восстановлению нарушенной ранее способности, а в ряде случаев – и к восстановлению морфологической целостности. </a:t>
            </a:r>
            <a:endParaRPr lang="ru-RU" b="1" dirty="0">
              <a:latin typeface="Georgia" pitchFamily="18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85728"/>
            <a:ext cx="8501122" cy="1200329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3600" b="1" cap="all" dirty="0" err="1" smtClean="0">
                <a:ln w="9000" cmpd="sng">
                  <a:solidFill>
                    <a:schemeClr val="accent2">
                      <a:lumMod val="40000"/>
                      <a:lumOff val="6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ДЭНС-терапия</a:t>
            </a:r>
            <a:r>
              <a:rPr lang="ru-RU" sz="3600" b="1" cap="all" dirty="0" smtClean="0">
                <a:ln w="9000" cmpd="sng">
                  <a:solidFill>
                    <a:schemeClr val="accent2">
                      <a:lumMod val="40000"/>
                      <a:lumOff val="6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 речевых расстройств</a:t>
            </a:r>
            <a:endParaRPr lang="ru-RU" sz="3600" b="1" cap="all" dirty="0">
              <a:ln w="9000" cmpd="sng">
                <a:solidFill>
                  <a:schemeClr val="accent2">
                    <a:lumMod val="40000"/>
                    <a:lumOff val="6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1571612"/>
            <a:ext cx="4572000" cy="4539704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 sz="2000">
                <a:solidFill>
                  <a:schemeClr val="accent2"/>
                </a:solidFill>
              </a:defRPr>
            </a:pPr>
            <a:r>
              <a:rPr lang="ru-RU" sz="1700" b="1" cap="all" dirty="0" smtClean="0">
                <a:ln w="9000" cmpd="sng">
                  <a:solidFill>
                    <a:schemeClr val="accent2">
                      <a:lumMod val="40000"/>
                      <a:lumOff val="6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методика воздействия на речевые центры:</a:t>
            </a:r>
          </a:p>
          <a:p>
            <a:pPr>
              <a:defRPr sz="1600"/>
            </a:pPr>
            <a:endParaRPr lang="ru-RU" sz="1700" b="1" dirty="0" smtClean="0">
              <a:latin typeface="Georgia" pitchFamily="18" charset="0"/>
            </a:endParaRPr>
          </a:p>
          <a:p>
            <a:pPr>
              <a:buFont typeface="Arial" pitchFamily="34" charset="0"/>
              <a:buChar char="•"/>
              <a:defRPr sz="1600"/>
            </a:pPr>
            <a:r>
              <a:rPr lang="ru-RU" sz="1700" b="1" dirty="0" smtClean="0">
                <a:latin typeface="Georgia" pitchFamily="18" charset="0"/>
              </a:rPr>
              <a:t>  Зона «6 точек» в режиме </a:t>
            </a:r>
          </a:p>
          <a:p>
            <a:pPr>
              <a:buFont typeface="Arial" pitchFamily="34" charset="0"/>
              <a:buChar char="•"/>
              <a:defRPr sz="1600"/>
            </a:pPr>
            <a:r>
              <a:rPr lang="ru-RU" sz="1700" b="1" dirty="0" smtClean="0">
                <a:latin typeface="Georgia" pitchFamily="18" charset="0"/>
              </a:rPr>
              <a:t>  Зона проекции речевых мышц вокруг рта – методика креста в режиме </a:t>
            </a:r>
          </a:p>
          <a:p>
            <a:pPr>
              <a:buFont typeface="Arial" pitchFamily="34" charset="0"/>
              <a:buChar char="•"/>
              <a:defRPr sz="1600"/>
            </a:pPr>
            <a:r>
              <a:rPr lang="ru-RU" sz="1700" b="1" dirty="0" smtClean="0">
                <a:latin typeface="Georgia" pitchFamily="18" charset="0"/>
              </a:rPr>
              <a:t>  Подчелюстная зона  </a:t>
            </a:r>
          </a:p>
          <a:p>
            <a:pPr>
              <a:buFont typeface="Arial" pitchFamily="34" charset="0"/>
              <a:buChar char="•"/>
              <a:defRPr sz="1600"/>
            </a:pPr>
            <a:r>
              <a:rPr lang="ru-RU" sz="1700" b="1" dirty="0" smtClean="0">
                <a:latin typeface="Georgia" pitchFamily="18" charset="0"/>
              </a:rPr>
              <a:t>  Зона «косынки» на лице (от уха до уха)</a:t>
            </a:r>
          </a:p>
          <a:p>
            <a:pPr>
              <a:buFont typeface="Arial" pitchFamily="34" charset="0"/>
              <a:buChar char="•"/>
              <a:defRPr sz="1600"/>
            </a:pPr>
            <a:r>
              <a:rPr lang="ru-RU" sz="1700" b="1" dirty="0" smtClean="0">
                <a:latin typeface="Georgia" pitchFamily="18" charset="0"/>
              </a:rPr>
              <a:t>  Язык при </a:t>
            </a:r>
            <a:r>
              <a:rPr lang="ru-RU" sz="1700" b="1" dirty="0" err="1" smtClean="0">
                <a:latin typeface="Georgia" pitchFamily="18" charset="0"/>
              </a:rPr>
              <a:t>МинЭ</a:t>
            </a:r>
            <a:endParaRPr lang="ru-RU" sz="1700" b="1" dirty="0" smtClean="0">
              <a:latin typeface="Georgia" pitchFamily="18" charset="0"/>
            </a:endParaRPr>
          </a:p>
          <a:p>
            <a:pPr>
              <a:buFont typeface="Arial" pitchFamily="34" charset="0"/>
              <a:buChar char="•"/>
              <a:defRPr sz="1600"/>
            </a:pPr>
            <a:r>
              <a:rPr lang="ru-RU" sz="1700" b="1" dirty="0" smtClean="0">
                <a:latin typeface="Georgia" pitchFamily="18" charset="0"/>
              </a:rPr>
              <a:t>  Зона срединного меридиана и зона «точек согласия» - ШОП (шейный отдел позвоночника)</a:t>
            </a:r>
          </a:p>
          <a:p>
            <a:pPr>
              <a:buFont typeface="Arial" pitchFamily="34" charset="0"/>
              <a:buChar char="•"/>
              <a:defRPr sz="1600"/>
            </a:pPr>
            <a:r>
              <a:rPr lang="ru-RU" sz="1700" b="1" dirty="0" smtClean="0">
                <a:latin typeface="Georgia" pitchFamily="18" charset="0"/>
              </a:rPr>
              <a:t>  Зоны </a:t>
            </a:r>
            <a:r>
              <a:rPr lang="ru-RU" sz="1700" b="1" dirty="0" err="1" smtClean="0">
                <a:latin typeface="Georgia" pitchFamily="18" charset="0"/>
              </a:rPr>
              <a:t>микросоотвестствия</a:t>
            </a:r>
            <a:r>
              <a:rPr lang="ru-RU" sz="1700" b="1" dirty="0" smtClean="0">
                <a:latin typeface="Georgia" pitchFamily="18" charset="0"/>
              </a:rPr>
              <a:t> по </a:t>
            </a:r>
            <a:r>
              <a:rPr lang="ru-RU" sz="1700" b="1" dirty="0" err="1" smtClean="0">
                <a:latin typeface="Georgia" pitchFamily="18" charset="0"/>
              </a:rPr>
              <a:t>Су-Джок</a:t>
            </a:r>
            <a:r>
              <a:rPr lang="ru-RU" sz="1700" b="1" dirty="0" smtClean="0">
                <a:latin typeface="Georgia" pitchFamily="18" charset="0"/>
              </a:rPr>
              <a:t> (правую и левую руку чередовать через день) </a:t>
            </a:r>
            <a:endParaRPr lang="ru-RU" sz="1700" b="1" dirty="0">
              <a:latin typeface="Georgia" pitchFamily="18" charset="0"/>
            </a:endParaRPr>
          </a:p>
        </p:txBody>
      </p:sp>
      <p:pic>
        <p:nvPicPr>
          <p:cNvPr id="4" name="Картинка1"/>
          <p:cNvPicPr>
            <a:picLocks noChangeAspect="1"/>
            <a:extLst>
              <a:ext uri="smNativeData">
                <pr:smNativeData xmlns="" xmlns:pr="pr" val="SMDATA_13_X2t9VRMAAAAlAAAAEQAAAC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EA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XAAAAFAAAAAAAAAAAAAAA/38AAP9/AAAAAAAACQAAAAQAAAAAAAAADAAAABAAAAAAAAAAAAAAAAAAAAAAAAAAHgAAAGgAAAAAAAAAAAAAAAAAAAAAAAAAAAAAABAnAAAQJwAAAAAAAAAAAAAAAAAAAAAAAAAAAAAAAAAAAAAAAAAAAAAUAAAAAAAAAMDA/wAAAAAAZAAAADIAAAAAAAAAZAAAAAAAAAB/f38ACgAAAB8AAABUAAAAu+DjBf///wEAAAAAAAAAAAAAAAAAAAAAAAAAAAAAAAAAAAAAAAAAAAAAAAJ/f38AgICAA8zMzADAwP8Af39/AAAAAAAAAAAAAAAAAP///wAAAAAAIQAAABgAAAAUAAAAzxsAAEELAAD4NAAAaiQAAAAAAA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5214942" y="1767857"/>
            <a:ext cx="3610289" cy="40900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02" y="285728"/>
            <a:ext cx="8643998" cy="646331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endParaRPr lang="ru-RU" sz="3600" b="1" cap="all" dirty="0">
              <a:ln w="9000" cmpd="sng">
                <a:solidFill>
                  <a:schemeClr val="accent2">
                    <a:lumMod val="40000"/>
                    <a:lumOff val="6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357166"/>
            <a:ext cx="8143932" cy="1077218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3200" b="1" cap="all" dirty="0" smtClean="0">
                <a:ln w="9000" cmpd="sng">
                  <a:solidFill>
                    <a:schemeClr val="accent2">
                      <a:lumMod val="40000"/>
                      <a:lumOff val="6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Искусственная локальная гипотермия </a:t>
            </a:r>
            <a:endParaRPr lang="ru-RU" sz="3200" b="1" cap="all" dirty="0">
              <a:ln w="9000" cmpd="sng">
                <a:solidFill>
                  <a:schemeClr val="accent2">
                    <a:lumMod val="40000"/>
                    <a:lumOff val="6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Georg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643050"/>
            <a:ext cx="4572000" cy="923330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 smtClean="0">
                <a:latin typeface="Georgia" pitchFamily="18" charset="0"/>
              </a:rPr>
              <a:t>Сразу после сеанса ИЛГ проводятся логопедические занятия</a:t>
            </a:r>
            <a:endParaRPr lang="ru-RU" b="1" dirty="0">
              <a:latin typeface="Georgia" pitchFamily="18" charset="0"/>
            </a:endParaRPr>
          </a:p>
        </p:txBody>
      </p:sp>
      <p:pic>
        <p:nvPicPr>
          <p:cNvPr id="5" name="Картинка1"/>
          <p:cNvPicPr>
            <a:picLocks noChangeAspect="1"/>
            <a:extLst>
              <a:ext uri="smNativeData">
                <pr:smNativeData xmlns="" xmlns:pr="pr" val="SMDATA_13_X2t9VRMAAAAlAAAAEQAAAC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EA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XAAAAFAAAAAAAAAAAAAAA/38AAP9/AAAAAAAACQAAAAQAAAB5LQAADAAAABAAAAAAAAAAAAAAAAAAAAAAAAAAHgAAAGgAAAAAAAAAAAAAAAAAAAAAAAAAAAAAABAnAAAQJwAAAAAAAAAAAAAAAAAAAAAAAAAAAAAAAAAAAAAAAAAAAAAUAAAAAAAAAMDA/wAAAAAAZAAAADIAAAAAAAAAZAAAAAAAAAB/f38ACgAAAB8AAABUAAAAu+DjBf///wEAAAAAAAAAAAAAAAAAAAAAAAAAAAAAAAAAAAAAAAAAAAAAAAJ/f38AgICAA8zMzADAwP8Af39/AAAAAAAAAAAAAAAAAP///wAAAAAAIQAAABgAAAAUAAAAUwIAAKgRAABHHQAA3yUAAAAAAA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357158" y="2857496"/>
            <a:ext cx="4000528" cy="3286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</p:pic>
      <p:sp>
        <p:nvSpPr>
          <p:cNvPr id="6" name="Прямоугольник 5"/>
          <p:cNvSpPr/>
          <p:nvPr/>
        </p:nvSpPr>
        <p:spPr>
          <a:xfrm>
            <a:off x="4572000" y="1459230"/>
            <a:ext cx="4286280" cy="4770537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методика : </a:t>
            </a:r>
            <a:r>
              <a:rPr lang="ru-RU" b="1" dirty="0" smtClean="0">
                <a:latin typeface="Georgia" pitchFamily="18" charset="0"/>
              </a:rPr>
              <a:t>ледяную крошку в хлоп­чатобумажной (марля, бинт) упаковке накладывают поочередно на мышцы </a:t>
            </a:r>
            <a:r>
              <a:rPr lang="ru-RU" b="1" dirty="0" err="1" smtClean="0">
                <a:latin typeface="Georgia" pitchFamily="18" charset="0"/>
              </a:rPr>
              <a:t>речедвигательного</a:t>
            </a:r>
            <a:r>
              <a:rPr lang="ru-RU" b="1" dirty="0" smtClean="0">
                <a:latin typeface="Georgia" pitchFamily="18" charset="0"/>
              </a:rPr>
              <a:t> аппарата, круговую мышцу рта, большую скуловую мышцу, мышцу смеха, ментальную мышцу, </a:t>
            </a:r>
            <a:r>
              <a:rPr lang="ru-RU" b="1" dirty="0" err="1" smtClean="0">
                <a:latin typeface="Georgia" pitchFamily="18" charset="0"/>
              </a:rPr>
              <a:t>буцинаторы</a:t>
            </a:r>
            <a:r>
              <a:rPr lang="ru-RU" b="1" dirty="0" smtClean="0">
                <a:latin typeface="Georgia" pitchFamily="18" charset="0"/>
              </a:rPr>
              <a:t> в области подбородка и </a:t>
            </a:r>
            <a:r>
              <a:rPr lang="ru-RU" b="1" dirty="0" err="1" smtClean="0">
                <a:latin typeface="Georgia" pitchFamily="18" charset="0"/>
              </a:rPr>
              <a:t>пероральной</a:t>
            </a:r>
            <a:r>
              <a:rPr lang="ru-RU" b="1" dirty="0" smtClean="0">
                <a:latin typeface="Georgia" pitchFamily="18" charset="0"/>
              </a:rPr>
              <a:t> зон.</a:t>
            </a:r>
          </a:p>
          <a:p>
            <a:pPr>
              <a:defRPr sz="1600"/>
            </a:pPr>
            <a:endParaRPr lang="ru-RU" b="1" dirty="0" smtClean="0">
              <a:latin typeface="Georgia" pitchFamily="18" charset="0"/>
            </a:endParaRPr>
          </a:p>
          <a:p>
            <a:pPr>
              <a:defRPr/>
            </a:pPr>
            <a:r>
              <a:rPr lang="ru-RU" b="1" dirty="0" smtClean="0">
                <a:latin typeface="Georgia" pitchFamily="18" charset="0"/>
              </a:rPr>
              <a:t> экспозиция -  от 2 до 7 мин, одномоментное наложение льда на одну из заинтересованных зон </a:t>
            </a:r>
            <a:r>
              <a:rPr lang="ru-RU" b="1" dirty="0" err="1" smtClean="0">
                <a:latin typeface="Georgia" pitchFamily="18" charset="0"/>
              </a:rPr>
              <a:t>кривоздействия</a:t>
            </a:r>
            <a:r>
              <a:rPr lang="ru-RU" b="1" dirty="0" smtClean="0">
                <a:latin typeface="Georgia" pitchFamily="18" charset="0"/>
              </a:rPr>
              <a:t> от 5 до 30 сек. Курс лечения включает 15-20 ежедневных сеансов.</a:t>
            </a:r>
            <a:endParaRPr lang="ru-RU" b="1" dirty="0">
              <a:latin typeface="Georgia" pitchFamily="18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428604"/>
            <a:ext cx="7858180" cy="646331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2">
                      <a:lumMod val="40000"/>
                      <a:lumOff val="6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Метод  </a:t>
            </a:r>
            <a:r>
              <a:rPr lang="ru-RU" sz="3600" b="1" cap="all" dirty="0" err="1" smtClean="0">
                <a:ln w="9000" cmpd="sng">
                  <a:solidFill>
                    <a:schemeClr val="accent2">
                      <a:lumMod val="40000"/>
                      <a:lumOff val="6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Ульзибата</a:t>
            </a:r>
            <a:endParaRPr lang="ru-RU" sz="3600" b="1" cap="all" dirty="0">
              <a:ln w="9000" cmpd="sng">
                <a:solidFill>
                  <a:schemeClr val="accent2">
                    <a:lumMod val="40000"/>
                    <a:lumOff val="6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1357298"/>
            <a:ext cx="4000528" cy="4801314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defRPr sz="1600"/>
            </a:pPr>
            <a:r>
              <a:rPr lang="ru-RU" sz="1700" b="1" dirty="0" smtClean="0">
                <a:latin typeface="Georgia" pitchFamily="18" charset="0"/>
              </a:rPr>
              <a:t>Метод разработан</a:t>
            </a:r>
            <a:r>
              <a:rPr lang="ru-RU" sz="1700" b="1" dirty="0" smtClean="0">
                <a:solidFill>
                  <a:srgbClr val="FFFF00"/>
                </a:solidFill>
                <a:latin typeface="Georgia" pitchFamily="18" charset="0"/>
              </a:rPr>
              <a:t> </a:t>
            </a:r>
            <a:r>
              <a:rPr lang="ru-RU" sz="1700" b="1" cap="all" dirty="0" smtClean="0">
                <a:ln w="9000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Валерием Борисовичем </a:t>
            </a:r>
            <a:r>
              <a:rPr lang="ru-RU" sz="1700" b="1" cap="all" dirty="0" err="1" smtClean="0">
                <a:ln w="9000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Ульзибатом</a:t>
            </a:r>
            <a:r>
              <a:rPr lang="ru-RU" sz="1700" b="1" cap="all" dirty="0" smtClean="0">
                <a:ln w="9000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 </a:t>
            </a:r>
            <a:r>
              <a:rPr lang="ru-RU" sz="1700" b="1" dirty="0" smtClean="0">
                <a:latin typeface="Georgia" pitchFamily="18" charset="0"/>
              </a:rPr>
              <a:t>в Институте клинической </a:t>
            </a:r>
            <a:r>
              <a:rPr lang="ru-RU" sz="1700" b="1" dirty="0" err="1" smtClean="0">
                <a:latin typeface="Georgia" pitchFamily="18" charset="0"/>
              </a:rPr>
              <a:t>реабилитологии</a:t>
            </a:r>
            <a:r>
              <a:rPr lang="ru-RU" sz="1700" b="1" dirty="0" smtClean="0">
                <a:latin typeface="Georgia" pitchFamily="18" charset="0"/>
              </a:rPr>
              <a:t> (г.Тула)</a:t>
            </a:r>
          </a:p>
          <a:p>
            <a:pPr>
              <a:defRPr sz="1600"/>
            </a:pPr>
            <a:endParaRPr lang="ru-RU" sz="1700" b="1" dirty="0" smtClean="0">
              <a:latin typeface="Georgia" pitchFamily="18" charset="0"/>
            </a:endParaRPr>
          </a:p>
          <a:p>
            <a:pPr>
              <a:defRPr sz="1600"/>
            </a:pPr>
            <a:r>
              <a:rPr lang="ru-RU" sz="1700" b="1" dirty="0" smtClean="0">
                <a:latin typeface="Georgia" pitchFamily="18" charset="0"/>
              </a:rPr>
              <a:t>Суть метода - </a:t>
            </a:r>
            <a:r>
              <a:rPr lang="ru-RU" sz="17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рассечение рубцов в мышцах </a:t>
            </a:r>
            <a:r>
              <a:rPr lang="ru-RU" sz="1700" b="1" dirty="0" smtClean="0">
                <a:latin typeface="Georgia" pitchFamily="18" charset="0"/>
              </a:rPr>
              <a:t>специально сконструированным скальпелем, конструкция которого позволяет выполнять операцию без обширного кожного разреза. Операция </a:t>
            </a:r>
            <a:r>
              <a:rPr lang="ru-RU" sz="1700" b="1" dirty="0" err="1" smtClean="0">
                <a:latin typeface="Georgia" pitchFamily="18" charset="0"/>
              </a:rPr>
              <a:t>малотравматична</a:t>
            </a:r>
            <a:r>
              <a:rPr lang="ru-RU" sz="1700" b="1" dirty="0" smtClean="0">
                <a:latin typeface="Georgia" pitchFamily="18" charset="0"/>
              </a:rPr>
              <a:t>, что позволяет выполнить эти оперативные вмешательства сразу на нескольких мышцах( в т.ч. лицевых)</a:t>
            </a:r>
            <a:endParaRPr lang="ru-RU" sz="1700" b="1" dirty="0">
              <a:latin typeface="Georgia" pitchFamily="18" charset="0"/>
            </a:endParaRPr>
          </a:p>
        </p:txBody>
      </p:sp>
      <p:pic>
        <p:nvPicPr>
          <p:cNvPr id="4" name="Картинка1"/>
          <p:cNvPicPr>
            <a:picLocks noChangeAspect="1"/>
            <a:extLst>
              <a:ext uri="smNativeData">
                <pr:smNativeData xmlns="" xmlns:pr="pr" val="SMDATA_13_X2t9VRMAAAAlAAAAEQAAAC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EA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oAAABkAAAAjAAAAAAAAAAXAAAAFAAAAAAAAAAAAAAA/38AAP9/AAAAAAAACQAAAAQAAAAAAAAADAAAABAAAAAAAAAAAAAAAAAAAAAAAAAAHgAAAGgAAAAAAAAAAAAAAAAAAAAAAAAAAAAAABAnAAAQJwAAAAAAAAAAAAAAAAAAAAAAAAAAAAAAAAAAAAAAAAAAAAAUAAAAAAAAAMDA/wAAAAAAZAAAADIAAAAAAAAAZAAAAAAAAAB/f38ACgAAAB8AAABUAAAAu+DjBf///wEAAAAAAAAAAAAAAAAAAAAAAAAAAAAAAAAAAAAAAAAAAAAAAAJ/f38AgICAA8zMzADAwP8Af39/AAAAAAAAAAAAAAAAAP///wAAAAAAIQAAABgAAAAUAAAAVx8AALUJAAD4NAAAjSYAAAAAAAA="/>
              </a:ext>
            </a:extLst>
          </p:cNvPicPr>
          <p:nvPr/>
        </p:nvPicPr>
        <p:blipFill>
          <a:blip r:embed="rId2">
            <a:lum contrast="10000"/>
          </a:blip>
          <a:stretch>
            <a:fillRect/>
          </a:stretch>
        </p:blipFill>
        <p:spPr>
          <a:xfrm>
            <a:off x="5054236" y="1357298"/>
            <a:ext cx="3676701" cy="4903154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53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СПАСИБО ЗА ВНИМАНИЕ</a:t>
            </a:r>
            <a:r>
              <a:rPr lang="ru-RU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500042"/>
            <a:ext cx="8329642" cy="5929354"/>
          </a:xfrm>
        </p:spPr>
        <p:txBody>
          <a:bodyPr>
            <a:normAutofit fontScale="92500" lnSpcReduction="2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endParaRPr lang="ru-RU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Georgia" pitchFamily="18" charset="0"/>
            </a:endParaRPr>
          </a:p>
          <a:p>
            <a:endParaRPr lang="ru-RU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Georgia" pitchFamily="18" charset="0"/>
            </a:endParaRPr>
          </a:p>
          <a:p>
            <a:endParaRPr lang="ru-RU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Georgia" pitchFamily="18" charset="0"/>
            </a:endParaRPr>
          </a:p>
          <a:p>
            <a:endParaRPr lang="ru-RU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Georgia" pitchFamily="18" charset="0"/>
            </a:endParaRPr>
          </a:p>
          <a:p>
            <a:endParaRPr lang="ru-RU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Georgia" pitchFamily="18" charset="0"/>
            </a:endParaRPr>
          </a:p>
          <a:p>
            <a:endParaRPr lang="ru-RU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Georgia" pitchFamily="18" charset="0"/>
            </a:endParaRPr>
          </a:p>
          <a:p>
            <a:pPr marL="548640" lvl="8" indent="-411480"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endParaRPr lang="ru-RU" sz="3200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Georgia" pitchFamily="18" charset="0"/>
            </a:endParaRPr>
          </a:p>
          <a:p>
            <a:pPr marL="548640" lvl="8" indent="-411480"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endParaRPr lang="ru-RU" sz="3200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Georgia" pitchFamily="18" charset="0"/>
            </a:endParaRPr>
          </a:p>
          <a:p>
            <a:pPr marL="548640" lvl="8" indent="-411480"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endParaRPr lang="ru-RU" sz="3200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Georgia" pitchFamily="18" charset="0"/>
            </a:endParaRPr>
          </a:p>
          <a:p>
            <a:pPr marL="548640" lvl="8" indent="-411480"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r>
              <a:rPr lang="ru-RU" sz="3200" b="1" spc="150" dirty="0" smtClean="0">
                <a:ln w="11430"/>
                <a:solidFill>
                  <a:schemeClr val="tx2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Georgia" pitchFamily="18" charset="0"/>
              </a:rPr>
              <a:t>Дизартрия  — нарушение произношения вследствие нарушения иннервации речевого аппарата, возникающее в результате поражения нервной системы</a:t>
            </a:r>
            <a:r>
              <a:rPr lang="ru-RU" sz="3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Georgia" pitchFamily="18" charset="0"/>
              </a:rPr>
              <a:t>.</a:t>
            </a:r>
          </a:p>
          <a:p>
            <a:endParaRPr lang="ru-RU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Georgia" pitchFamily="18" charset="0"/>
            </a:endParaRPr>
          </a:p>
          <a:p>
            <a:endParaRPr lang="ru-RU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Georgia" pitchFamily="18" charset="0"/>
            </a:endParaRPr>
          </a:p>
          <a:p>
            <a:endParaRPr lang="ru-RU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Georgia" pitchFamily="18" charset="0"/>
            </a:endParaRPr>
          </a:p>
          <a:p>
            <a:endParaRPr lang="ru-RU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Georgia" pitchFamily="18" charset="0"/>
            </a:endParaRPr>
          </a:p>
          <a:p>
            <a:endParaRPr lang="ru-RU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Georgia" pitchFamily="18" charset="0"/>
            </a:endParaRPr>
          </a:p>
          <a:p>
            <a:endParaRPr lang="ru-RU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Georgia" pitchFamily="18" charset="0"/>
            </a:endParaRPr>
          </a:p>
        </p:txBody>
      </p:sp>
      <p:pic>
        <p:nvPicPr>
          <p:cNvPr id="2050" name="Picture 2" descr="Что такое дизартрия?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87293" y="500042"/>
            <a:ext cx="4846409" cy="30247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285728"/>
            <a:ext cx="821537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357166"/>
            <a:ext cx="8286808" cy="544764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69850" h="38100" prst="cross"/>
            </a:sp3d>
          </a:bodyPr>
          <a:lstStyle/>
          <a:p>
            <a:pPr>
              <a:defRPr/>
            </a:pPr>
            <a:endParaRPr lang="ru-RU" sz="2800" dirty="0" smtClean="0">
              <a:solidFill>
                <a:srgbClr val="007F00"/>
              </a:solidFill>
            </a:endParaRPr>
          </a:p>
          <a:p>
            <a:pPr>
              <a:defRPr/>
            </a:pPr>
            <a:endParaRPr lang="ru-RU" sz="3200" b="1" cap="all" dirty="0" smtClean="0">
              <a:ln w="9000" cmpd="sng">
                <a:solidFill>
                  <a:srgbClr val="66FFCC"/>
                </a:solidFill>
                <a:prstDash val="solid"/>
              </a:ln>
              <a:solidFill>
                <a:srgbClr val="66FFCC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  <a:reflection blurRad="12700" stA="28000" endPos="45000" dist="1000" dir="5400000" sy="-100000" algn="bl" rotWithShape="0"/>
              </a:effectLst>
            </a:endParaRPr>
          </a:p>
          <a:p>
            <a:pPr>
              <a:defRPr/>
            </a:pPr>
            <a:r>
              <a:rPr lang="ru-RU" sz="3200" b="1" cap="all" dirty="0" smtClean="0">
                <a:ln w="9000" cmpd="sng">
                  <a:solidFill>
                    <a:srgbClr val="66FFCC"/>
                  </a:solidFill>
                  <a:prstDash val="solid"/>
                </a:ln>
                <a:solidFill>
                  <a:srgbClr val="66FFCC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12700" stA="28000" endPos="45000" dist="1000" dir="5400000" sy="-100000" algn="bl" rotWithShape="0"/>
                </a:effectLst>
              </a:rPr>
              <a:t>Первый синдром -</a:t>
            </a:r>
          </a:p>
          <a:p>
            <a:pPr>
              <a:defRPr/>
            </a:pP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нарушения артикуляционной</a:t>
            </a:r>
          </a:p>
          <a:p>
            <a:pPr>
              <a:defRPr/>
            </a:pP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моторики в различном сочетании – синдром артикуляционных расстройств.</a:t>
            </a:r>
          </a:p>
          <a:p>
            <a:pPr>
              <a:defRPr/>
            </a:pPr>
            <a:endParaRPr lang="ru-RU" sz="2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ru-RU" sz="2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ru-RU" sz="3200" b="1" cap="all" dirty="0" smtClean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66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Второй синдром  - </a:t>
            </a:r>
          </a:p>
          <a:p>
            <a:pPr>
              <a:defRPr/>
            </a:pP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разнообразные расстройства речевого дыхания  - синдром нарушений речевого дыхания.</a:t>
            </a:r>
          </a:p>
          <a:p>
            <a:pPr>
              <a:defRPr/>
            </a:pP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85728"/>
            <a:ext cx="8643998" cy="763285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rtDeco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4800" b="1" dirty="0" smtClean="0"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solidFill>
                  <a:schemeClr val="accent3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Коррекционная работа при дизартрии :</a:t>
            </a:r>
          </a:p>
          <a:p>
            <a:pPr algn="ctr"/>
            <a:endParaRPr lang="ru-RU" sz="3600" b="1" dirty="0" smtClean="0">
              <a:ln>
                <a:solidFill>
                  <a:schemeClr val="accent4">
                    <a:lumMod val="20000"/>
                    <a:lumOff val="80000"/>
                  </a:schemeClr>
                </a:solidFill>
              </a:ln>
              <a:solidFill>
                <a:schemeClr val="accent3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Georgia" pitchFamily="18" charset="0"/>
            </a:endParaRPr>
          </a:p>
          <a:p>
            <a:r>
              <a:rPr lang="ru-RU" sz="24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подготовительный этап:</a:t>
            </a:r>
            <a:r>
              <a:rPr lang="ru-RU" sz="20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 </a:t>
            </a:r>
          </a:p>
          <a:p>
            <a:r>
              <a:rPr lang="ru-RU" sz="20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артикуляционный аппарат готовят к формированию правильных артикуляционных укладов, проводится коррекция голоса и дыхания, развитие и уточнение пассивного словаря, развитие слухового восприятия и звукового анализа.</a:t>
            </a:r>
          </a:p>
          <a:p>
            <a:endParaRPr lang="ru-RU" sz="2000" b="1" dirty="0" smtClean="0">
              <a:ln w="18415" cmpd="sng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Georgia" pitchFamily="18" charset="0"/>
            </a:endParaRPr>
          </a:p>
          <a:p>
            <a:r>
              <a:rPr lang="ru-RU" sz="2400" b="1" dirty="0" smtClean="0">
                <a:solidFill>
                  <a:srgbClr val="FFFF66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второй этап: </a:t>
            </a:r>
            <a:r>
              <a:rPr lang="ru-RU" sz="2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формирование первичных произносительных навыков, проводится коррекция артикуляционных нарушений, расслабление мышц речевого аппарата, развитие контроля над положением рта; развитие голоса и коррекция речевого дыхания.</a:t>
            </a:r>
            <a:endParaRPr lang="ru-RU" sz="2400" b="1" dirty="0" smtClean="0">
              <a:latin typeface="Georgia" pitchFamily="18" charset="0"/>
            </a:endParaRPr>
          </a:p>
          <a:p>
            <a:endParaRPr lang="ru-RU" sz="4400" b="1" dirty="0" smtClean="0">
              <a:ln w="18415" cmpd="sng">
                <a:solidFill>
                  <a:schemeClr val="tx1"/>
                </a:solidFill>
                <a:prstDash val="solid"/>
              </a:ln>
              <a:latin typeface="Georgia" pitchFamily="18" charset="0"/>
            </a:endParaRPr>
          </a:p>
          <a:p>
            <a:pPr algn="ctr"/>
            <a:endParaRPr lang="ru-RU" sz="4800" b="1" dirty="0">
              <a:ln/>
              <a:solidFill>
                <a:schemeClr val="accent3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5720" y="214290"/>
            <a:ext cx="8429684" cy="5447645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 prst="convex"/>
            </a:sp3d>
          </a:bodyPr>
          <a:lstStyle/>
          <a:p>
            <a:pPr>
              <a:defRPr/>
            </a:pPr>
            <a:endParaRPr lang="ru-RU" sz="2000" b="1" spc="50" dirty="0" smtClean="0">
              <a:ln w="13500">
                <a:solidFill>
                  <a:schemeClr val="tx2"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Georgia" pitchFamily="18" charset="0"/>
            </a:endParaRPr>
          </a:p>
          <a:p>
            <a:pPr>
              <a:defRPr/>
            </a:pPr>
            <a:endParaRPr lang="ru-RU" sz="2000" b="1" dirty="0" smtClean="0">
              <a:ln w="19050">
                <a:solidFill>
                  <a:schemeClr val="tx1"/>
                </a:solidFill>
                <a:prstDash val="solid"/>
              </a:ln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Georgia" pitchFamily="18" charset="0"/>
            </a:endParaRPr>
          </a:p>
          <a:p>
            <a:pPr>
              <a:defRPr/>
            </a:pPr>
            <a:endParaRPr lang="ru-RU" sz="2000" b="1" dirty="0" smtClean="0">
              <a:ln w="19050">
                <a:solidFill>
                  <a:schemeClr val="tx1"/>
                </a:solidFill>
                <a:prstDash val="solid"/>
              </a:ln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Georgia" pitchFamily="18" charset="0"/>
            </a:endParaRPr>
          </a:p>
          <a:p>
            <a:pPr>
              <a:defRPr/>
            </a:pPr>
            <a:r>
              <a:rPr lang="ru-RU" sz="2000" b="1" dirty="0" smtClean="0">
                <a:ln w="19050">
                  <a:solidFill>
                    <a:schemeClr val="tx1"/>
                  </a:solidFill>
                  <a:prstDash val="solid"/>
                </a:ln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Georgia" pitchFamily="18" charset="0"/>
              </a:rPr>
              <a:t>Возникает необходимость в более активном медико-педагогическом воздействии с использованием «обходных» вспомогательных средств, чтобы добиться эффекта в устранении </a:t>
            </a:r>
            <a:r>
              <a:rPr lang="ru-RU" sz="2000" b="1" dirty="0" err="1" smtClean="0">
                <a:ln w="19050">
                  <a:solidFill>
                    <a:schemeClr val="tx1"/>
                  </a:solidFill>
                  <a:prstDash val="solid"/>
                </a:ln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Georgia" pitchFamily="18" charset="0"/>
              </a:rPr>
              <a:t>дизартрических</a:t>
            </a:r>
            <a:r>
              <a:rPr lang="ru-RU" sz="2000" b="1" dirty="0" smtClean="0">
                <a:ln w="19050">
                  <a:solidFill>
                    <a:schemeClr val="tx1"/>
                  </a:solidFill>
                  <a:prstDash val="solid"/>
                </a:ln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Georgia" pitchFamily="18" charset="0"/>
              </a:rPr>
              <a:t> проявлений. </a:t>
            </a:r>
          </a:p>
          <a:p>
            <a:pPr>
              <a:defRPr/>
            </a:pPr>
            <a:endParaRPr lang="ru-RU" sz="2000" b="1" dirty="0" smtClean="0">
              <a:ln w="19050">
                <a:solidFill>
                  <a:schemeClr val="tx1"/>
                </a:solidFill>
                <a:prstDash val="solid"/>
              </a:ln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Georgia" pitchFamily="18" charset="0"/>
            </a:endParaRPr>
          </a:p>
          <a:p>
            <a:pPr>
              <a:defRPr/>
            </a:pPr>
            <a:endParaRPr lang="ru-RU" sz="2000" b="1" dirty="0" smtClean="0">
              <a:ln w="19050">
                <a:solidFill>
                  <a:schemeClr val="tx1"/>
                </a:solidFill>
                <a:prstDash val="solid"/>
              </a:ln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Georgia" pitchFamily="18" charset="0"/>
            </a:endParaRPr>
          </a:p>
          <a:p>
            <a:pPr>
              <a:defRPr/>
            </a:pPr>
            <a:endParaRPr lang="ru-RU" sz="2000" b="1" dirty="0" smtClean="0">
              <a:ln w="19050">
                <a:solidFill>
                  <a:schemeClr val="tx1"/>
                </a:solidFill>
                <a:prstDash val="solid"/>
              </a:ln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Georgia" pitchFamily="18" charset="0"/>
            </a:endParaRPr>
          </a:p>
          <a:p>
            <a:pPr>
              <a:defRPr/>
            </a:pPr>
            <a:endParaRPr lang="ru-RU" sz="2000" b="1" dirty="0" smtClean="0">
              <a:ln w="19050">
                <a:solidFill>
                  <a:schemeClr val="tx1"/>
                </a:solidFill>
                <a:prstDash val="solid"/>
              </a:ln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Georgia" pitchFamily="18" charset="0"/>
            </a:endParaRPr>
          </a:p>
          <a:p>
            <a:pPr>
              <a:defRPr/>
            </a:pPr>
            <a:r>
              <a:rPr lang="ru-RU" sz="2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В своей работе </a:t>
            </a:r>
            <a:r>
              <a:rPr lang="ru-RU" sz="2400" b="1" dirty="0" smtClean="0">
                <a:solidFill>
                  <a:srgbClr val="66FF99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«ОСНОВЫ ТЕОРИИ И ПРАКТИКИ ЛОГОПЕДИИ» Р.Е ЛЕВИНА (1967) </a:t>
            </a:r>
            <a:r>
              <a:rPr lang="ru-RU" sz="2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отмечает необходимость использования постоянно совершенствующихся приборов и устройств в качестве вспомогательного средства коррекции. </a:t>
            </a:r>
          </a:p>
          <a:p>
            <a:pPr>
              <a:defRPr/>
            </a:pPr>
            <a:endParaRPr lang="ru-RU" sz="2000" b="1" dirty="0">
              <a:ln w="19050">
                <a:solidFill>
                  <a:schemeClr val="tx1"/>
                </a:solidFill>
                <a:prstDash val="solid"/>
              </a:ln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972452" cy="798496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extrusionH="57150" prstMaterial="softEdge">
              <a:bevelT w="29210" h="16510" prst="coolSlant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ru-RU" sz="4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Georgia" pitchFamily="18" charset="0"/>
              </a:rPr>
              <a:t>          </a:t>
            </a:r>
            <a:r>
              <a:rPr lang="ru-RU" sz="4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ГРЯЗЕЛЕЧЕНИЕ</a:t>
            </a:r>
            <a:endParaRPr lang="ru-RU" sz="44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Georgia" pitchFamily="18" charset="0"/>
            </a:endParaRPr>
          </a:p>
        </p:txBody>
      </p:sp>
      <p:pic>
        <p:nvPicPr>
          <p:cNvPr id="5" name="Картинка1"/>
          <p:cNvPicPr>
            <a:picLocks noGrp="1" noChangeAspect="1"/>
            <a:extLst>
              <a:ext uri="smNativeData">
                <pr:smNativeData xmlns="" xmlns:pr="pr" val="SMDATA_13_X2t9VRMAAAAlAAAAEQAAAC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EA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XAAAAFAAAAAAAAAAAAAAA/38AAP9/AAAAAAAACQAAAAQAAAAMr+gGDAAAABAAAAAAAAAAAAAAAAAAAAAAAAAAHgAAAGgAAAAAAAAAAAAAAAAAAAAAAAAAAAAAABAnAAAQJwAAAAAAAAAAAAAAAAAAAAAAAAAAAAAAAAAAAAAAAAAAAAAUAAAAAAAAAMDA/wAAAAAAZAAAADIAAAAAAAAAZAAAAAAAAAB/f38ACgAAAB8AAABUAAAAu+DjBf///wEAAAAAAAAAAAAAAAAAAAAAAAAAAAAAAAAAAAAAAAAAAAAAAAJ/f38AgICAA8zMzADAwP8Af39/AAAAAAAAAAAAAAAAAP///wAAAAAAIQAAABgAAAAUAAAAzR0AAEUJAAAOMwAANhkAAAAAAAA="/>
              </a:ext>
            </a:extLst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36194" y="2206625"/>
            <a:ext cx="2857500" cy="2143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scene3d>
            <a:camera prst="perspectiveLeft"/>
            <a:lightRig rig="threePt" dir="t"/>
          </a:scene3d>
          <a:sp3d>
            <a:bevelT prst="angle"/>
          </a:sp3d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14282" y="1142984"/>
            <a:ext cx="5000660" cy="498317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>
              <a:defRPr/>
            </a:pPr>
            <a:r>
              <a:rPr lang="ru-RU" sz="2000" b="1" cap="all" dirty="0" smtClean="0">
                <a:ln w="9000" cmpd="sng">
                  <a:solidFill>
                    <a:schemeClr val="accent3">
                      <a:lumMod val="60000"/>
                      <a:lumOff val="4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ГРЯЗЕВЫЕ АППЛИКАЦИИ ПО МЕТОДИКЕ АНАШКИНА  ДЛЯ </a:t>
            </a:r>
            <a:r>
              <a:rPr lang="ru-RU" sz="2000" b="1" dirty="0" smtClean="0">
                <a:latin typeface="Georgia" pitchFamily="18" charset="0"/>
              </a:rPr>
              <a:t>снижения тонуса </a:t>
            </a:r>
            <a:r>
              <a:rPr lang="ru-RU" sz="2000" b="1" dirty="0" err="1" smtClean="0">
                <a:latin typeface="Georgia" pitchFamily="18" charset="0"/>
              </a:rPr>
              <a:t>спастичных</a:t>
            </a:r>
            <a:r>
              <a:rPr lang="ru-RU" sz="2000" b="1" dirty="0" smtClean="0">
                <a:latin typeface="Georgia" pitchFamily="18" charset="0"/>
              </a:rPr>
              <a:t> мышц</a:t>
            </a:r>
          </a:p>
          <a:p>
            <a:pPr>
              <a:defRPr sz="2000"/>
            </a:pPr>
            <a:endParaRPr lang="ru-RU" sz="800" b="1" dirty="0" smtClean="0">
              <a:solidFill>
                <a:srgbClr val="00FF00"/>
              </a:solidFill>
              <a:latin typeface="Georgia" pitchFamily="18" charset="0"/>
            </a:endParaRPr>
          </a:p>
          <a:p>
            <a:pPr>
              <a:defRPr sz="2000"/>
            </a:pPr>
            <a:r>
              <a:rPr lang="ru-RU" sz="2000" b="1" cap="all" dirty="0" smtClean="0">
                <a:ln w="9000" cmpd="sng">
                  <a:solidFill>
                    <a:schemeClr val="accent3">
                      <a:lumMod val="60000"/>
                      <a:lumOff val="4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Методика:</a:t>
            </a:r>
            <a:r>
              <a:rPr lang="ru-RU" sz="2000" b="1" cap="all" dirty="0" smtClean="0">
                <a:ln w="9000" cmpd="sng">
                  <a:solidFill>
                    <a:schemeClr val="accent3">
                      <a:lumMod val="60000"/>
                      <a:lumOff val="4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 </a:t>
            </a:r>
          </a:p>
          <a:p>
            <a:pPr>
              <a:buFont typeface="Arial" pitchFamily="34" charset="0"/>
              <a:buChar char="•"/>
              <a:defRPr sz="2000"/>
            </a:pPr>
            <a:r>
              <a:rPr lang="ru-RU" sz="2000" b="1" dirty="0" smtClean="0">
                <a:latin typeface="Georgia" pitchFamily="18" charset="0"/>
              </a:rPr>
              <a:t>   на слой марли от носа до            подбородка и на 3-5 см. от углов рта накладывают грязевую лепешку</a:t>
            </a:r>
          </a:p>
          <a:p>
            <a:pPr>
              <a:buFont typeface="Arial" pitchFamily="34" charset="0"/>
              <a:buChar char="•"/>
              <a:defRPr sz="2000"/>
            </a:pPr>
            <a:r>
              <a:rPr lang="ru-RU" b="1" dirty="0" smtClean="0">
                <a:latin typeface="Georgia" pitchFamily="18" charset="0"/>
              </a:rPr>
              <a:t>   температура грязи 38-40       градусов</a:t>
            </a:r>
          </a:p>
          <a:p>
            <a:pPr>
              <a:buFont typeface="Arial" pitchFamily="34" charset="0"/>
              <a:buChar char="•"/>
              <a:defRPr sz="2000"/>
            </a:pPr>
            <a:r>
              <a:rPr lang="ru-RU" b="1" dirty="0" smtClean="0">
                <a:latin typeface="Georgia" pitchFamily="18" charset="0"/>
              </a:rPr>
              <a:t>   время воздействия 10-15 мин</a:t>
            </a:r>
          </a:p>
          <a:p>
            <a:pPr>
              <a:buFont typeface="Arial" pitchFamily="34" charset="0"/>
              <a:buChar char="•"/>
              <a:defRPr sz="2000"/>
            </a:pPr>
            <a:r>
              <a:rPr lang="ru-RU" b="1" dirty="0" smtClean="0">
                <a:latin typeface="Georgia" pitchFamily="18" charset="0"/>
              </a:rPr>
              <a:t>   курс 10-15 процедур</a:t>
            </a:r>
          </a:p>
          <a:p>
            <a:pPr>
              <a:defRPr sz="2000"/>
            </a:pPr>
            <a:endParaRPr lang="ru-RU" sz="2000" b="1" dirty="0" smtClean="0">
              <a:latin typeface="Georgia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357166"/>
            <a:ext cx="7358114" cy="769441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4400" b="1" cap="all" dirty="0" err="1" smtClean="0">
                <a:ln w="9000" cmpd="sng">
                  <a:solidFill>
                    <a:schemeClr val="accent3">
                      <a:lumMod val="40000"/>
                      <a:lumOff val="6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Гальваногрязь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1285860"/>
            <a:ext cx="4214842" cy="4785926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  <a:defRPr sz="1600"/>
            </a:pPr>
            <a:r>
              <a:rPr lang="ru-RU" sz="1700" dirty="0" smtClean="0"/>
              <a:t>    </a:t>
            </a:r>
            <a:r>
              <a:rPr lang="ru-RU" sz="1700" b="1" dirty="0" smtClean="0">
                <a:latin typeface="Georgia" pitchFamily="18" charset="0"/>
              </a:rPr>
              <a:t>Подогретую грязь толщиной </a:t>
            </a:r>
          </a:p>
          <a:p>
            <a:pPr>
              <a:defRPr sz="1600"/>
            </a:pPr>
            <a:r>
              <a:rPr lang="ru-RU" sz="1700" b="1" dirty="0" smtClean="0">
                <a:latin typeface="Georgia" pitchFamily="18" charset="0"/>
              </a:rPr>
              <a:t>3—5 см в марлевых мешочках  на область воротника и пораженную конечность, на лепешки кладут металлические электроды, соединенные с гальваническим аппаратом  . </a:t>
            </a:r>
          </a:p>
          <a:p>
            <a:pPr>
              <a:defRPr sz="1600"/>
            </a:pPr>
            <a:r>
              <a:rPr lang="ru-RU" sz="1700" b="1" dirty="0" smtClean="0">
                <a:latin typeface="Georgia" pitchFamily="18" charset="0"/>
              </a:rPr>
              <a:t>Сила тока  </a:t>
            </a:r>
            <a:r>
              <a:rPr lang="ru-RU" sz="17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0,3—0,5 мА </a:t>
            </a:r>
            <a:r>
              <a:rPr lang="ru-RU" sz="1700" b="1" dirty="0" smtClean="0">
                <a:latin typeface="Georgia" pitchFamily="18" charset="0"/>
              </a:rPr>
              <a:t>на 1 см2</a:t>
            </a:r>
          </a:p>
          <a:p>
            <a:pPr>
              <a:defRPr sz="1600"/>
            </a:pPr>
            <a:endParaRPr lang="ru-RU" sz="1700" b="1" dirty="0" smtClean="0">
              <a:latin typeface="Georgia" pitchFamily="18" charset="0"/>
            </a:endParaRPr>
          </a:p>
          <a:p>
            <a:pPr>
              <a:buFont typeface="Arial" pitchFamily="34" charset="0"/>
              <a:buChar char="•"/>
              <a:defRPr sz="1600"/>
            </a:pPr>
            <a:r>
              <a:rPr lang="ru-RU" sz="1700" b="1" dirty="0" smtClean="0">
                <a:latin typeface="Georgia" pitchFamily="18" charset="0"/>
              </a:rPr>
              <a:t>   Методика отпуска </a:t>
            </a:r>
            <a:r>
              <a:rPr lang="ru-RU" sz="1700" b="1" dirty="0" err="1" smtClean="0">
                <a:latin typeface="Georgia" pitchFamily="18" charset="0"/>
              </a:rPr>
              <a:t>диатермогрязи</a:t>
            </a:r>
            <a:r>
              <a:rPr lang="ru-RU" sz="1700" b="1" dirty="0" smtClean="0">
                <a:latin typeface="Georgia" pitchFamily="18" charset="0"/>
              </a:rPr>
              <a:t> сходна с процедурой </a:t>
            </a:r>
            <a:r>
              <a:rPr lang="ru-RU" sz="1700" b="1" dirty="0" err="1" smtClean="0">
                <a:latin typeface="Georgia" pitchFamily="18" charset="0"/>
              </a:rPr>
              <a:t>гальваногрязи</a:t>
            </a:r>
            <a:r>
              <a:rPr lang="ru-RU" sz="1700" b="1" dirty="0" smtClean="0">
                <a:latin typeface="Georgia" pitchFamily="18" charset="0"/>
              </a:rPr>
              <a:t>. Сила тока, поступающего</a:t>
            </a:r>
          </a:p>
          <a:p>
            <a:pPr>
              <a:defRPr sz="1600"/>
            </a:pPr>
            <a:r>
              <a:rPr lang="ru-RU" sz="1700" b="1" dirty="0" smtClean="0">
                <a:latin typeface="Georgia" pitchFamily="18" charset="0"/>
              </a:rPr>
              <a:t> от аппарата диатермии</a:t>
            </a:r>
            <a:r>
              <a:rPr lang="ru-RU" sz="1700" b="1" dirty="0" smtClean="0">
                <a:solidFill>
                  <a:srgbClr val="FF0000"/>
                </a:solidFill>
                <a:latin typeface="Georgia" pitchFamily="18" charset="0"/>
              </a:rPr>
              <a:t>  </a:t>
            </a:r>
            <a:r>
              <a:rPr lang="ru-RU" sz="17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1—2 мА. </a:t>
            </a:r>
            <a:endParaRPr lang="ru-RU" sz="1700" b="1" dirty="0" smtClean="0">
              <a:latin typeface="Arial Black" pitchFamily="34" charset="0"/>
            </a:endParaRPr>
          </a:p>
          <a:p>
            <a:pPr>
              <a:defRPr sz="1600"/>
            </a:pPr>
            <a:r>
              <a:rPr lang="ru-RU" sz="1700" b="1" dirty="0" smtClean="0">
                <a:latin typeface="Georgia" pitchFamily="18" charset="0"/>
              </a:rPr>
              <a:t>Длительность 10—15 мин, через день. На курс лечения 12 процедур.</a:t>
            </a:r>
          </a:p>
          <a:p>
            <a:pPr>
              <a:defRPr sz="1600"/>
            </a:pPr>
            <a:endParaRPr lang="ru-RU" b="1" dirty="0">
              <a:latin typeface="Georg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0628" y="1071546"/>
            <a:ext cx="3786198" cy="2970044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defRPr sz="2400">
                <a:solidFill>
                  <a:srgbClr val="FFFF00"/>
                </a:solidFill>
              </a:defRPr>
            </a:pPr>
            <a:endParaRPr lang="ru-RU" sz="1700" b="1" dirty="0" smtClean="0">
              <a:latin typeface="Georgia" pitchFamily="18" charset="0"/>
            </a:endParaRPr>
          </a:p>
          <a:p>
            <a:pPr>
              <a:buFont typeface="Arial" pitchFamily="34" charset="0"/>
              <a:buChar char="•"/>
              <a:defRPr sz="2400">
                <a:solidFill>
                  <a:srgbClr val="FFFF00"/>
                </a:solidFill>
              </a:defRPr>
            </a:pPr>
            <a:r>
              <a:rPr lang="ru-RU" sz="1700" b="1" dirty="0" smtClean="0">
                <a:latin typeface="Georgia" pitchFamily="18" charset="0"/>
              </a:rPr>
              <a:t>    </a:t>
            </a:r>
            <a:r>
              <a:rPr lang="ru-RU" sz="1700" b="1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Georgia" pitchFamily="18" charset="0"/>
              </a:rPr>
              <a:t>Электрогрязелечение</a:t>
            </a:r>
            <a:r>
              <a:rPr lang="ru-RU" sz="17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Georgia" pitchFamily="18" charset="0"/>
              </a:rPr>
              <a:t> более эффективно</a:t>
            </a:r>
          </a:p>
          <a:p>
            <a:pPr>
              <a:defRPr sz="2400"/>
            </a:pPr>
            <a:r>
              <a:rPr lang="ru-RU" sz="1700" b="1" dirty="0" smtClean="0">
                <a:latin typeface="Georgia" pitchFamily="18" charset="0"/>
              </a:rPr>
              <a:t> при </a:t>
            </a:r>
            <a:r>
              <a:rPr lang="ru-RU" sz="1700" b="1" dirty="0" err="1" smtClean="0">
                <a:latin typeface="Georgia" pitchFamily="18" charset="0"/>
              </a:rPr>
              <a:t>гемипаретической</a:t>
            </a:r>
            <a:r>
              <a:rPr lang="ru-RU" sz="1700" b="1" dirty="0" smtClean="0">
                <a:latin typeface="Georgia" pitchFamily="18" charset="0"/>
              </a:rPr>
              <a:t> форме ДЦП и спастической </a:t>
            </a:r>
            <a:r>
              <a:rPr lang="ru-RU" sz="1700" b="1" dirty="0" err="1" smtClean="0">
                <a:latin typeface="Georgia" pitchFamily="18" charset="0"/>
              </a:rPr>
              <a:t>диплегии</a:t>
            </a:r>
            <a:endParaRPr lang="ru-RU" sz="1700" b="1" dirty="0" smtClean="0">
              <a:latin typeface="Georgia" pitchFamily="18" charset="0"/>
            </a:endParaRPr>
          </a:p>
          <a:p>
            <a:pPr>
              <a:defRPr sz="2400"/>
            </a:pPr>
            <a:endParaRPr lang="ru-RU" sz="1700" b="1" dirty="0" smtClean="0">
              <a:latin typeface="Georgia" pitchFamily="18" charset="0"/>
            </a:endParaRPr>
          </a:p>
          <a:p>
            <a:pPr>
              <a:defRPr sz="2400"/>
            </a:pPr>
            <a:endParaRPr lang="ru-RU" sz="1700" b="1" dirty="0" smtClean="0">
              <a:latin typeface="Georgia" pitchFamily="18" charset="0"/>
            </a:endParaRPr>
          </a:p>
          <a:p>
            <a:pPr>
              <a:buFont typeface="Arial" pitchFamily="34" charset="0"/>
              <a:buChar char="•"/>
              <a:defRPr sz="2400">
                <a:solidFill>
                  <a:srgbClr val="FFFF00"/>
                </a:solidFill>
              </a:defRPr>
            </a:pPr>
            <a:r>
              <a:rPr lang="ru-RU" sz="1700" b="1" dirty="0" smtClean="0">
                <a:latin typeface="Georgia" pitchFamily="18" charset="0"/>
              </a:rPr>
              <a:t>    </a:t>
            </a:r>
            <a:r>
              <a:rPr lang="ru-RU" sz="1700" b="1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Georgia" pitchFamily="18" charset="0"/>
              </a:rPr>
              <a:t>Диатермогрязелечение</a:t>
            </a:r>
            <a:endParaRPr lang="ru-RU" sz="1700" b="1" dirty="0" smtClean="0">
              <a:solidFill>
                <a:schemeClr val="accent4">
                  <a:lumMod val="40000"/>
                  <a:lumOff val="60000"/>
                </a:schemeClr>
              </a:solidFill>
              <a:latin typeface="Georgia" pitchFamily="18" charset="0"/>
            </a:endParaRPr>
          </a:p>
          <a:p>
            <a:pPr>
              <a:defRPr sz="2400"/>
            </a:pPr>
            <a:r>
              <a:rPr lang="ru-RU" sz="1700" b="1" dirty="0" smtClean="0">
                <a:latin typeface="Georgia" pitchFamily="18" charset="0"/>
              </a:rPr>
              <a:t> при </a:t>
            </a:r>
            <a:r>
              <a:rPr lang="ru-RU" sz="1700" b="1" dirty="0" err="1" smtClean="0">
                <a:latin typeface="Georgia" pitchFamily="18" charset="0"/>
              </a:rPr>
              <a:t>гиперкинетической</a:t>
            </a:r>
            <a:r>
              <a:rPr lang="ru-RU" sz="1700" b="1" dirty="0" smtClean="0">
                <a:latin typeface="Georgia" pitchFamily="18" charset="0"/>
              </a:rPr>
              <a:t> и </a:t>
            </a:r>
            <a:r>
              <a:rPr lang="ru-RU" sz="1700" b="1" dirty="0" err="1" smtClean="0">
                <a:latin typeface="Georgia" pitchFamily="18" charset="0"/>
              </a:rPr>
              <a:t>атонически-астатической</a:t>
            </a:r>
            <a:r>
              <a:rPr lang="ru-RU" sz="1700" b="1" dirty="0" smtClean="0">
                <a:latin typeface="Georgia" pitchFamily="18" charset="0"/>
              </a:rPr>
              <a:t> формах.</a:t>
            </a:r>
            <a:endParaRPr lang="ru-RU" sz="1700" b="1" dirty="0">
              <a:latin typeface="Georgia" pitchFamily="18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357166"/>
            <a:ext cx="7500990" cy="769441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4400" b="1" cap="all" dirty="0" smtClean="0">
                <a:ln w="9000" cmpd="sng">
                  <a:solidFill>
                    <a:schemeClr val="accent3">
                      <a:lumMod val="40000"/>
                      <a:lumOff val="6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Электрофорез</a:t>
            </a:r>
            <a:endParaRPr lang="ru-RU" sz="4400" b="1" cap="all" dirty="0">
              <a:ln w="9000" cmpd="sng">
                <a:solidFill>
                  <a:schemeClr val="accent3">
                    <a:lumMod val="40000"/>
                    <a:lumOff val="6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Georgia" pitchFamily="18" charset="0"/>
            </a:endParaRPr>
          </a:p>
        </p:txBody>
      </p:sp>
      <p:pic>
        <p:nvPicPr>
          <p:cNvPr id="3" name="Картинка1"/>
          <p:cNvPicPr>
            <a:picLocks noChangeAspect="1"/>
            <a:extLst>
              <a:ext uri="smNativeData">
                <pr:smNativeData xmlns="" xmlns:pr="pr" val="SMDATA_13_X2t9VRMAAAAlAAAAEQAAAC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EA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XAAAAFAAAAAAAAAAAAAAA/38AAP9/AAAAAAAACQAAAAQAAAAAAAAADAAAABAAAAAAAAAAAAAAAAAAAAAAAAAAHgAAAGgAAAAAAAAAAAAAAAAAAAAAAAAAAAAAABAnAAAQJwAAAAAAAAAAAAAAAAAAAAAAAAAAAAAAAAAAAAAAAAAAAAAUAAAAAAAAAMDA/wAAAAAAZAAAADIAAAAAAAAAZAAAAAAAAAB/f38ACgAAAB8AAABUAAAAu+DjBf///wEAAAAAAAAAAAAAAAAAAAAAAAAAAAAAAAAAAAAAAAAAAAAAAAJ/f38AgICAA8zMzADAwP8Af39/AAAAAAAAAAAAAAAAAP///wAAAAAAIQAAABgAAAAUAAAAzAIAAOQPAABeGwAAhSUAAAAAAA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454660" y="2928934"/>
            <a:ext cx="3994150" cy="3515995"/>
          </a:xfrm>
          <a:prstGeom prst="rect">
            <a:avLst/>
          </a:prstGeom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perspectiveRight"/>
            <a:lightRig rig="threePt" dir="t"/>
          </a:scene3d>
          <a:sp3d>
            <a:bevelT prst="angle"/>
          </a:sp3d>
        </p:spPr>
      </p:pic>
      <p:sp>
        <p:nvSpPr>
          <p:cNvPr id="4" name="Прямоугольник 3"/>
          <p:cNvSpPr/>
          <p:nvPr/>
        </p:nvSpPr>
        <p:spPr>
          <a:xfrm>
            <a:off x="285720" y="1214422"/>
            <a:ext cx="3929090" cy="1323439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  <a:defRPr sz="2000">
                <a:solidFill>
                  <a:srgbClr val="FFFF00"/>
                </a:solidFill>
              </a:defRPr>
            </a:pPr>
            <a:r>
              <a:rPr lang="ru-RU" b="1" dirty="0" smtClean="0">
                <a:ln>
                  <a:solidFill>
                    <a:schemeClr val="accent3">
                      <a:lumMod val="40000"/>
                      <a:lumOff val="60000"/>
                    </a:schemeClr>
                  </a:solidFill>
                </a:ln>
                <a:gradFill flip="none" rotWithShape="1">
                  <a:gsLst>
                    <a:gs pos="0">
                      <a:srgbClr val="66FF99">
                        <a:tint val="66000"/>
                        <a:satMod val="160000"/>
                      </a:srgbClr>
                    </a:gs>
                    <a:gs pos="50000">
                      <a:srgbClr val="66FF99">
                        <a:tint val="44500"/>
                        <a:satMod val="160000"/>
                      </a:srgbClr>
                    </a:gs>
                    <a:gs pos="100000">
                      <a:srgbClr val="66FF99">
                        <a:tint val="23500"/>
                        <a:satMod val="160000"/>
                      </a:srgbClr>
                    </a:gs>
                  </a:gsLst>
                  <a:lin ang="2700000" scaled="1"/>
                  <a:tileRect/>
                </a:gradFill>
                <a:latin typeface="Georgia" pitchFamily="18" charset="0"/>
              </a:rPr>
              <a:t>   спастическая форма    дизартрии</a:t>
            </a:r>
          </a:p>
          <a:p>
            <a:pPr>
              <a:buFont typeface="Arial" pitchFamily="34" charset="0"/>
              <a:buChar char="•"/>
              <a:defRPr>
                <a:solidFill>
                  <a:srgbClr val="FFFF00"/>
                </a:solidFill>
              </a:defRPr>
            </a:pPr>
            <a:r>
              <a:rPr lang="ru-RU" b="1" dirty="0" smtClean="0">
                <a:ln>
                  <a:solidFill>
                    <a:schemeClr val="accent3">
                      <a:lumMod val="40000"/>
                      <a:lumOff val="60000"/>
                    </a:schemeClr>
                  </a:solidFill>
                </a:ln>
                <a:gradFill flip="none" rotWithShape="1">
                  <a:gsLst>
                    <a:gs pos="0">
                      <a:srgbClr val="66FF99">
                        <a:tint val="66000"/>
                        <a:satMod val="160000"/>
                      </a:srgbClr>
                    </a:gs>
                    <a:gs pos="50000">
                      <a:srgbClr val="66FF99">
                        <a:tint val="44500"/>
                        <a:satMod val="160000"/>
                      </a:srgbClr>
                    </a:gs>
                    <a:gs pos="100000">
                      <a:srgbClr val="66FF99">
                        <a:tint val="23500"/>
                        <a:satMod val="160000"/>
                      </a:srgbClr>
                    </a:gs>
                  </a:gsLst>
                  <a:lin ang="2700000" scaled="1"/>
                  <a:tileRect/>
                </a:gradFill>
                <a:latin typeface="Georgia" pitchFamily="18" charset="0"/>
              </a:rPr>
              <a:t>   </a:t>
            </a:r>
            <a:r>
              <a:rPr lang="ru-RU" sz="2000" b="1" dirty="0" smtClean="0">
                <a:ln>
                  <a:solidFill>
                    <a:schemeClr val="accent3">
                      <a:lumMod val="40000"/>
                      <a:lumOff val="60000"/>
                    </a:schemeClr>
                  </a:solidFill>
                </a:ln>
                <a:gradFill flip="none" rotWithShape="1">
                  <a:gsLst>
                    <a:gs pos="0">
                      <a:srgbClr val="66FF99">
                        <a:tint val="66000"/>
                        <a:satMod val="160000"/>
                      </a:srgbClr>
                    </a:gs>
                    <a:gs pos="50000">
                      <a:srgbClr val="66FF99">
                        <a:tint val="44500"/>
                        <a:satMod val="160000"/>
                      </a:srgbClr>
                    </a:gs>
                    <a:gs pos="100000">
                      <a:srgbClr val="66FF99">
                        <a:tint val="23500"/>
                        <a:satMod val="160000"/>
                      </a:srgbClr>
                    </a:gs>
                  </a:gsLst>
                  <a:lin ang="2700000" scaled="1"/>
                  <a:tileRect/>
                </a:gradFill>
                <a:latin typeface="Georgia" pitchFamily="18" charset="0"/>
              </a:rPr>
              <a:t>асимметрия мимических </a:t>
            </a:r>
            <a:r>
              <a:rPr lang="ru-RU" sz="2000" b="1" dirty="0" err="1" smtClean="0">
                <a:ln>
                  <a:solidFill>
                    <a:schemeClr val="accent3">
                      <a:lumMod val="40000"/>
                      <a:lumOff val="60000"/>
                    </a:schemeClr>
                  </a:solidFill>
                </a:ln>
                <a:gradFill flip="none" rotWithShape="1">
                  <a:gsLst>
                    <a:gs pos="0">
                      <a:srgbClr val="66FF99">
                        <a:tint val="66000"/>
                        <a:satMod val="160000"/>
                      </a:srgbClr>
                    </a:gs>
                    <a:gs pos="50000">
                      <a:srgbClr val="66FF99">
                        <a:tint val="44500"/>
                        <a:satMod val="160000"/>
                      </a:srgbClr>
                    </a:gs>
                    <a:gs pos="100000">
                      <a:srgbClr val="66FF99">
                        <a:tint val="23500"/>
                        <a:satMod val="160000"/>
                      </a:srgbClr>
                    </a:gs>
                  </a:gsLst>
                  <a:lin ang="2700000" scaled="1"/>
                  <a:tileRect/>
                </a:gradFill>
                <a:latin typeface="Georgia" pitchFamily="18" charset="0"/>
              </a:rPr>
              <a:t>м-ц</a:t>
            </a:r>
            <a:endParaRPr lang="ru-RU" b="1" dirty="0"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  <a:gradFill flip="none" rotWithShape="1">
                <a:gsLst>
                  <a:gs pos="0">
                    <a:srgbClr val="66FF99">
                      <a:tint val="66000"/>
                      <a:satMod val="160000"/>
                    </a:srgbClr>
                  </a:gs>
                  <a:gs pos="50000">
                    <a:srgbClr val="66FF99">
                      <a:tint val="44500"/>
                      <a:satMod val="160000"/>
                    </a:srgbClr>
                  </a:gs>
                  <a:gs pos="100000">
                    <a:srgbClr val="66FF99">
                      <a:tint val="23500"/>
                      <a:satMod val="160000"/>
                    </a:srgbClr>
                  </a:gs>
                </a:gsLst>
                <a:lin ang="2700000" scaled="1"/>
                <a:tileRect/>
              </a:gradFill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72066" y="1214422"/>
            <a:ext cx="3714776" cy="4270400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  <a:defRPr sz="2000"/>
            </a:pPr>
            <a:r>
              <a:rPr lang="ru-RU" b="1" dirty="0" smtClean="0">
                <a:latin typeface="Georgia" pitchFamily="18" charset="0"/>
              </a:rPr>
              <a:t>    частицы лечебного раствора вводятся через кожу или слизистые оболочки именно под действием внешнего электрического поля</a:t>
            </a:r>
          </a:p>
          <a:p>
            <a:pPr>
              <a:defRPr sz="2000"/>
            </a:pPr>
            <a:endParaRPr lang="ru-RU" sz="1050" b="1" dirty="0" smtClean="0">
              <a:latin typeface="Georgia" pitchFamily="18" charset="0"/>
            </a:endParaRPr>
          </a:p>
          <a:p>
            <a:pPr>
              <a:buFont typeface="Arial" pitchFamily="34" charset="0"/>
              <a:buChar char="•"/>
              <a:defRPr sz="2000"/>
            </a:pPr>
            <a:r>
              <a:rPr lang="ru-RU" b="1" dirty="0" smtClean="0">
                <a:latin typeface="Georgia" pitchFamily="18" charset="0"/>
              </a:rPr>
              <a:t>    накладывают методом полумаски на пораженную часть лица</a:t>
            </a:r>
          </a:p>
          <a:p>
            <a:pPr>
              <a:defRPr sz="2000"/>
            </a:pPr>
            <a:endParaRPr lang="ru-RU" sz="1050" b="1" dirty="0" smtClean="0">
              <a:latin typeface="Georgia" pitchFamily="18" charset="0"/>
            </a:endParaRPr>
          </a:p>
          <a:p>
            <a:pPr>
              <a:buFont typeface="Arial" pitchFamily="34" charset="0"/>
              <a:buChar char="•"/>
              <a:defRPr sz="2000"/>
            </a:pPr>
            <a:r>
              <a:rPr lang="ru-RU" b="1" dirty="0" smtClean="0">
                <a:latin typeface="Georgia" pitchFamily="18" charset="0"/>
              </a:rPr>
              <a:t>    продолжительность процедуры – 10-20 мин</a:t>
            </a:r>
          </a:p>
          <a:p>
            <a:pPr>
              <a:defRPr sz="2000"/>
            </a:pPr>
            <a:endParaRPr lang="ru-RU" sz="1050" b="1" dirty="0" smtClean="0">
              <a:latin typeface="Georgia" pitchFamily="18" charset="0"/>
            </a:endParaRPr>
          </a:p>
          <a:p>
            <a:pPr>
              <a:buFont typeface="Arial" pitchFamily="34" charset="0"/>
              <a:buChar char="•"/>
              <a:defRPr sz="2000"/>
            </a:pPr>
            <a:r>
              <a:rPr lang="ru-RU" b="1" dirty="0" smtClean="0">
                <a:latin typeface="Georgia" pitchFamily="18" charset="0"/>
              </a:rPr>
              <a:t>    курс  10-15 процедур</a:t>
            </a:r>
            <a:endParaRPr lang="ru-RU" b="1" dirty="0">
              <a:latin typeface="Georgia" pitchFamily="18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1538" y="285728"/>
            <a:ext cx="7215238" cy="1200329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3">
                      <a:lumMod val="40000"/>
                      <a:lumOff val="6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Электростимуляция мышц (СМТ)</a:t>
            </a:r>
            <a:endParaRPr lang="ru-RU" sz="3600" b="1" cap="all" dirty="0">
              <a:ln w="9000" cmpd="sng">
                <a:solidFill>
                  <a:schemeClr val="accent3">
                    <a:lumMod val="40000"/>
                    <a:lumOff val="6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Georg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1714488"/>
            <a:ext cx="4071966" cy="2092881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  <a:defRPr sz="1600">
                <a:solidFill>
                  <a:srgbClr val="FFFF00"/>
                </a:solidFill>
              </a:defRPr>
            </a:pPr>
            <a:r>
              <a:rPr lang="ru-RU" dirty="0" smtClean="0"/>
              <a:t> </a:t>
            </a:r>
            <a:r>
              <a:rPr lang="ru-RU" sz="2000" b="1" dirty="0" smtClean="0">
                <a:latin typeface="Georgia" pitchFamily="18" charset="0"/>
              </a:rPr>
              <a:t>Снижение </a:t>
            </a:r>
            <a:r>
              <a:rPr lang="ru-RU" sz="2000" b="1" dirty="0" err="1" smtClean="0">
                <a:latin typeface="Georgia" pitchFamily="18" charset="0"/>
              </a:rPr>
              <a:t>спастичности</a:t>
            </a:r>
            <a:r>
              <a:rPr lang="ru-RU" sz="2000" b="1" dirty="0" smtClean="0">
                <a:latin typeface="Georgia" pitchFamily="18" charset="0"/>
              </a:rPr>
              <a:t> артикуляционных мышц и улучшения речи.</a:t>
            </a:r>
          </a:p>
          <a:p>
            <a:pPr>
              <a:defRPr sz="1600"/>
            </a:pPr>
            <a:endParaRPr lang="ru-RU" sz="1000" b="1" dirty="0" smtClean="0">
              <a:latin typeface="Georgia" pitchFamily="18" charset="0"/>
            </a:endParaRPr>
          </a:p>
          <a:p>
            <a:pPr>
              <a:buFont typeface="Arial" pitchFamily="34" charset="0"/>
              <a:buChar char="•"/>
              <a:defRPr sz="1600"/>
            </a:pPr>
            <a:r>
              <a:rPr lang="ru-RU" sz="2000" b="1" dirty="0" smtClean="0">
                <a:latin typeface="Georgia" pitchFamily="18" charset="0"/>
              </a:rPr>
              <a:t> Воздействие на мышцы гортани и дна ротовой полости</a:t>
            </a:r>
            <a:endParaRPr lang="ru-RU" sz="2000" b="1" dirty="0">
              <a:latin typeface="Georgia" pitchFamily="18" charset="0"/>
            </a:endParaRPr>
          </a:p>
        </p:txBody>
      </p:sp>
      <p:pic>
        <p:nvPicPr>
          <p:cNvPr id="5" name="Картинка1"/>
          <p:cNvPicPr>
            <a:picLocks noChangeAspect="1"/>
            <a:extLst>
              <a:ext uri="smNativeData">
                <pr:smNativeData xmlns="" xmlns:pr="pr" val="SMDATA_13_X2t9VRMAAAAlAAAAEQAAAC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EA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XAAAAFAAAAAAAAAAAAAAA/38AAP9/AAAAAAAACQAAAAQAAAARrQoADAAAABAAAAAAAAAAAAAAAAAAAAAAAAAAHgAAAGgAAAAAAAAAAAAAAAAAAAAAAAAAAAAAABAnAAAQJwAAAAAAAAAAAAAAAAAAAAAAAAAAAAAAAAAAAAAAAAAAAAAUAAAAAAAAAMDA/wAAAAAAZAAAADIAAAAAAAAAZAAAAAAAAAB/f38ACgAAAB8AAABUAAAAu+DjBf///wEAAAAAAAAAAAAAAAAAAAAAAAAAAAAAAAAAAAAAAAAAAAAAAAJ/f38AgICAA8zMzADAwP8Af39/AAAAAAAAAAAAAAAAAP///wAAAAAAIQAAABgAAAAUAAAApQIAALQTAADPGwAA9iUAAAAAAA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429895" y="3961472"/>
            <a:ext cx="3696829" cy="2682238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</p:pic>
      <p:sp>
        <p:nvSpPr>
          <p:cNvPr id="6" name="Прямоугольник 5"/>
          <p:cNvSpPr/>
          <p:nvPr/>
        </p:nvSpPr>
        <p:spPr>
          <a:xfrm>
            <a:off x="4572000" y="1571612"/>
            <a:ext cx="4286280" cy="2031325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b="1" dirty="0" smtClean="0">
                <a:latin typeface="Georgia" pitchFamily="18" charset="0"/>
              </a:rPr>
              <a:t>Раздвоенные электроды размером 2—4 или 4—6 см2 располагают на боковых поверхностях шеи, у заднего края </a:t>
            </a:r>
            <a:r>
              <a:rPr lang="ru-RU" sz="1700" b="1" dirty="0" smtClean="0">
                <a:latin typeface="Georgia" pitchFamily="18" charset="0"/>
              </a:rPr>
              <a:t>щитовидного</a:t>
            </a:r>
            <a:r>
              <a:rPr lang="ru-RU" b="1" dirty="0" smtClean="0">
                <a:latin typeface="Georgia" pitchFamily="18" charset="0"/>
              </a:rPr>
              <a:t> хряща. Второй электрод располагают на область С4—Th2 позвоночника</a:t>
            </a:r>
            <a:endParaRPr lang="ru-RU" b="1" dirty="0">
              <a:latin typeface="Georg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00562" y="3714752"/>
            <a:ext cx="4500594" cy="2970044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defRPr sz="1600"/>
            </a:pPr>
            <a:r>
              <a:rPr lang="ru-RU" sz="1700" b="1" dirty="0" smtClean="0">
                <a:latin typeface="Georgia" pitchFamily="18" charset="0"/>
              </a:rPr>
              <a:t>Применяют I (ПМ) и IV (ПЧ) род работы, частоту 100-80 Гц, глубину модуляций 50-75 %, длительность посылок-пауз 2— 3 с, силу тока — до ощущения легкой вибрации (3—5 мА), продолжительность воздействия каждого вида тока по 3— 5 мин (всего 6—10 мин), на курс назначают 15-20 процедур.</a:t>
            </a:r>
          </a:p>
          <a:p>
            <a:pPr>
              <a:defRPr sz="1600"/>
            </a:pPr>
            <a:r>
              <a:rPr lang="ru-RU" sz="1700" b="1" dirty="0" smtClean="0">
                <a:latin typeface="Georgia" pitchFamily="18" charset="0"/>
              </a:rPr>
              <a:t> Сразу же после процедуры проводят занятия с логопедом.</a:t>
            </a:r>
            <a:endParaRPr lang="ru-RU" sz="1700" b="1" dirty="0">
              <a:latin typeface="Georgia" pitchFamily="18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437</TotalTime>
  <Words>840</Words>
  <Application>Microsoft Office PowerPoint</Application>
  <PresentationFormat>Экран (4:3)</PresentationFormat>
  <Paragraphs>117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4" baseType="lpstr">
      <vt:lpstr>MS Mincho</vt:lpstr>
      <vt:lpstr>Arial</vt:lpstr>
      <vt:lpstr>Arial Black</vt:lpstr>
      <vt:lpstr>CentSchbkCyrill BT</vt:lpstr>
      <vt:lpstr>Georgia</vt:lpstr>
      <vt:lpstr>Trebuchet MS</vt:lpstr>
      <vt:lpstr>Wingdings 2</vt:lpstr>
      <vt:lpstr>Wingdings 3</vt:lpstr>
      <vt:lpstr>Грань</vt:lpstr>
      <vt:lpstr>ДИЗАРТРИЯ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ГРЯЗЕЛЕЧЕНИЕ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СПАСИБО ЗА ВНИМАНИЕ  </vt:lpstr>
    </vt:vector>
  </TitlesOfParts>
  <Company>Reanimator Extreme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ДИЗАРТРИЯ</dc:title>
  <dc:creator>Димуся</dc:creator>
  <cp:lastModifiedBy>Razer</cp:lastModifiedBy>
  <cp:revision>46</cp:revision>
  <dcterms:created xsi:type="dcterms:W3CDTF">2015-06-08T16:34:36Z</dcterms:created>
  <dcterms:modified xsi:type="dcterms:W3CDTF">2024-12-26T21:00:01Z</dcterms:modified>
</cp:coreProperties>
</file>