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16"/>
  </p:notesMasterIdLst>
  <p:sldIdLst>
    <p:sldId id="256" r:id="rId2"/>
    <p:sldId id="257" r:id="rId3"/>
    <p:sldId id="274" r:id="rId4"/>
    <p:sldId id="310" r:id="rId5"/>
    <p:sldId id="275" r:id="rId6"/>
    <p:sldId id="277" r:id="rId7"/>
    <p:sldId id="276" r:id="rId8"/>
    <p:sldId id="278" r:id="rId9"/>
    <p:sldId id="258" r:id="rId10"/>
    <p:sldId id="279" r:id="rId11"/>
    <p:sldId id="297" r:id="rId12"/>
    <p:sldId id="298" r:id="rId13"/>
    <p:sldId id="300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5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6BFCB-F3FC-4090-934F-DF60E1EA0A3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8B2E03-F4B2-4031-B005-C713B90D594E}">
      <dgm:prSet phldrT="[Текст]" custT="1"/>
      <dgm:spPr/>
      <dgm:t>
        <a:bodyPr/>
        <a:lstStyle/>
        <a:p>
          <a:r>
            <a:rPr lang="ru-RU" sz="2400" dirty="0"/>
            <a:t>1. Подготовительная часть </a:t>
          </a:r>
        </a:p>
      </dgm:t>
    </dgm:pt>
    <dgm:pt modelId="{249D54A4-6BD1-4D1C-999F-4AD4C172B570}" type="parTrans" cxnId="{65B2A9A0-064B-46E8-963C-19DD8B365963}">
      <dgm:prSet/>
      <dgm:spPr/>
      <dgm:t>
        <a:bodyPr/>
        <a:lstStyle/>
        <a:p>
          <a:endParaRPr lang="ru-RU"/>
        </a:p>
      </dgm:t>
    </dgm:pt>
    <dgm:pt modelId="{A58CDAA2-22B2-48AA-B1D4-6F4BB0C0EF3B}" type="sibTrans" cxnId="{65B2A9A0-064B-46E8-963C-19DD8B365963}">
      <dgm:prSet/>
      <dgm:spPr/>
      <dgm:t>
        <a:bodyPr/>
        <a:lstStyle/>
        <a:p>
          <a:endParaRPr lang="ru-RU"/>
        </a:p>
      </dgm:t>
    </dgm:pt>
    <dgm:pt modelId="{B41E930C-9A83-4E9D-A81D-D0822BB9BAD8}">
      <dgm:prSet phldrT="[Текст]" custT="1"/>
      <dgm:spPr/>
      <dgm:t>
        <a:bodyPr/>
        <a:lstStyle/>
        <a:p>
          <a:r>
            <a:rPr lang="ru-RU" sz="2400" dirty="0"/>
            <a:t>2. Основная часть</a:t>
          </a:r>
        </a:p>
      </dgm:t>
    </dgm:pt>
    <dgm:pt modelId="{BD525798-4A91-42C4-AD07-31850E7159E8}" type="parTrans" cxnId="{44E299D8-6DCB-4274-AC76-17697C49D094}">
      <dgm:prSet/>
      <dgm:spPr/>
      <dgm:t>
        <a:bodyPr/>
        <a:lstStyle/>
        <a:p>
          <a:endParaRPr lang="ru-RU"/>
        </a:p>
      </dgm:t>
    </dgm:pt>
    <dgm:pt modelId="{936FF7C5-553D-49D0-A290-BD738500FACB}" type="sibTrans" cxnId="{44E299D8-6DCB-4274-AC76-17697C49D094}">
      <dgm:prSet/>
      <dgm:spPr/>
      <dgm:t>
        <a:bodyPr/>
        <a:lstStyle/>
        <a:p>
          <a:endParaRPr lang="ru-RU"/>
        </a:p>
      </dgm:t>
    </dgm:pt>
    <dgm:pt modelId="{E405D993-B56D-44EE-9E80-C26161AD77E3}">
      <dgm:prSet phldrT="[Текст]" custT="1"/>
      <dgm:spPr/>
      <dgm:t>
        <a:bodyPr/>
        <a:lstStyle/>
        <a:p>
          <a:r>
            <a:rPr lang="ru-RU" sz="2400" dirty="0"/>
            <a:t>3. Заключительная часть </a:t>
          </a:r>
        </a:p>
      </dgm:t>
    </dgm:pt>
    <dgm:pt modelId="{748B88EB-2C2D-44CC-A8D8-7E5649CE5DB4}" type="parTrans" cxnId="{DF42622A-DAB3-4DE8-BF3A-8D4D616B8F00}">
      <dgm:prSet/>
      <dgm:spPr/>
      <dgm:t>
        <a:bodyPr/>
        <a:lstStyle/>
        <a:p>
          <a:endParaRPr lang="ru-RU"/>
        </a:p>
      </dgm:t>
    </dgm:pt>
    <dgm:pt modelId="{6FB98CDE-E966-4BA4-B604-5968A287B688}" type="sibTrans" cxnId="{DF42622A-DAB3-4DE8-BF3A-8D4D616B8F00}">
      <dgm:prSet/>
      <dgm:spPr/>
      <dgm:t>
        <a:bodyPr/>
        <a:lstStyle/>
        <a:p>
          <a:endParaRPr lang="ru-RU"/>
        </a:p>
      </dgm:t>
    </dgm:pt>
    <dgm:pt modelId="{20FE6B94-AC4C-4FEB-9BEC-F8543FE0FFDA}">
      <dgm:prSet/>
      <dgm:spPr/>
      <dgm:t>
        <a:bodyPr/>
        <a:lstStyle/>
        <a:p>
          <a:r>
            <a:rPr lang="ru-RU" dirty="0"/>
            <a:t>Подготовить сердечно-сосудистую, дыхательную систему, опорно-двигательный аппарат к дальнейшей работе</a:t>
          </a:r>
        </a:p>
      </dgm:t>
    </dgm:pt>
    <dgm:pt modelId="{DFE555EF-A30B-4B08-BB08-D043AFB9C164}" type="parTrans" cxnId="{2ED85B9C-7BFE-4084-9567-8734C6A7DAD8}">
      <dgm:prSet/>
      <dgm:spPr/>
      <dgm:t>
        <a:bodyPr/>
        <a:lstStyle/>
        <a:p>
          <a:endParaRPr lang="ru-RU"/>
        </a:p>
      </dgm:t>
    </dgm:pt>
    <dgm:pt modelId="{523DA2A6-D3BC-49D3-8C53-AFE62755480B}" type="sibTrans" cxnId="{2ED85B9C-7BFE-4084-9567-8734C6A7DAD8}">
      <dgm:prSet/>
      <dgm:spPr/>
      <dgm:t>
        <a:bodyPr/>
        <a:lstStyle/>
        <a:p>
          <a:endParaRPr lang="ru-RU"/>
        </a:p>
      </dgm:t>
    </dgm:pt>
    <dgm:pt modelId="{83ACA492-6EEF-4733-B4E7-10CCF0C17E11}">
      <dgm:prSet/>
      <dgm:spPr/>
      <dgm:t>
        <a:bodyPr/>
        <a:lstStyle/>
        <a:p>
          <a:r>
            <a:rPr lang="ru-RU" dirty="0"/>
            <a:t>Способствовать решению поставленных задач (обучение технике выполнения упр., совершенствование выполнения каких-либо упражнений, развитию физических качеств и т.п.)</a:t>
          </a:r>
        </a:p>
      </dgm:t>
    </dgm:pt>
    <dgm:pt modelId="{13EE101F-28B6-4B10-BB98-038A81B6DEFA}" type="parTrans" cxnId="{DD563FAE-8566-4DB8-A3CE-653A1900CC1F}">
      <dgm:prSet/>
      <dgm:spPr/>
      <dgm:t>
        <a:bodyPr/>
        <a:lstStyle/>
        <a:p>
          <a:endParaRPr lang="ru-RU"/>
        </a:p>
      </dgm:t>
    </dgm:pt>
    <dgm:pt modelId="{D4793F86-C972-45C0-9243-777B76B64F93}" type="sibTrans" cxnId="{DD563FAE-8566-4DB8-A3CE-653A1900CC1F}">
      <dgm:prSet/>
      <dgm:spPr/>
      <dgm:t>
        <a:bodyPr/>
        <a:lstStyle/>
        <a:p>
          <a:endParaRPr lang="ru-RU"/>
        </a:p>
      </dgm:t>
    </dgm:pt>
    <dgm:pt modelId="{276ED7A6-D1E5-4C30-933C-7BC6A96BBFC0}">
      <dgm:prSet/>
      <dgm:spPr/>
      <dgm:t>
        <a:bodyPr/>
        <a:lstStyle/>
        <a:p>
          <a:r>
            <a:rPr lang="ru-RU" dirty="0"/>
            <a:t>Восстановить сердечно-сосудистую, дыхательную систему, опорно-двигательный аппарат (</a:t>
          </a:r>
          <a:r>
            <a:rPr lang="ru-RU" dirty="0" err="1"/>
            <a:t>упр.на</a:t>
          </a:r>
          <a:r>
            <a:rPr lang="ru-RU" dirty="0"/>
            <a:t> гибкость,  восстановление дыхание). Постепенное снижение двигательной активности занимающихся</a:t>
          </a:r>
        </a:p>
      </dgm:t>
    </dgm:pt>
    <dgm:pt modelId="{F9E86043-FFA7-4695-808E-EA253235E75A}" type="parTrans" cxnId="{5894C32F-B1F6-421B-BC28-52825F79274A}">
      <dgm:prSet/>
      <dgm:spPr/>
      <dgm:t>
        <a:bodyPr/>
        <a:lstStyle/>
        <a:p>
          <a:endParaRPr lang="ru-RU"/>
        </a:p>
      </dgm:t>
    </dgm:pt>
    <dgm:pt modelId="{225501C9-B1A2-4BEA-9F52-365676A601A3}" type="sibTrans" cxnId="{5894C32F-B1F6-421B-BC28-52825F79274A}">
      <dgm:prSet/>
      <dgm:spPr/>
      <dgm:t>
        <a:bodyPr/>
        <a:lstStyle/>
        <a:p>
          <a:endParaRPr lang="ru-RU"/>
        </a:p>
      </dgm:t>
    </dgm:pt>
    <dgm:pt modelId="{BD2E1D62-B090-4B6A-8011-884C9A987877}">
      <dgm:prSet/>
      <dgm:spPr/>
      <dgm:t>
        <a:bodyPr/>
        <a:lstStyle/>
        <a:p>
          <a:endParaRPr lang="ru-RU" dirty="0"/>
        </a:p>
      </dgm:t>
    </dgm:pt>
    <dgm:pt modelId="{065F880C-8521-4ACF-89BB-03C85A07E21B}" type="parTrans" cxnId="{BD1F4389-B72F-4589-92A7-9F8A81CC8873}">
      <dgm:prSet/>
      <dgm:spPr/>
      <dgm:t>
        <a:bodyPr/>
        <a:lstStyle/>
        <a:p>
          <a:endParaRPr lang="ru-RU"/>
        </a:p>
      </dgm:t>
    </dgm:pt>
    <dgm:pt modelId="{15990E7D-2036-4A4C-B725-03DBA5124A29}" type="sibTrans" cxnId="{BD1F4389-B72F-4589-92A7-9F8A81CC8873}">
      <dgm:prSet/>
      <dgm:spPr/>
      <dgm:t>
        <a:bodyPr/>
        <a:lstStyle/>
        <a:p>
          <a:endParaRPr lang="ru-RU"/>
        </a:p>
      </dgm:t>
    </dgm:pt>
    <dgm:pt modelId="{695FB69C-E148-4B3E-9217-7606622CDCBF}" type="pres">
      <dgm:prSet presAssocID="{7F16BFCB-F3FC-4090-934F-DF60E1EA0A38}" presName="Name0" presStyleCnt="0">
        <dgm:presLayoutVars>
          <dgm:dir/>
          <dgm:animLvl val="lvl"/>
          <dgm:resizeHandles/>
        </dgm:presLayoutVars>
      </dgm:prSet>
      <dgm:spPr/>
    </dgm:pt>
    <dgm:pt modelId="{929488AE-FB84-4138-8519-C67768998CFC}" type="pres">
      <dgm:prSet presAssocID="{8F8B2E03-F4B2-4031-B005-C713B90D594E}" presName="linNode" presStyleCnt="0"/>
      <dgm:spPr/>
    </dgm:pt>
    <dgm:pt modelId="{0BD09F62-866D-4D7E-A4B1-61200C1BC387}" type="pres">
      <dgm:prSet presAssocID="{8F8B2E03-F4B2-4031-B005-C713B90D594E}" presName="parentShp" presStyleLbl="node1" presStyleIdx="0" presStyleCnt="3" custLinFactNeighborY="1412">
        <dgm:presLayoutVars>
          <dgm:bulletEnabled val="1"/>
        </dgm:presLayoutVars>
      </dgm:prSet>
      <dgm:spPr/>
    </dgm:pt>
    <dgm:pt modelId="{7B46CE1F-FF0C-4C08-98AA-B8566782C071}" type="pres">
      <dgm:prSet presAssocID="{8F8B2E03-F4B2-4031-B005-C713B90D594E}" presName="childShp" presStyleLbl="bgAccFollowNode1" presStyleIdx="0" presStyleCnt="3">
        <dgm:presLayoutVars>
          <dgm:bulletEnabled val="1"/>
        </dgm:presLayoutVars>
      </dgm:prSet>
      <dgm:spPr/>
    </dgm:pt>
    <dgm:pt modelId="{165D8C07-99DC-42B2-B2F3-B364E2FE9809}" type="pres">
      <dgm:prSet presAssocID="{A58CDAA2-22B2-48AA-B1D4-6F4BB0C0EF3B}" presName="spacing" presStyleCnt="0"/>
      <dgm:spPr/>
    </dgm:pt>
    <dgm:pt modelId="{DDDB3E90-5A3C-4F1D-A6AA-36550138B015}" type="pres">
      <dgm:prSet presAssocID="{B41E930C-9A83-4E9D-A81D-D0822BB9BAD8}" presName="linNode" presStyleCnt="0"/>
      <dgm:spPr/>
    </dgm:pt>
    <dgm:pt modelId="{D5BDB9CC-02D1-45F9-8D01-4F704483F1EB}" type="pres">
      <dgm:prSet presAssocID="{B41E930C-9A83-4E9D-A81D-D0822BB9BAD8}" presName="parentShp" presStyleLbl="node1" presStyleIdx="1" presStyleCnt="3">
        <dgm:presLayoutVars>
          <dgm:bulletEnabled val="1"/>
        </dgm:presLayoutVars>
      </dgm:prSet>
      <dgm:spPr/>
    </dgm:pt>
    <dgm:pt modelId="{F9CE9C07-4D53-4D02-8560-23F460C0BE6F}" type="pres">
      <dgm:prSet presAssocID="{B41E930C-9A83-4E9D-A81D-D0822BB9BAD8}" presName="childShp" presStyleLbl="bgAccFollowNode1" presStyleIdx="1" presStyleCnt="3">
        <dgm:presLayoutVars>
          <dgm:bulletEnabled val="1"/>
        </dgm:presLayoutVars>
      </dgm:prSet>
      <dgm:spPr/>
    </dgm:pt>
    <dgm:pt modelId="{E9B5AB02-3C54-48BD-9037-2A421ADE5892}" type="pres">
      <dgm:prSet presAssocID="{936FF7C5-553D-49D0-A290-BD738500FACB}" presName="spacing" presStyleCnt="0"/>
      <dgm:spPr/>
    </dgm:pt>
    <dgm:pt modelId="{390C2F1B-237B-4275-85D3-622C634B9B7F}" type="pres">
      <dgm:prSet presAssocID="{E405D993-B56D-44EE-9E80-C26161AD77E3}" presName="linNode" presStyleCnt="0"/>
      <dgm:spPr/>
    </dgm:pt>
    <dgm:pt modelId="{89CBE08F-AB96-4459-BB0F-0E434ACE6E5F}" type="pres">
      <dgm:prSet presAssocID="{E405D993-B56D-44EE-9E80-C26161AD77E3}" presName="parentShp" presStyleLbl="node1" presStyleIdx="2" presStyleCnt="3">
        <dgm:presLayoutVars>
          <dgm:bulletEnabled val="1"/>
        </dgm:presLayoutVars>
      </dgm:prSet>
      <dgm:spPr/>
    </dgm:pt>
    <dgm:pt modelId="{752002DD-293D-4119-994A-48747A75F7FF}" type="pres">
      <dgm:prSet presAssocID="{E405D993-B56D-44EE-9E80-C26161AD77E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BE5351A-9168-47F8-8B89-6374E24530F3}" type="presOf" srcId="{B41E930C-9A83-4E9D-A81D-D0822BB9BAD8}" destId="{D5BDB9CC-02D1-45F9-8D01-4F704483F1EB}" srcOrd="0" destOrd="0" presId="urn:microsoft.com/office/officeart/2005/8/layout/vList6"/>
    <dgm:cxn modelId="{DF42622A-DAB3-4DE8-BF3A-8D4D616B8F00}" srcId="{7F16BFCB-F3FC-4090-934F-DF60E1EA0A38}" destId="{E405D993-B56D-44EE-9E80-C26161AD77E3}" srcOrd="2" destOrd="0" parTransId="{748B88EB-2C2D-44CC-A8D8-7E5649CE5DB4}" sibTransId="{6FB98CDE-E966-4BA4-B604-5968A287B688}"/>
    <dgm:cxn modelId="{5894C32F-B1F6-421B-BC28-52825F79274A}" srcId="{E405D993-B56D-44EE-9E80-C26161AD77E3}" destId="{276ED7A6-D1E5-4C30-933C-7BC6A96BBFC0}" srcOrd="0" destOrd="0" parTransId="{F9E86043-FFA7-4695-808E-EA253235E75A}" sibTransId="{225501C9-B1A2-4BEA-9F52-365676A601A3}"/>
    <dgm:cxn modelId="{BD1F4389-B72F-4589-92A7-9F8A81CC8873}" srcId="{E405D993-B56D-44EE-9E80-C26161AD77E3}" destId="{BD2E1D62-B090-4B6A-8011-884C9A987877}" srcOrd="1" destOrd="0" parTransId="{065F880C-8521-4ACF-89BB-03C85A07E21B}" sibTransId="{15990E7D-2036-4A4C-B725-03DBA5124A29}"/>
    <dgm:cxn modelId="{B44EFF8D-371E-479A-BB81-6B153F5823D7}" type="presOf" srcId="{BD2E1D62-B090-4B6A-8011-884C9A987877}" destId="{752002DD-293D-4119-994A-48747A75F7FF}" srcOrd="0" destOrd="1" presId="urn:microsoft.com/office/officeart/2005/8/layout/vList6"/>
    <dgm:cxn modelId="{F7BFB891-72E2-4AF3-80BD-E022E4F72F41}" type="presOf" srcId="{E405D993-B56D-44EE-9E80-C26161AD77E3}" destId="{89CBE08F-AB96-4459-BB0F-0E434ACE6E5F}" srcOrd="0" destOrd="0" presId="urn:microsoft.com/office/officeart/2005/8/layout/vList6"/>
    <dgm:cxn modelId="{2ED85B9C-7BFE-4084-9567-8734C6A7DAD8}" srcId="{8F8B2E03-F4B2-4031-B005-C713B90D594E}" destId="{20FE6B94-AC4C-4FEB-9BEC-F8543FE0FFDA}" srcOrd="0" destOrd="0" parTransId="{DFE555EF-A30B-4B08-BB08-D043AFB9C164}" sibTransId="{523DA2A6-D3BC-49D3-8C53-AFE62755480B}"/>
    <dgm:cxn modelId="{F05ADA9E-C2D5-4B25-8932-EF81C3150FE0}" type="presOf" srcId="{8F8B2E03-F4B2-4031-B005-C713B90D594E}" destId="{0BD09F62-866D-4D7E-A4B1-61200C1BC387}" srcOrd="0" destOrd="0" presId="urn:microsoft.com/office/officeart/2005/8/layout/vList6"/>
    <dgm:cxn modelId="{65B2A9A0-064B-46E8-963C-19DD8B365963}" srcId="{7F16BFCB-F3FC-4090-934F-DF60E1EA0A38}" destId="{8F8B2E03-F4B2-4031-B005-C713B90D594E}" srcOrd="0" destOrd="0" parTransId="{249D54A4-6BD1-4D1C-999F-4AD4C172B570}" sibTransId="{A58CDAA2-22B2-48AA-B1D4-6F4BB0C0EF3B}"/>
    <dgm:cxn modelId="{F33FD6A3-DEA8-47F4-B9F0-2D87766E90CC}" type="presOf" srcId="{83ACA492-6EEF-4733-B4E7-10CCF0C17E11}" destId="{F9CE9C07-4D53-4D02-8560-23F460C0BE6F}" srcOrd="0" destOrd="0" presId="urn:microsoft.com/office/officeart/2005/8/layout/vList6"/>
    <dgm:cxn modelId="{DD563FAE-8566-4DB8-A3CE-653A1900CC1F}" srcId="{B41E930C-9A83-4E9D-A81D-D0822BB9BAD8}" destId="{83ACA492-6EEF-4733-B4E7-10CCF0C17E11}" srcOrd="0" destOrd="0" parTransId="{13EE101F-28B6-4B10-BB98-038A81B6DEFA}" sibTransId="{D4793F86-C972-45C0-9243-777B76B64F93}"/>
    <dgm:cxn modelId="{EBE61ECF-7719-4114-BA8C-0E480F780BD6}" type="presOf" srcId="{7F16BFCB-F3FC-4090-934F-DF60E1EA0A38}" destId="{695FB69C-E148-4B3E-9217-7606622CDCBF}" srcOrd="0" destOrd="0" presId="urn:microsoft.com/office/officeart/2005/8/layout/vList6"/>
    <dgm:cxn modelId="{44E299D8-6DCB-4274-AC76-17697C49D094}" srcId="{7F16BFCB-F3FC-4090-934F-DF60E1EA0A38}" destId="{B41E930C-9A83-4E9D-A81D-D0822BB9BAD8}" srcOrd="1" destOrd="0" parTransId="{BD525798-4A91-42C4-AD07-31850E7159E8}" sibTransId="{936FF7C5-553D-49D0-A290-BD738500FACB}"/>
    <dgm:cxn modelId="{6AE8D8E3-DB13-4954-97FE-8314A834ABFC}" type="presOf" srcId="{276ED7A6-D1E5-4C30-933C-7BC6A96BBFC0}" destId="{752002DD-293D-4119-994A-48747A75F7FF}" srcOrd="0" destOrd="0" presId="urn:microsoft.com/office/officeart/2005/8/layout/vList6"/>
    <dgm:cxn modelId="{38247AF5-A265-4703-9CF0-6CDBC6BB2A7F}" type="presOf" srcId="{20FE6B94-AC4C-4FEB-9BEC-F8543FE0FFDA}" destId="{7B46CE1F-FF0C-4C08-98AA-B8566782C071}" srcOrd="0" destOrd="0" presId="urn:microsoft.com/office/officeart/2005/8/layout/vList6"/>
    <dgm:cxn modelId="{E1C8A7C2-68C3-4EFE-AF31-6A207EA4ECD7}" type="presParOf" srcId="{695FB69C-E148-4B3E-9217-7606622CDCBF}" destId="{929488AE-FB84-4138-8519-C67768998CFC}" srcOrd="0" destOrd="0" presId="urn:microsoft.com/office/officeart/2005/8/layout/vList6"/>
    <dgm:cxn modelId="{711DCA2F-E9C7-4A21-B67E-39CCC93D3199}" type="presParOf" srcId="{929488AE-FB84-4138-8519-C67768998CFC}" destId="{0BD09F62-866D-4D7E-A4B1-61200C1BC387}" srcOrd="0" destOrd="0" presId="urn:microsoft.com/office/officeart/2005/8/layout/vList6"/>
    <dgm:cxn modelId="{6F82FFBB-D91E-4391-A0FC-7E253C233026}" type="presParOf" srcId="{929488AE-FB84-4138-8519-C67768998CFC}" destId="{7B46CE1F-FF0C-4C08-98AA-B8566782C071}" srcOrd="1" destOrd="0" presId="urn:microsoft.com/office/officeart/2005/8/layout/vList6"/>
    <dgm:cxn modelId="{7D2D299A-5974-4E8B-B645-51C60F32F501}" type="presParOf" srcId="{695FB69C-E148-4B3E-9217-7606622CDCBF}" destId="{165D8C07-99DC-42B2-B2F3-B364E2FE9809}" srcOrd="1" destOrd="0" presId="urn:microsoft.com/office/officeart/2005/8/layout/vList6"/>
    <dgm:cxn modelId="{053A5ADF-9043-4E96-B014-29FE1C61461E}" type="presParOf" srcId="{695FB69C-E148-4B3E-9217-7606622CDCBF}" destId="{DDDB3E90-5A3C-4F1D-A6AA-36550138B015}" srcOrd="2" destOrd="0" presId="urn:microsoft.com/office/officeart/2005/8/layout/vList6"/>
    <dgm:cxn modelId="{C456854A-862E-49B7-8F67-09C5B4E1E30A}" type="presParOf" srcId="{DDDB3E90-5A3C-4F1D-A6AA-36550138B015}" destId="{D5BDB9CC-02D1-45F9-8D01-4F704483F1EB}" srcOrd="0" destOrd="0" presId="urn:microsoft.com/office/officeart/2005/8/layout/vList6"/>
    <dgm:cxn modelId="{5138E173-C591-4D69-8685-E02C13E8674B}" type="presParOf" srcId="{DDDB3E90-5A3C-4F1D-A6AA-36550138B015}" destId="{F9CE9C07-4D53-4D02-8560-23F460C0BE6F}" srcOrd="1" destOrd="0" presId="urn:microsoft.com/office/officeart/2005/8/layout/vList6"/>
    <dgm:cxn modelId="{A673BCA4-7CC5-4194-8BD6-350E7DD9797A}" type="presParOf" srcId="{695FB69C-E148-4B3E-9217-7606622CDCBF}" destId="{E9B5AB02-3C54-48BD-9037-2A421ADE5892}" srcOrd="3" destOrd="0" presId="urn:microsoft.com/office/officeart/2005/8/layout/vList6"/>
    <dgm:cxn modelId="{F44D45A0-84DF-454B-98EA-3EA91EDC224C}" type="presParOf" srcId="{695FB69C-E148-4B3E-9217-7606622CDCBF}" destId="{390C2F1B-237B-4275-85D3-622C634B9B7F}" srcOrd="4" destOrd="0" presId="urn:microsoft.com/office/officeart/2005/8/layout/vList6"/>
    <dgm:cxn modelId="{48774D6D-F9D4-4543-ADD9-495841619E2B}" type="presParOf" srcId="{390C2F1B-237B-4275-85D3-622C634B9B7F}" destId="{89CBE08F-AB96-4459-BB0F-0E434ACE6E5F}" srcOrd="0" destOrd="0" presId="urn:microsoft.com/office/officeart/2005/8/layout/vList6"/>
    <dgm:cxn modelId="{B0BE2BC7-A85D-460C-A9D0-2BFD41F2BD81}" type="presParOf" srcId="{390C2F1B-237B-4275-85D3-622C634B9B7F}" destId="{752002DD-293D-4119-994A-48747A75F7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6CE1F-FF0C-4C08-98AA-B8566782C071}">
      <dsp:nvSpPr>
        <dsp:cNvPr id="0" name=""/>
        <dsp:cNvSpPr/>
      </dsp:nvSpPr>
      <dsp:spPr>
        <a:xfrm>
          <a:off x="3154679" y="0"/>
          <a:ext cx="473202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Подготовить сердечно-сосудистую, дыхательную систему, опорно-двигательный аппарат к дальнейшей работе</a:t>
          </a:r>
        </a:p>
      </dsp:txBody>
      <dsp:txXfrm>
        <a:off x="3154679" y="169974"/>
        <a:ext cx="4222098" cy="1019845"/>
      </dsp:txXfrm>
    </dsp:sp>
    <dsp:sp modelId="{0BD09F62-866D-4D7E-A4B1-61200C1BC387}">
      <dsp:nvSpPr>
        <dsp:cNvPr id="0" name=""/>
        <dsp:cNvSpPr/>
      </dsp:nvSpPr>
      <dsp:spPr>
        <a:xfrm>
          <a:off x="0" y="19200"/>
          <a:ext cx="3154680" cy="1359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1. Подготовительная часть </a:t>
          </a:r>
        </a:p>
      </dsp:txBody>
      <dsp:txXfrm>
        <a:off x="66380" y="85580"/>
        <a:ext cx="3021920" cy="1227033"/>
      </dsp:txXfrm>
    </dsp:sp>
    <dsp:sp modelId="{F9CE9C07-4D53-4D02-8560-23F460C0BE6F}">
      <dsp:nvSpPr>
        <dsp:cNvPr id="0" name=""/>
        <dsp:cNvSpPr/>
      </dsp:nvSpPr>
      <dsp:spPr>
        <a:xfrm>
          <a:off x="3154679" y="1495772"/>
          <a:ext cx="473202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Способствовать решению поставленных задач (обучение технике выполнения упр., совершенствование выполнения каких-либо упражнений, развитию физических качеств и т.п.)</a:t>
          </a:r>
        </a:p>
      </dsp:txBody>
      <dsp:txXfrm>
        <a:off x="3154679" y="1665746"/>
        <a:ext cx="4222098" cy="1019845"/>
      </dsp:txXfrm>
    </dsp:sp>
    <dsp:sp modelId="{D5BDB9CC-02D1-45F9-8D01-4F704483F1EB}">
      <dsp:nvSpPr>
        <dsp:cNvPr id="0" name=""/>
        <dsp:cNvSpPr/>
      </dsp:nvSpPr>
      <dsp:spPr>
        <a:xfrm>
          <a:off x="0" y="1495772"/>
          <a:ext cx="3154680" cy="1359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2. Основная часть</a:t>
          </a:r>
        </a:p>
      </dsp:txBody>
      <dsp:txXfrm>
        <a:off x="66380" y="1562152"/>
        <a:ext cx="3021920" cy="1227033"/>
      </dsp:txXfrm>
    </dsp:sp>
    <dsp:sp modelId="{752002DD-293D-4119-994A-48747A75F7FF}">
      <dsp:nvSpPr>
        <dsp:cNvPr id="0" name=""/>
        <dsp:cNvSpPr/>
      </dsp:nvSpPr>
      <dsp:spPr>
        <a:xfrm>
          <a:off x="3154679" y="2991544"/>
          <a:ext cx="473202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Восстановить сердечно-сосудистую, дыхательную систему, опорно-двигательный аппарат (</a:t>
          </a:r>
          <a:r>
            <a:rPr lang="ru-RU" sz="1300" kern="1200" dirty="0" err="1"/>
            <a:t>упр.на</a:t>
          </a:r>
          <a:r>
            <a:rPr lang="ru-RU" sz="1300" kern="1200" dirty="0"/>
            <a:t> гибкость,  восстановление дыхание). Постепенное снижение двигательной активности занимающихся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3154679" y="3161518"/>
        <a:ext cx="4222098" cy="1019845"/>
      </dsp:txXfrm>
    </dsp:sp>
    <dsp:sp modelId="{89CBE08F-AB96-4459-BB0F-0E434ACE6E5F}">
      <dsp:nvSpPr>
        <dsp:cNvPr id="0" name=""/>
        <dsp:cNvSpPr/>
      </dsp:nvSpPr>
      <dsp:spPr>
        <a:xfrm>
          <a:off x="0" y="2991544"/>
          <a:ext cx="3154680" cy="1359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 Заключительная часть </a:t>
          </a:r>
        </a:p>
      </dsp:txBody>
      <dsp:txXfrm>
        <a:off x="66380" y="3057924"/>
        <a:ext cx="3021920" cy="122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F1543-AC7D-443E-AE7C-6F112AB6C610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E05D-E333-4AE8-AE90-39C8D3BF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67424-657B-4FA4-B860-97B3FFBE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E6C60-0834-4404-93E3-D69A899DA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6940B-3D40-41A1-A0A4-8EA77F65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8B6AE-3E49-4048-9530-8E5F4ECF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94A59-BBED-486B-9FB7-9FEF5D86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693D-2F63-4F5B-B573-2425779E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B5B068-EB70-4E54-A120-E00C368F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1318E-2863-44D3-A874-C4881326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2913-073A-4850-9C59-6EC5BEBE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A1B14-8581-4778-BE3A-33BBA6FD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E79FCF-1C06-4169-97B0-5EA60CA67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1DCB7-814A-4D6C-8EC8-E772EC361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1534A-1740-42F6-83B9-914EE458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D3755-9310-4BA2-B4D2-CA329DA1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AA702-BE8B-4234-847B-EDBE5C2A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1870C-428F-4928-9721-514B7A8F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7022A-96CF-4C71-8C95-EABDE5DD0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34A11-6D51-417F-AAE7-1714EC7F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E90AE-55D5-47F1-B0B9-557AFEDF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73988-CFA6-486E-A6E1-E3BD9619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3BB2A-2E35-4D2A-B3EE-B9E0CD76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F09D12-C6FE-4264-8B75-64CCB389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9CAF-B9B9-4958-9892-D866F131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62850-9B5C-4B37-A51E-A3F52A58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A013F-BE0C-4285-9710-966A3CDF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CBE28-B283-47BA-805E-1473B873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7E0F2-4285-424A-AE51-A739F6985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C8C8AC-684E-4D1F-B228-8B44611AC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FD95EA-CE71-4CCC-9183-D92238F6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E635EF-B235-4748-A349-7888BBC5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D7F5EF-660E-4A95-8954-885A060E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D17A9-1A32-4DFB-80C9-436D765C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B6DBFC-A03B-4F5D-AF37-5A916F72E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8B2C8-ED18-4FA5-882C-7D25E5580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7310F6-CCA2-482F-9B6B-90F0CDD39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E2A9B5-F796-4F6A-8738-76FC30B2C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144133-230E-476F-A072-672212F4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184B77-1907-4E9F-9802-AB224972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A12172-07CC-411A-A9D6-5104DC51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7D29-2150-4330-8668-0B294E0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683251-DA9B-47A7-B47E-ADF16F5A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541FAF-DFF3-4759-9183-042E7C6E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C1F1A2-D0EB-4022-9535-72069845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3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BD225B-09AC-4FD2-A77A-81505D43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EF8051-5B18-4684-B82F-DD62DD42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0D8D12-44B5-498C-A68C-7E7A6AE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2C43D-3B83-4876-BF74-0B8E3AC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1398C-F3D1-40AA-8551-FEAF872D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A6C93-1BBA-46A9-9307-1E1A424C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7253AD-C740-4C37-BF83-CB72E812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4E454-6A93-46C4-8060-2F70AC50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0C73B-9F9B-4DB2-B62E-4ECA4D28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1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DDF97-BDE8-4F77-8B97-B6006CF6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03099F-BB53-4D76-A019-8FA0F54DC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9B043-FACE-42F3-A9E8-F4BB731F4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4D0D6-DCC3-41F8-BB34-96884A4C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78117-969A-42CA-A5C0-6C571B72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CAF3BC-3F88-4EE8-B0E9-01E35CE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5863-6C32-44C2-9B0A-9B5A08D8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3FCC4-DBCA-4EAE-8209-5257DF94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21D91-E4D6-4358-97FF-D412B7C6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CCB5B-82B8-48FB-BF6D-0D36C6E9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43DD1-2DA5-43B8-975E-5AA14E58C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4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5478"/>
            <a:ext cx="8640960" cy="206227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/>
                <a:ea typeface="Times New Roman"/>
              </a:rPr>
              <a:t>Общеразвивающие упражнения (ОРУ)</a:t>
            </a:r>
            <a:r>
              <a:rPr lang="ru-RU" sz="3600" dirty="0">
                <a:latin typeface="Times New Roman"/>
                <a:ea typeface="Times New Roman"/>
              </a:rPr>
              <a:t>  и структура занятия по гимнастике</a:t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7FAB22-8AAB-4702-897B-26AB7276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38388">
            <a:off x="2221736" y="2566024"/>
            <a:ext cx="5562600" cy="1162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491250-9A98-4DBE-8D49-8B36BD3A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9690">
            <a:off x="179513" y="3896303"/>
            <a:ext cx="3888432" cy="1392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40B2EA-649F-495A-A9C3-D20A5DE07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077072"/>
            <a:ext cx="3168350" cy="22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Методы развития физических качеств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/>
              <a:t>Метод многократных повторений.</a:t>
            </a:r>
          </a:p>
          <a:p>
            <a:pPr marL="514350" indent="-514350">
              <a:buNone/>
            </a:pPr>
            <a:r>
              <a:rPr lang="ru-RU" dirty="0"/>
              <a:t>Метод больших усилий.</a:t>
            </a:r>
          </a:p>
          <a:p>
            <a:pPr marL="514350" indent="-514350">
              <a:buNone/>
            </a:pPr>
            <a:r>
              <a:rPr lang="ru-RU" dirty="0"/>
              <a:t>Метод с применением</a:t>
            </a:r>
          </a:p>
          <a:p>
            <a:pPr marL="514350" indent="-514350">
              <a:buNone/>
            </a:pPr>
            <a:r>
              <a:rPr lang="ru-RU" dirty="0"/>
              <a:t>изометрического режима работы.</a:t>
            </a:r>
          </a:p>
          <a:p>
            <a:pPr marL="514350" indent="-514350">
              <a:buNone/>
            </a:pPr>
            <a:r>
              <a:rPr lang="ru-RU" dirty="0"/>
              <a:t>Метод динамических усилий.</a:t>
            </a:r>
          </a:p>
          <a:p>
            <a:pPr marL="514350" indent="-514350">
              <a:buNone/>
            </a:pPr>
            <a:r>
              <a:rPr lang="ru-RU" dirty="0"/>
              <a:t>Комбинированный метод.</a:t>
            </a:r>
          </a:p>
          <a:p>
            <a:pPr marL="514350" indent="-514350">
              <a:buNone/>
            </a:pPr>
            <a:r>
              <a:rPr lang="ru-RU" dirty="0"/>
              <a:t>Повторный метод.</a:t>
            </a:r>
          </a:p>
          <a:p>
            <a:pPr marL="514350" indent="-514350">
              <a:buNone/>
            </a:pPr>
            <a:r>
              <a:rPr lang="ru-RU" dirty="0"/>
              <a:t>Круговая тренировка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E823C-3755-4FC0-8BE3-5C2A601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74" y="1662902"/>
            <a:ext cx="4214370" cy="4214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B960A-91DB-4815-8DBF-12D58CD8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занятия по гимнастике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B5CB2E-EFC0-40AF-8766-8F927A28C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5526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42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E455D-79C6-4C8E-BEF7-0D0F53A2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Задачи урока подразделяются на</a:t>
            </a:r>
            <a:r>
              <a:rPr lang="ru-RU" dirty="0"/>
              <a:t>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34CED53-8430-4919-BFD7-38C7589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ОБРАЗОВАТЕЛЬНЫЕ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ОЗДОРОВИТЕЛЬНЫЕ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ВОСПИТАТЕЛЬНЫЕ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В процессе занятия следует ставить не только общие, но и частные задачи к каждому упражнению.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Например, </a:t>
            </a:r>
          </a:p>
          <a:p>
            <a:pPr marL="0" indent="0">
              <a:buNone/>
            </a:pPr>
            <a:r>
              <a:rPr lang="ru-RU" sz="2000" dirty="0"/>
              <a:t>ОБЩАЯ ЗАДАЧА – развивать силу мышц рук и плечевого пояса.</a:t>
            </a:r>
          </a:p>
          <a:p>
            <a:pPr marL="0" indent="0">
              <a:buNone/>
            </a:pPr>
            <a:r>
              <a:rPr lang="ru-RU" sz="2000" dirty="0"/>
              <a:t>ЧАСТНАЯ ЗАДАЧА – укрепить мышцы </a:t>
            </a:r>
            <a:r>
              <a:rPr lang="ru-RU" sz="2000" dirty="0" err="1"/>
              <a:t>бицепца</a:t>
            </a:r>
            <a:r>
              <a:rPr lang="ru-RU" sz="2000" dirty="0"/>
              <a:t> (</a:t>
            </a:r>
            <a:r>
              <a:rPr lang="ru-RU" sz="2000" dirty="0" err="1"/>
              <a:t>см.рисунок</a:t>
            </a:r>
            <a:r>
              <a:rPr lang="ru-RU" sz="2000" dirty="0"/>
              <a:t> на следующем слайде)</a:t>
            </a:r>
          </a:p>
        </p:txBody>
      </p:sp>
    </p:spTree>
    <p:extLst>
      <p:ext uri="{BB962C8B-B14F-4D97-AF65-F5344CB8AC3E}">
        <p14:creationId xmlns:p14="http://schemas.microsoft.com/office/powerpoint/2010/main" val="240560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D4FD3-A819-47D9-A04C-62E54728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50" y="332656"/>
            <a:ext cx="7543800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Для организации занятий гимнастикой </a:t>
            </a:r>
            <a:br>
              <a:rPr lang="ru-RU" sz="2800" b="1" dirty="0">
                <a:latin typeface="+mn-lt"/>
              </a:rPr>
            </a:br>
            <a:r>
              <a:rPr lang="ru-RU" sz="2800" dirty="0">
                <a:latin typeface="+mn-lt"/>
              </a:rPr>
              <a:t>(и физической культурой) требуется </a:t>
            </a:r>
            <a:r>
              <a:rPr lang="ru-RU" sz="2800" b="1" dirty="0">
                <a:latin typeface="+mn-lt"/>
              </a:rPr>
              <a:t>разработка плана-конспекта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98085-33AC-4A5F-8118-998CCF0D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8" y="2276872"/>
            <a:ext cx="8496944" cy="3160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Конспект урока по гимнастике – это документ, включающий в себя планирование урока, отражающий задачи (общие и частные), необходимый технический инвентарь, используемые в работе, распределение упражнений по частям занятия с учётом времени. Также в конспекте урока даются методические указания, приёмы обучения, воспитания и организации урока. </a:t>
            </a:r>
          </a:p>
        </p:txBody>
      </p:sp>
    </p:spTree>
    <p:extLst>
      <p:ext uri="{BB962C8B-B14F-4D97-AF65-F5344CB8AC3E}">
        <p14:creationId xmlns:p14="http://schemas.microsoft.com/office/powerpoint/2010/main" val="87880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A7FE4A-64D5-0416-88AB-F0A371D46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973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5365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это движения телом и его отдельными частями (руками, ногами), выполняемые с различной скоростью и амплитудой, с максимальным и умеренным мышечным напряжением.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развитие и укрепление двигательного аппарата, ССС, дыхательной системы, нервной системы и всего организма занимающегося.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своей доступности эти упражнения составляют основное содержание занятий физической культурой.</a:t>
            </a:r>
            <a:br>
              <a:rPr lang="ru-RU" sz="2000" dirty="0">
                <a:effectLst/>
              </a:rPr>
            </a:b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392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Характерные особенности ОРУ: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1. Простота и доступность.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2. Воздействие на отдельные части тела и группы мышц.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3. Легко регулировать физическую нагрузку.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*Нагрузка изменяется в зависимости от интенсивности мышечных напряжений, с которой выполняются упражнения.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*Нагрузка зависит от способа проведения упражнений (раздельный, поточный).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CD9A-BD8A-4EDF-AAE9-88EC3D48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DF182-2470-4BFF-BF1F-1E2E2930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527"/>
            <a:ext cx="7543800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Упражнения для мышц рук и плечевого пояса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Поднимание и опускание рук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Сгибание и разгибание рук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Повороты рук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Круговые движения рук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Взмахи рук и рывковые движения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Статические упражнения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в расслаблении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мышц рук и плечевого пояса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2A66D16-4C0E-129B-408E-0D0950B8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891780" cy="45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Упражнения для мышц ног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Поднимание и опускание ноги</a:t>
            </a:r>
          </a:p>
          <a:p>
            <a:pPr marL="514350" indent="-514350">
              <a:buAutoNum type="arabicPeriod"/>
            </a:pPr>
            <a:r>
              <a:rPr lang="ru-RU" dirty="0"/>
              <a:t>Приседания</a:t>
            </a:r>
          </a:p>
          <a:p>
            <a:pPr marL="514350" indent="-514350">
              <a:buAutoNum type="arabicPeriod"/>
            </a:pPr>
            <a:r>
              <a:rPr lang="ru-RU" dirty="0"/>
              <a:t>Повороты ноги наружу и внутрь</a:t>
            </a:r>
          </a:p>
          <a:p>
            <a:pPr marL="514350" indent="-514350">
              <a:buAutoNum type="arabicPeriod"/>
            </a:pPr>
            <a:r>
              <a:rPr lang="ru-RU" dirty="0"/>
              <a:t>Круговые движения стопой внутрь и наружу</a:t>
            </a:r>
          </a:p>
          <a:p>
            <a:pPr marL="514350" indent="-514350">
              <a:buAutoNum type="arabicPeriod"/>
            </a:pPr>
            <a:r>
              <a:rPr lang="ru-RU" dirty="0"/>
              <a:t>Махи ногами и др.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A99207E-ACCE-54FE-9A3A-BB0EF546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80" y="3893285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Упражнения для мышц туловища и шеи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75680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Наклоны головы и туловища вперед, назад, в стороны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Повороты головы и туловища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Наклоны головы и туловища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Вращения головой и туловищем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Сгибание и выпрямление туловища в упоре лежа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в статическом положении 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2756BC2-2A7B-B949-6687-007C1344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16" y="3789040"/>
            <a:ext cx="4211960" cy="2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Упражнения для мышц всего тела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Движения руками с одновременным наклоном туловища вперед (назад) и выпадом вперед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Поднимание рук вперед с приседанием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Круговое движение туловищем с подниманием рук вверх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FF5FBAD-AF5F-7E93-4F64-4056C8FE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43" y="3596676"/>
            <a:ext cx="4335713" cy="28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11"/>
            <a:ext cx="8229600" cy="2497480"/>
          </a:xfrm>
        </p:spPr>
        <p:txBody>
          <a:bodyPr>
            <a:normAutofit/>
          </a:bodyPr>
          <a:lstStyle/>
          <a:p>
            <a:r>
              <a:rPr lang="ru-RU" b="1" dirty="0"/>
              <a:t>В зависимости от методической направленности ОРУ подразделяются на упражнения, способствующие развитию физических качеств: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924944"/>
            <a:ext cx="8229600" cy="264320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Гибкости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Силы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Быстроты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Выносливости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8BB40F4-4C3A-DEF1-00A1-B6110888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47" y="2729314"/>
            <a:ext cx="3506237" cy="36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2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530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Общеразвивающие упражнения (ОРУ)  и структура занятия по гимнастике </vt:lpstr>
      <vt:lpstr>ОРУ – это движения телом и его отдельными частями (руками, ногами), выполняемые с различной скоростью и амплитудой, с максимальным и умеренным мышечным напряжением.   Цель – развитие и укрепление двигательного аппарата, ССС, дыхательной системы, нервной системы и всего организма занимающегося. Благодаря своей доступности эти упражнения составляют основное содержание занятий физической культурой.  </vt:lpstr>
      <vt:lpstr>  Характерные особенности ОРУ:  1. Простота и доступность.  2. Воздействие на отдельные части тела и группы мышц.  3. Легко регулировать физическую нагрузку.  *Нагрузка изменяется в зависимости от интенсивности мышечных напряжений, с которой выполняются упражнения.  *Нагрузка зависит от способа проведения упражнений (раздельный, поточный).  </vt:lpstr>
      <vt:lpstr>Презентация PowerPoint</vt:lpstr>
      <vt:lpstr>Упражнения для мышц рук и плечевого пояса</vt:lpstr>
      <vt:lpstr>Упражнения для мышц ног</vt:lpstr>
      <vt:lpstr>Упражнения для мышц туловища и шеи </vt:lpstr>
      <vt:lpstr>Упражнения для мышц всего тела</vt:lpstr>
      <vt:lpstr>В зависимости от методической направленности ОРУ подразделяются на упражнения, способствующие развитию физических качеств:</vt:lpstr>
      <vt:lpstr>Методы развития физических качеств </vt:lpstr>
      <vt:lpstr>Структура занятия по гимнастике</vt:lpstr>
      <vt:lpstr>Задачи урока подразделяются на:</vt:lpstr>
      <vt:lpstr>Для организации занятий гимнастикой  (и физической культурой) требуется разработка плана-конспекта урока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Общеразвивающие упражнения (ОРУ)  Методы и способы проведения ОРУ (поточный, проходной, раздельный, расчлененный, игровой). Приемы регулирования нагрузки в комплексе ОРУ и исправление ошибок у занимающихся. Практические занятия: Методика проведения ОРУ без предмета. Методика проведения ОРУ в движении и поточным способом. Методика проведения ОРУ в парах. Методика проведения ОРУ в кругу, в сцеплении. Методика проведения ОРУ с набивным мячом (броски и ловля). Методика проведения ОРУ с обручем. Методика проведения ОРУ с гимнастической палкой. Методика проведения ОРУ с набивным мячом, как отягощение. Методика проведения ОРУ на гимнастической стенке. Методика проведения ОРУ на гимнастической скамейке (с гимнастической скамейкой). </dc:title>
  <dc:creator>Панчук Наталья Сергеевна</dc:creator>
  <cp:lastModifiedBy>79052052373</cp:lastModifiedBy>
  <cp:revision>71</cp:revision>
  <dcterms:created xsi:type="dcterms:W3CDTF">2020-03-11T08:35:34Z</dcterms:created>
  <dcterms:modified xsi:type="dcterms:W3CDTF">2024-11-12T21:54:49Z</dcterms:modified>
</cp:coreProperties>
</file>