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187" y="0"/>
            <a:ext cx="12089130" cy="6858000"/>
          </a:xfrm>
          <a:custGeom>
            <a:avLst/>
            <a:gdLst/>
            <a:ahLst/>
            <a:cxnLst/>
            <a:rect l="l" t="t" r="r" b="b"/>
            <a:pathLst>
              <a:path w="12089130" h="6858000">
                <a:moveTo>
                  <a:pt x="8839263" y="0"/>
                </a:moveTo>
                <a:lnTo>
                  <a:pt x="8839263" y="0"/>
                </a:lnTo>
                <a:lnTo>
                  <a:pt x="0" y="0"/>
                </a:lnTo>
                <a:lnTo>
                  <a:pt x="0" y="6858000"/>
                </a:lnTo>
                <a:lnTo>
                  <a:pt x="8839263" y="6858000"/>
                </a:lnTo>
                <a:lnTo>
                  <a:pt x="8839263" y="0"/>
                </a:lnTo>
                <a:close/>
              </a:path>
              <a:path w="12089130" h="6858000">
                <a:moveTo>
                  <a:pt x="12088800" y="0"/>
                </a:moveTo>
                <a:lnTo>
                  <a:pt x="12088800" y="0"/>
                </a:lnTo>
                <a:lnTo>
                  <a:pt x="8840787" y="0"/>
                </a:lnTo>
                <a:lnTo>
                  <a:pt x="8840787" y="6858000"/>
                </a:lnTo>
                <a:lnTo>
                  <a:pt x="12088800" y="6858000"/>
                </a:lnTo>
                <a:lnTo>
                  <a:pt x="120888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5678" y="76200"/>
            <a:ext cx="12204028" cy="678814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09600" y="333311"/>
            <a:ext cx="10972800" cy="6186805"/>
          </a:xfrm>
          <a:custGeom>
            <a:avLst/>
            <a:gdLst/>
            <a:ahLst/>
            <a:cxnLst/>
            <a:rect l="l" t="t" r="r" b="b"/>
            <a:pathLst>
              <a:path w="10972800" h="6186805">
                <a:moveTo>
                  <a:pt x="10972800" y="0"/>
                </a:moveTo>
                <a:lnTo>
                  <a:pt x="0" y="0"/>
                </a:lnTo>
                <a:lnTo>
                  <a:pt x="0" y="344614"/>
                </a:lnTo>
                <a:lnTo>
                  <a:pt x="0" y="6186551"/>
                </a:lnTo>
                <a:lnTo>
                  <a:pt x="10972800" y="6186551"/>
                </a:lnTo>
                <a:lnTo>
                  <a:pt x="10972800" y="344614"/>
                </a:lnTo>
                <a:lnTo>
                  <a:pt x="1097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9600" y="333311"/>
            <a:ext cx="10972800" cy="6186805"/>
          </a:xfrm>
          <a:custGeom>
            <a:avLst/>
            <a:gdLst/>
            <a:ahLst/>
            <a:cxnLst/>
            <a:rect l="l" t="t" r="r" b="b"/>
            <a:pathLst>
              <a:path w="10972800" h="6186805">
                <a:moveTo>
                  <a:pt x="0" y="6186551"/>
                </a:moveTo>
                <a:lnTo>
                  <a:pt x="10972800" y="6186551"/>
                </a:lnTo>
                <a:lnTo>
                  <a:pt x="109728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81775" y="0"/>
            <a:ext cx="4905375" cy="678180"/>
          </a:xfrm>
          <a:custGeom>
            <a:avLst/>
            <a:gdLst/>
            <a:ahLst/>
            <a:cxnLst/>
            <a:rect l="l" t="t" r="r" b="b"/>
            <a:pathLst>
              <a:path w="4905375" h="678180">
                <a:moveTo>
                  <a:pt x="0" y="677926"/>
                </a:moveTo>
                <a:lnTo>
                  <a:pt x="4905375" y="677926"/>
                </a:lnTo>
                <a:lnTo>
                  <a:pt x="4905375" y="0"/>
                </a:lnTo>
                <a:lnTo>
                  <a:pt x="0" y="0"/>
                </a:lnTo>
                <a:lnTo>
                  <a:pt x="0" y="67792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1775" y="0"/>
            <a:ext cx="4905375" cy="678180"/>
          </a:xfrm>
          <a:custGeom>
            <a:avLst/>
            <a:gdLst/>
            <a:ahLst/>
            <a:cxnLst/>
            <a:rect l="l" t="t" r="r" b="b"/>
            <a:pathLst>
              <a:path w="4905375" h="678180">
                <a:moveTo>
                  <a:pt x="0" y="677926"/>
                </a:moveTo>
                <a:lnTo>
                  <a:pt x="4905375" y="677926"/>
                </a:lnTo>
                <a:lnTo>
                  <a:pt x="4905375" y="0"/>
                </a:lnTo>
              </a:path>
              <a:path w="4905375" h="678180">
                <a:moveTo>
                  <a:pt x="0" y="0"/>
                </a:moveTo>
                <a:lnTo>
                  <a:pt x="0" y="677926"/>
                </a:lnTo>
              </a:path>
            </a:pathLst>
          </a:custGeom>
          <a:ln w="15875">
            <a:solidFill>
              <a:srgbClr val="0D5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99250" y="0"/>
            <a:ext cx="4673600" cy="601980"/>
          </a:xfrm>
          <a:custGeom>
            <a:avLst/>
            <a:gdLst/>
            <a:ahLst/>
            <a:cxnLst/>
            <a:rect l="l" t="t" r="r" b="b"/>
            <a:pathLst>
              <a:path w="4673600" h="601980">
                <a:moveTo>
                  <a:pt x="0" y="601726"/>
                </a:moveTo>
                <a:lnTo>
                  <a:pt x="4673600" y="601726"/>
                </a:lnTo>
                <a:lnTo>
                  <a:pt x="4673600" y="0"/>
                </a:lnTo>
                <a:lnTo>
                  <a:pt x="0" y="0"/>
                </a:lnTo>
                <a:lnTo>
                  <a:pt x="0" y="601726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729" y="1479041"/>
            <a:ext cx="512064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729" y="2098040"/>
            <a:ext cx="10577195" cy="1938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9037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2133600" h="6858000">
                <a:moveTo>
                  <a:pt x="2133600" y="0"/>
                </a:moveTo>
                <a:lnTo>
                  <a:pt x="0" y="0"/>
                </a:lnTo>
                <a:lnTo>
                  <a:pt x="0" y="6858000"/>
                </a:lnTo>
                <a:lnTo>
                  <a:pt x="2133600" y="6858000"/>
                </a:lnTo>
                <a:lnTo>
                  <a:pt x="2133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5" h="6858000">
                <a:moveTo>
                  <a:pt x="1290637" y="0"/>
                </a:moveTo>
                <a:lnTo>
                  <a:pt x="579437" y="0"/>
                </a:lnTo>
                <a:lnTo>
                  <a:pt x="274637" y="0"/>
                </a:lnTo>
                <a:lnTo>
                  <a:pt x="0" y="0"/>
                </a:lnTo>
                <a:lnTo>
                  <a:pt x="0" y="6858000"/>
                </a:lnTo>
                <a:lnTo>
                  <a:pt x="274637" y="6858000"/>
                </a:lnTo>
                <a:lnTo>
                  <a:pt x="579437" y="6858000"/>
                </a:lnTo>
                <a:lnTo>
                  <a:pt x="1290637" y="6858000"/>
                </a:lnTo>
                <a:lnTo>
                  <a:pt x="1290637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2133600" h="6858000">
                <a:moveTo>
                  <a:pt x="2133600" y="0"/>
                </a:moveTo>
                <a:lnTo>
                  <a:pt x="0" y="0"/>
                </a:lnTo>
                <a:lnTo>
                  <a:pt x="0" y="6858000"/>
                </a:lnTo>
                <a:lnTo>
                  <a:pt x="2133600" y="6858000"/>
                </a:lnTo>
                <a:lnTo>
                  <a:pt x="2133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0"/>
            <a:ext cx="1320800" cy="6858000"/>
          </a:xfrm>
          <a:custGeom>
            <a:avLst/>
            <a:gdLst/>
            <a:ahLst/>
            <a:cxnLst/>
            <a:rect l="l" t="t" r="r" b="b"/>
            <a:pathLst>
              <a:path w="1320800" h="6858000">
                <a:moveTo>
                  <a:pt x="1320800" y="0"/>
                </a:moveTo>
                <a:lnTo>
                  <a:pt x="609600" y="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609600" y="6858000"/>
                </a:lnTo>
                <a:lnTo>
                  <a:pt x="1320800" y="6858000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0625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2133600" h="6858000">
                <a:moveTo>
                  <a:pt x="2133600" y="0"/>
                </a:moveTo>
                <a:lnTo>
                  <a:pt x="0" y="0"/>
                </a:lnTo>
                <a:lnTo>
                  <a:pt x="0" y="6858000"/>
                </a:lnTo>
                <a:lnTo>
                  <a:pt x="2133600" y="6858000"/>
                </a:lnTo>
                <a:lnTo>
                  <a:pt x="2133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42625" y="0"/>
            <a:ext cx="1320800" cy="6858000"/>
          </a:xfrm>
          <a:custGeom>
            <a:avLst/>
            <a:gdLst/>
            <a:ahLst/>
            <a:cxnLst/>
            <a:rect l="l" t="t" r="r" b="b"/>
            <a:pathLst>
              <a:path w="1320800" h="6858000">
                <a:moveTo>
                  <a:pt x="1320800" y="0"/>
                </a:moveTo>
                <a:lnTo>
                  <a:pt x="1016000" y="0"/>
                </a:lnTo>
                <a:lnTo>
                  <a:pt x="711200" y="0"/>
                </a:lnTo>
                <a:lnTo>
                  <a:pt x="0" y="0"/>
                </a:lnTo>
                <a:lnTo>
                  <a:pt x="0" y="6858000"/>
                </a:lnTo>
                <a:lnTo>
                  <a:pt x="711200" y="6858000"/>
                </a:lnTo>
                <a:lnTo>
                  <a:pt x="1016000" y="6858000"/>
                </a:lnTo>
                <a:lnTo>
                  <a:pt x="1320800" y="6858000"/>
                </a:lnTo>
                <a:lnTo>
                  <a:pt x="13208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9901" y="0"/>
            <a:ext cx="3759200" cy="6858000"/>
          </a:xfrm>
          <a:custGeom>
            <a:avLst/>
            <a:gdLst/>
            <a:ahLst/>
            <a:cxnLst/>
            <a:rect l="l" t="t" r="r" b="b"/>
            <a:pathLst>
              <a:path w="3759200" h="6858000">
                <a:moveTo>
                  <a:pt x="3759200" y="0"/>
                </a:moveTo>
                <a:lnTo>
                  <a:pt x="0" y="0"/>
                </a:lnTo>
                <a:lnTo>
                  <a:pt x="0" y="6858000"/>
                </a:lnTo>
                <a:lnTo>
                  <a:pt x="3759200" y="6858000"/>
                </a:lnTo>
                <a:lnTo>
                  <a:pt x="3759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6350" y="0"/>
            <a:ext cx="12204700" cy="6872605"/>
            <a:chOff x="-6350" y="0"/>
            <a:chExt cx="12204700" cy="6872605"/>
          </a:xfrm>
        </p:grpSpPr>
        <p:sp>
          <p:nvSpPr>
            <p:cNvPr id="10" name="object 10"/>
            <p:cNvSpPr/>
            <p:nvPr/>
          </p:nvSpPr>
          <p:spPr>
            <a:xfrm>
              <a:off x="3830701" y="0"/>
              <a:ext cx="1320800" cy="6858000"/>
            </a:xfrm>
            <a:custGeom>
              <a:avLst/>
              <a:gdLst/>
              <a:ahLst/>
              <a:cxnLst/>
              <a:rect l="l" t="t" r="r" b="b"/>
              <a:pathLst>
                <a:path w="1320800" h="6858000">
                  <a:moveTo>
                    <a:pt x="1320673" y="0"/>
                  </a:moveTo>
                  <a:lnTo>
                    <a:pt x="609600" y="0"/>
                  </a:lnTo>
                  <a:lnTo>
                    <a:pt x="304673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304673" y="6858000"/>
                  </a:lnTo>
                  <a:lnTo>
                    <a:pt x="609600" y="6858000"/>
                  </a:lnTo>
                  <a:lnTo>
                    <a:pt x="1320673" y="6858000"/>
                  </a:lnTo>
                  <a:lnTo>
                    <a:pt x="132067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350" y="76200"/>
              <a:ext cx="12204700" cy="67881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21" y="1748053"/>
              <a:ext cx="9786620" cy="45022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81776" y="0"/>
              <a:ext cx="4905375" cy="4653280"/>
            </a:xfrm>
            <a:custGeom>
              <a:avLst/>
              <a:gdLst/>
              <a:ahLst/>
              <a:cxnLst/>
              <a:rect l="l" t="t" r="r" b="b"/>
              <a:pathLst>
                <a:path w="4905375" h="4653280">
                  <a:moveTo>
                    <a:pt x="0" y="4652962"/>
                  </a:moveTo>
                  <a:lnTo>
                    <a:pt x="4905375" y="4652962"/>
                  </a:lnTo>
                  <a:lnTo>
                    <a:pt x="4905375" y="0"/>
                  </a:lnTo>
                  <a:lnTo>
                    <a:pt x="0" y="0"/>
                  </a:lnTo>
                  <a:lnTo>
                    <a:pt x="0" y="4652962"/>
                  </a:lnTo>
                  <a:close/>
                </a:path>
              </a:pathLst>
            </a:custGeom>
            <a:solidFill>
              <a:srgbClr val="F5F5F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1776" y="0"/>
              <a:ext cx="4905375" cy="6250305"/>
            </a:xfrm>
            <a:custGeom>
              <a:avLst/>
              <a:gdLst/>
              <a:ahLst/>
              <a:cxnLst/>
              <a:rect l="l" t="t" r="r" b="b"/>
              <a:pathLst>
                <a:path w="4905375" h="6250305">
                  <a:moveTo>
                    <a:pt x="0" y="6249987"/>
                  </a:moveTo>
                  <a:lnTo>
                    <a:pt x="4905375" y="6249987"/>
                  </a:lnTo>
                  <a:lnTo>
                    <a:pt x="4905375" y="0"/>
                  </a:lnTo>
                </a:path>
                <a:path w="4905375" h="6250305">
                  <a:moveTo>
                    <a:pt x="0" y="0"/>
                  </a:moveTo>
                  <a:lnTo>
                    <a:pt x="0" y="6249987"/>
                  </a:lnTo>
                </a:path>
              </a:pathLst>
            </a:custGeom>
            <a:ln w="15875">
              <a:solidFill>
                <a:srgbClr val="0D57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9251" y="0"/>
              <a:ext cx="4673600" cy="2291080"/>
            </a:xfrm>
            <a:custGeom>
              <a:avLst/>
              <a:gdLst/>
              <a:ahLst/>
              <a:cxnLst/>
              <a:rect l="l" t="t" r="r" b="b"/>
              <a:pathLst>
                <a:path w="4673600" h="2291080">
                  <a:moveTo>
                    <a:pt x="0" y="2290826"/>
                  </a:moveTo>
                  <a:lnTo>
                    <a:pt x="4673600" y="2290826"/>
                  </a:lnTo>
                  <a:lnTo>
                    <a:pt x="4673600" y="0"/>
                  </a:lnTo>
                  <a:lnTo>
                    <a:pt x="0" y="0"/>
                  </a:lnTo>
                  <a:lnTo>
                    <a:pt x="0" y="2290826"/>
                  </a:lnTo>
                  <a:close/>
                </a:path>
              </a:pathLst>
            </a:custGeom>
            <a:solidFill>
              <a:srgbClr val="29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096000" y="4652962"/>
            <a:ext cx="4895850" cy="1708150"/>
          </a:xfrm>
          <a:custGeom>
            <a:avLst/>
            <a:gdLst/>
            <a:ahLst/>
            <a:cxnLst/>
            <a:rect l="l" t="t" r="r" b="b"/>
            <a:pathLst>
              <a:path w="4895850" h="1708150">
                <a:moveTo>
                  <a:pt x="4895850" y="0"/>
                </a:moveTo>
                <a:lnTo>
                  <a:pt x="0" y="0"/>
                </a:lnTo>
                <a:lnTo>
                  <a:pt x="0" y="1708150"/>
                </a:lnTo>
                <a:lnTo>
                  <a:pt x="4895850" y="1708150"/>
                </a:lnTo>
                <a:lnTo>
                  <a:pt x="4895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29400" y="4114800"/>
            <a:ext cx="4092575" cy="2180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5"/>
              </a:spcBef>
            </a:pPr>
            <a:r>
              <a:rPr sz="1750" spc="-170">
                <a:latin typeface="Verdana"/>
                <a:cs typeface="Verdana"/>
              </a:rPr>
              <a:t>Вы</a:t>
            </a:r>
            <a:r>
              <a:rPr sz="1750" spc="-155">
                <a:latin typeface="Verdana"/>
                <a:cs typeface="Verdana"/>
              </a:rPr>
              <a:t>п</a:t>
            </a:r>
            <a:r>
              <a:rPr sz="1750" spc="-20">
                <a:latin typeface="Verdana"/>
                <a:cs typeface="Verdana"/>
              </a:rPr>
              <a:t>олнила</a:t>
            </a:r>
            <a:r>
              <a:rPr sz="1750" spc="-130">
                <a:latin typeface="Verdana"/>
                <a:cs typeface="Verdana"/>
              </a:rPr>
              <a:t> </a:t>
            </a:r>
            <a:endParaRPr lang="ru-RU" sz="1750" spc="55" dirty="0">
              <a:latin typeface="Verdana"/>
              <a:cs typeface="Verdana"/>
            </a:endParaRPr>
          </a:p>
          <a:p>
            <a:pPr marR="6985" algn="r">
              <a:lnSpc>
                <a:spcPct val="100000"/>
              </a:lnSpc>
              <a:spcBef>
                <a:spcPts val="105"/>
              </a:spcBef>
            </a:pPr>
            <a:r>
              <a:rPr lang="ru-RU" sz="1750" spc="55" dirty="0" err="1" smtClean="0">
                <a:latin typeface="Verdana"/>
                <a:cs typeface="Verdana"/>
              </a:rPr>
              <a:t>Митенина</a:t>
            </a:r>
            <a:r>
              <a:rPr lang="ru-RU" sz="1750" spc="55" dirty="0" smtClean="0">
                <a:latin typeface="Verdana"/>
                <a:cs typeface="Verdana"/>
              </a:rPr>
              <a:t> Елена Александровна,</a:t>
            </a:r>
            <a:endParaRPr sz="175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</a:pPr>
            <a:r>
              <a:rPr sz="1750" spc="-75" dirty="0">
                <a:latin typeface="Verdana"/>
                <a:cs typeface="Verdana"/>
              </a:rPr>
              <a:t>учителей</a:t>
            </a:r>
            <a:r>
              <a:rPr sz="1750" spc="-135" dirty="0">
                <a:latin typeface="Verdana"/>
                <a:cs typeface="Verdana"/>
              </a:rPr>
              <a:t> </a:t>
            </a:r>
            <a:r>
              <a:rPr sz="1750" spc="80" dirty="0">
                <a:latin typeface="Verdana"/>
                <a:cs typeface="Verdana"/>
              </a:rPr>
              <a:t>и</a:t>
            </a:r>
            <a:r>
              <a:rPr sz="1750" spc="60" dirty="0">
                <a:latin typeface="Verdana"/>
                <a:cs typeface="Verdana"/>
              </a:rPr>
              <a:t>с</a:t>
            </a:r>
            <a:r>
              <a:rPr sz="1750" spc="-60" dirty="0">
                <a:latin typeface="Verdana"/>
                <a:cs typeface="Verdana"/>
              </a:rPr>
              <a:t>то</a:t>
            </a:r>
            <a:r>
              <a:rPr sz="1750" spc="25" dirty="0">
                <a:latin typeface="Verdana"/>
                <a:cs typeface="Verdana"/>
              </a:rPr>
              <a:t>р</a:t>
            </a:r>
            <a:r>
              <a:rPr sz="1750" spc="30" dirty="0">
                <a:latin typeface="Verdana"/>
                <a:cs typeface="Verdana"/>
              </a:rPr>
              <a:t>и</a:t>
            </a:r>
            <a:r>
              <a:rPr sz="1750" spc="-130" dirty="0">
                <a:latin typeface="Verdana"/>
                <a:cs typeface="Verdana"/>
              </a:rPr>
              <a:t>и</a:t>
            </a:r>
            <a:r>
              <a:rPr sz="1750" spc="-70" dirty="0">
                <a:latin typeface="Verdana"/>
                <a:cs typeface="Verdana"/>
              </a:rPr>
              <a:t>,</a:t>
            </a:r>
            <a:r>
              <a:rPr sz="1750" spc="-145" dirty="0">
                <a:latin typeface="Verdana"/>
                <a:cs typeface="Verdana"/>
              </a:rPr>
              <a:t> </a:t>
            </a:r>
            <a:r>
              <a:rPr sz="1750" spc="90" dirty="0">
                <a:latin typeface="Verdana"/>
                <a:cs typeface="Verdana"/>
              </a:rPr>
              <a:t>о</a:t>
            </a:r>
            <a:r>
              <a:rPr sz="1750" spc="95" dirty="0">
                <a:latin typeface="Verdana"/>
                <a:cs typeface="Verdana"/>
              </a:rPr>
              <a:t>б</a:t>
            </a:r>
            <a:r>
              <a:rPr sz="1750" spc="180" dirty="0">
                <a:latin typeface="Verdana"/>
                <a:cs typeface="Verdana"/>
              </a:rPr>
              <a:t>ще</a:t>
            </a:r>
            <a:r>
              <a:rPr sz="1750" spc="120" dirty="0">
                <a:latin typeface="Verdana"/>
                <a:cs typeface="Verdana"/>
              </a:rPr>
              <a:t>с</a:t>
            </a:r>
            <a:r>
              <a:rPr sz="1750" spc="-100" dirty="0">
                <a:latin typeface="Verdana"/>
                <a:cs typeface="Verdana"/>
              </a:rPr>
              <a:t>твознания,</a:t>
            </a:r>
            <a:endParaRPr sz="1750">
              <a:latin typeface="Verdana"/>
              <a:cs typeface="Verdana"/>
            </a:endParaRPr>
          </a:p>
          <a:p>
            <a:pPr marL="106680" marR="5080" indent="3217545" algn="r">
              <a:lnSpc>
                <a:spcPct val="100000"/>
              </a:lnSpc>
            </a:pPr>
            <a:r>
              <a:rPr sz="1750" spc="-15" dirty="0">
                <a:latin typeface="Verdana"/>
                <a:cs typeface="Verdana"/>
              </a:rPr>
              <a:t>права,  </a:t>
            </a:r>
            <a:r>
              <a:rPr sz="1750" spc="-120">
                <a:latin typeface="Verdana"/>
                <a:cs typeface="Verdana"/>
              </a:rPr>
              <a:t>учител</a:t>
            </a:r>
            <a:r>
              <a:rPr sz="1750" spc="-110">
                <a:latin typeface="Verdana"/>
                <a:cs typeface="Verdana"/>
              </a:rPr>
              <a:t>ь</a:t>
            </a:r>
            <a:r>
              <a:rPr sz="1750" spc="-135">
                <a:latin typeface="Verdana"/>
                <a:cs typeface="Verdana"/>
              </a:rPr>
              <a:t> </a:t>
            </a:r>
            <a:r>
              <a:rPr sz="1750" spc="155" smtClean="0">
                <a:latin typeface="Verdana"/>
                <a:cs typeface="Verdana"/>
              </a:rPr>
              <a:t>М</a:t>
            </a:r>
            <a:r>
              <a:rPr lang="ru-RU" sz="1750" spc="-30" dirty="0">
                <a:latin typeface="Verdana"/>
                <a:cs typeface="Verdana"/>
              </a:rPr>
              <a:t>А</a:t>
            </a:r>
            <a:r>
              <a:rPr sz="1750" spc="-30" smtClean="0">
                <a:latin typeface="Verdana"/>
                <a:cs typeface="Verdana"/>
              </a:rPr>
              <a:t>О</a:t>
            </a:r>
            <a:r>
              <a:rPr sz="1750" spc="55" smtClean="0">
                <a:latin typeface="Verdana"/>
                <a:cs typeface="Verdana"/>
              </a:rPr>
              <a:t>У</a:t>
            </a:r>
            <a:r>
              <a:rPr sz="1750" spc="-165" smtClean="0">
                <a:latin typeface="Verdana"/>
                <a:cs typeface="Verdana"/>
              </a:rPr>
              <a:t> </a:t>
            </a:r>
            <a:r>
              <a:rPr sz="1750" spc="-400">
                <a:latin typeface="Verdana"/>
                <a:cs typeface="Verdana"/>
              </a:rPr>
              <a:t>«</a:t>
            </a:r>
            <a:r>
              <a:rPr sz="1750" spc="160" smtClean="0">
                <a:latin typeface="Verdana"/>
                <a:cs typeface="Verdana"/>
              </a:rPr>
              <a:t>С</a:t>
            </a:r>
            <a:r>
              <a:rPr lang="ru-RU" sz="1750" spc="145" dirty="0" smtClean="0">
                <a:latin typeface="Verdana"/>
                <a:cs typeface="Verdana"/>
              </a:rPr>
              <a:t>ОШ</a:t>
            </a:r>
            <a:r>
              <a:rPr sz="1750" spc="-135" smtClean="0">
                <a:latin typeface="Verdana"/>
                <a:cs typeface="Verdana"/>
              </a:rPr>
              <a:t> </a:t>
            </a:r>
            <a:r>
              <a:rPr sz="1750" spc="-225" smtClean="0">
                <a:latin typeface="Verdana"/>
                <a:cs typeface="Verdana"/>
              </a:rPr>
              <a:t>№</a:t>
            </a:r>
            <a:r>
              <a:rPr lang="ru-RU" sz="1750" spc="-225" dirty="0" smtClean="0">
                <a:latin typeface="Verdana"/>
                <a:cs typeface="Verdana"/>
              </a:rPr>
              <a:t>26</a:t>
            </a:r>
            <a:r>
              <a:rPr sz="1750" spc="-225" smtClean="0">
                <a:latin typeface="Verdana"/>
                <a:cs typeface="Verdana"/>
              </a:rPr>
              <a:t>»</a:t>
            </a:r>
            <a:endParaRPr sz="1750">
              <a:latin typeface="Verdana"/>
              <a:cs typeface="Verdana"/>
            </a:endParaRPr>
          </a:p>
          <a:p>
            <a:pPr marL="1001394" marR="6985" indent="1345565" algn="r">
              <a:lnSpc>
                <a:spcPct val="100000"/>
              </a:lnSpc>
            </a:pPr>
            <a:r>
              <a:rPr sz="1750" spc="-50">
                <a:latin typeface="Verdana"/>
                <a:cs typeface="Verdana"/>
              </a:rPr>
              <a:t>г</a:t>
            </a:r>
            <a:r>
              <a:rPr sz="1750" spc="-60">
                <a:latin typeface="Verdana"/>
                <a:cs typeface="Verdana"/>
              </a:rPr>
              <a:t>о</a:t>
            </a:r>
            <a:r>
              <a:rPr sz="1750" spc="90">
                <a:latin typeface="Verdana"/>
                <a:cs typeface="Verdana"/>
              </a:rPr>
              <a:t>р</a:t>
            </a:r>
            <a:r>
              <a:rPr sz="1750" spc="95">
                <a:latin typeface="Verdana"/>
                <a:cs typeface="Verdana"/>
              </a:rPr>
              <a:t>о</a:t>
            </a:r>
            <a:r>
              <a:rPr sz="1750" spc="55">
                <a:latin typeface="Verdana"/>
                <a:cs typeface="Verdana"/>
              </a:rPr>
              <a:t>да</a:t>
            </a:r>
            <a:r>
              <a:rPr sz="1750" spc="-140">
                <a:latin typeface="Verdana"/>
                <a:cs typeface="Verdana"/>
              </a:rPr>
              <a:t> </a:t>
            </a:r>
            <a:r>
              <a:rPr lang="ru-RU" sz="1750" spc="-70" dirty="0" smtClean="0">
                <a:latin typeface="Verdana"/>
                <a:cs typeface="Verdana"/>
              </a:rPr>
              <a:t>Череповца</a:t>
            </a:r>
          </a:p>
          <a:p>
            <a:pPr marL="1001394" marR="6985" indent="1345565" algn="r">
              <a:lnSpc>
                <a:spcPct val="100000"/>
              </a:lnSpc>
            </a:pPr>
            <a:r>
              <a:rPr sz="1750" spc="30" smtClean="0">
                <a:latin typeface="Verdana"/>
                <a:cs typeface="Verdana"/>
              </a:rPr>
              <a:t>  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24929" y="2302509"/>
            <a:ext cx="43300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37020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Актуальные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аспекты </a:t>
            </a:r>
            <a:r>
              <a:rPr sz="2400" b="1" spc="-35" smtClean="0">
                <a:latin typeface="Arial"/>
                <a:cs typeface="Arial"/>
              </a:rPr>
              <a:t> </a:t>
            </a:r>
            <a:r>
              <a:rPr sz="2400" b="1" spc="-10" smtClean="0">
                <a:latin typeface="Arial"/>
                <a:cs typeface="Arial"/>
              </a:rPr>
              <a:t>введени</a:t>
            </a:r>
            <a:r>
              <a:rPr lang="ru-RU" sz="2400" b="1" spc="-10" dirty="0" smtClean="0">
                <a:latin typeface="Arial"/>
                <a:cs typeface="Arial"/>
              </a:rPr>
              <a:t>я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обновленных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ФГОС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ООО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истории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7537" y="900175"/>
          <a:ext cx="11016615" cy="5762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850"/>
                <a:gridCol w="4638675"/>
                <a:gridCol w="4276090"/>
              </a:tblGrid>
              <a:tr h="303275">
                <a:tc rowSpan="2"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УМК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(предмет,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материала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65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эл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ов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сод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жа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ния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со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сно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РП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ю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щ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эл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0" dirty="0">
                          <a:latin typeface="Verdana"/>
                          <a:cs typeface="Verdana"/>
                        </a:rPr>
                        <a:t>содержания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согласно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ПРП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4852733">
                <a:tc>
                  <a:txBody>
                    <a:bodyPr/>
                    <a:lstStyle/>
                    <a:p>
                      <a:pPr marL="17145">
                        <a:lnSpc>
                          <a:spcPts val="209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УМК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«Всеобщая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 marR="19113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история»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 А. 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Вигасин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О.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С.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Сороко-Цюпы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7145" marR="335280" indent="63500">
                        <a:lnSpc>
                          <a:spcPct val="107200"/>
                        </a:lnSpc>
                        <a:spcBef>
                          <a:spcPts val="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Учебник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Вигасина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А., </a:t>
                      </a:r>
                      <a:r>
                        <a:rPr sz="1800" b="1" spc="-5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одер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И.,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Свенци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 marR="7575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«Всеобщая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Древнего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мира.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асс»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ДРЕ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РИМ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никно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Римск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го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гос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ва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780" marR="1922780" indent="126364">
                        <a:lnSpc>
                          <a:spcPct val="106700"/>
                        </a:lnSpc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Римск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ни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u="heavy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Средиземноморье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 marR="1146810">
                        <a:lnSpc>
                          <a:spcPct val="10720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яя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Римск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спу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 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Гражданские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войны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Расц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u="heavy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паден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Римск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u="heavy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имп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Ку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ьт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u="heavy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вн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го</a:t>
                      </a:r>
                      <a:r>
                        <a:rPr sz="1800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Ри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а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800" u="heavy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Обобщение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2090"/>
                        </a:lnSpc>
                      </a:pPr>
                      <a:r>
                        <a:rPr sz="1800" spc="25" dirty="0">
                          <a:latin typeface="Verdana"/>
                          <a:cs typeface="Verdana"/>
                        </a:rPr>
                        <a:t>Этрусские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города-государства.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25" dirty="0">
                          <a:latin typeface="Verdana"/>
                          <a:cs typeface="Verdana"/>
                        </a:rPr>
                        <a:t>Наследие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этрусков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 marR="40322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вних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мля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Бог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 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Жрецы.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Латифундии.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 marR="81915">
                        <a:lnSpc>
                          <a:spcPts val="232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жд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нск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ус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новл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ние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дик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Су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лы.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Пе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 marR="219075" indent="63500">
                        <a:lnSpc>
                          <a:spcPts val="232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Имп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Рим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 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правители.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Римск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 marR="32067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поэ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ое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во;  Ц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ц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ити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к.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Ри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 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историки.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743454" y="2057145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5" h="13969">
                <a:moveTo>
                  <a:pt x="64007" y="0"/>
                </a:moveTo>
                <a:lnTo>
                  <a:pt x="0" y="0"/>
                </a:lnTo>
                <a:lnTo>
                  <a:pt x="0" y="13715"/>
                </a:lnTo>
                <a:lnTo>
                  <a:pt x="64007" y="13715"/>
                </a:lnTo>
                <a:lnTo>
                  <a:pt x="64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454" y="2351277"/>
            <a:ext cx="4433570" cy="13970"/>
          </a:xfrm>
          <a:custGeom>
            <a:avLst/>
            <a:gdLst/>
            <a:ahLst/>
            <a:cxnLst/>
            <a:rect l="l" t="t" r="r" b="b"/>
            <a:pathLst>
              <a:path w="4433570" h="13969">
                <a:moveTo>
                  <a:pt x="4433316" y="0"/>
                </a:moveTo>
                <a:lnTo>
                  <a:pt x="0" y="0"/>
                </a:lnTo>
                <a:lnTo>
                  <a:pt x="0" y="13716"/>
                </a:lnTo>
                <a:lnTo>
                  <a:pt x="4433316" y="13716"/>
                </a:lnTo>
                <a:lnTo>
                  <a:pt x="4433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454" y="3524758"/>
            <a:ext cx="2261870" cy="13970"/>
          </a:xfrm>
          <a:custGeom>
            <a:avLst/>
            <a:gdLst/>
            <a:ahLst/>
            <a:cxnLst/>
            <a:rect l="l" t="t" r="r" b="b"/>
            <a:pathLst>
              <a:path w="2261870" h="13970">
                <a:moveTo>
                  <a:pt x="2261616" y="0"/>
                </a:moveTo>
                <a:lnTo>
                  <a:pt x="0" y="0"/>
                </a:lnTo>
                <a:lnTo>
                  <a:pt x="0" y="13715"/>
                </a:lnTo>
                <a:lnTo>
                  <a:pt x="2261616" y="13715"/>
                </a:lnTo>
                <a:lnTo>
                  <a:pt x="2261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454" y="3818890"/>
            <a:ext cx="3464560" cy="13970"/>
          </a:xfrm>
          <a:custGeom>
            <a:avLst/>
            <a:gdLst/>
            <a:ahLst/>
            <a:cxnLst/>
            <a:rect l="l" t="t" r="r" b="b"/>
            <a:pathLst>
              <a:path w="3464560" h="13970">
                <a:moveTo>
                  <a:pt x="3464052" y="0"/>
                </a:moveTo>
                <a:lnTo>
                  <a:pt x="0" y="0"/>
                </a:lnTo>
                <a:lnTo>
                  <a:pt x="0" y="13716"/>
                </a:lnTo>
                <a:lnTo>
                  <a:pt x="3464052" y="13716"/>
                </a:lnTo>
                <a:lnTo>
                  <a:pt x="3464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454" y="4113021"/>
            <a:ext cx="2327275" cy="13970"/>
          </a:xfrm>
          <a:custGeom>
            <a:avLst/>
            <a:gdLst/>
            <a:ahLst/>
            <a:cxnLst/>
            <a:rect l="l" t="t" r="r" b="b"/>
            <a:pathLst>
              <a:path w="2327275" h="13970">
                <a:moveTo>
                  <a:pt x="2327147" y="0"/>
                </a:moveTo>
                <a:lnTo>
                  <a:pt x="0" y="0"/>
                </a:lnTo>
                <a:lnTo>
                  <a:pt x="0" y="13715"/>
                </a:lnTo>
                <a:lnTo>
                  <a:pt x="2327147" y="13715"/>
                </a:lnTo>
                <a:lnTo>
                  <a:pt x="2327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361950"/>
            <a:ext cx="10574655" cy="616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9854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ahoma"/>
                <a:cs typeface="Tahoma"/>
              </a:rPr>
              <a:t>ПЛАНИРУЕМЫ</a:t>
            </a:r>
            <a:r>
              <a:rPr sz="1800" b="1" spc="-100" dirty="0">
                <a:latin typeface="Tahoma"/>
                <a:cs typeface="Tahoma"/>
              </a:rPr>
              <a:t>Е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РЕЗУЛ</a:t>
            </a:r>
            <a:r>
              <a:rPr sz="1800" b="1" spc="-170" dirty="0">
                <a:latin typeface="Tahoma"/>
                <a:cs typeface="Tahoma"/>
              </a:rPr>
              <a:t>Ь</a:t>
            </a:r>
            <a:r>
              <a:rPr sz="1800" b="1" spc="-200" dirty="0">
                <a:latin typeface="Tahoma"/>
                <a:cs typeface="Tahoma"/>
              </a:rPr>
              <a:t>ТАТЫ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ОСВОЕНИЯ  </a:t>
            </a:r>
            <a:r>
              <a:rPr sz="1800" b="1" spc="-120" dirty="0">
                <a:latin typeface="Tahoma"/>
                <a:cs typeface="Tahoma"/>
              </a:rPr>
              <a:t>У</a:t>
            </a:r>
            <a:r>
              <a:rPr sz="1800" b="1" spc="-135" dirty="0">
                <a:latin typeface="Tahoma"/>
                <a:cs typeface="Tahoma"/>
              </a:rPr>
              <a:t>Ч</a:t>
            </a:r>
            <a:r>
              <a:rPr sz="1800" b="1" spc="-125" dirty="0">
                <a:latin typeface="Tahoma"/>
                <a:cs typeface="Tahoma"/>
              </a:rPr>
              <a:t>ЕБНО</a:t>
            </a:r>
            <a:r>
              <a:rPr sz="1800" b="1" spc="-110" dirty="0">
                <a:latin typeface="Tahoma"/>
                <a:cs typeface="Tahoma"/>
              </a:rPr>
              <a:t>Г</a:t>
            </a:r>
            <a:r>
              <a:rPr sz="1800" b="1" spc="125" dirty="0">
                <a:latin typeface="Tahoma"/>
                <a:cs typeface="Tahoma"/>
              </a:rPr>
              <a:t>О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ПРЕДМЕТ</a:t>
            </a:r>
            <a:r>
              <a:rPr sz="1800" b="1" spc="-110" dirty="0">
                <a:latin typeface="Tahoma"/>
                <a:cs typeface="Tahoma"/>
              </a:rPr>
              <a:t>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80" dirty="0">
                <a:latin typeface="Tahoma"/>
                <a:cs typeface="Tahoma"/>
              </a:rPr>
              <a:t>«ИСТОРИЯ»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Tahoma"/>
                <a:cs typeface="Tahoma"/>
              </a:rPr>
              <a:t>НА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УРОВНЕ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ОСНОВНОГО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ОБЩЕГО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ОБРАЗОВАНИЯ</a:t>
            </a:r>
            <a:endParaRPr sz="18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  <a:spcBef>
                <a:spcPts val="785"/>
              </a:spcBef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новой </a:t>
            </a:r>
            <a:r>
              <a:rPr sz="1800" spc="5" dirty="0">
                <a:latin typeface="Verdana"/>
                <a:cs typeface="Verdana"/>
              </a:rPr>
              <a:t>редакции </a:t>
            </a:r>
            <a:r>
              <a:rPr sz="1800" spc="50" dirty="0">
                <a:latin typeface="Verdana"/>
                <a:cs typeface="Verdana"/>
              </a:rPr>
              <a:t>более </a:t>
            </a:r>
            <a:r>
              <a:rPr sz="1800" b="1" i="1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подробно </a:t>
            </a:r>
            <a:r>
              <a:rPr sz="1800" b="1" i="1" u="heavy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и</a:t>
            </a:r>
            <a:r>
              <a:rPr sz="1800" b="1" i="1" u="heavy" spc="-2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spc="-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четко </a:t>
            </a:r>
            <a:r>
              <a:rPr sz="1800" b="1" i="1" u="heavy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прописаны</a:t>
            </a:r>
            <a:r>
              <a:rPr sz="1800" b="1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все </a:t>
            </a:r>
            <a:r>
              <a:rPr sz="1800" b="1" i="1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планируемые</a:t>
            </a:r>
            <a:r>
              <a:rPr sz="1800" b="1" i="1" u="heavy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результаты 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освоения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учебного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предмета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«История»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уровне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основного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общего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образования 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(личностные,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метапредметные,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предметные).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</a:pPr>
            <a:r>
              <a:rPr sz="1800" spc="5" dirty="0">
                <a:latin typeface="Verdana"/>
                <a:cs typeface="Verdana"/>
              </a:rPr>
              <a:t>Предметные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результаты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b="1" u="heavy" spc="1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сначала</a:t>
            </a:r>
            <a:r>
              <a:rPr sz="1800" b="1" u="heavy" spc="15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3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обозначены</a:t>
            </a:r>
            <a:r>
              <a:rPr sz="1800" b="1" u="heavy" spc="15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13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в</a:t>
            </a:r>
            <a:r>
              <a:rPr sz="1800" b="1" u="heavy" spc="1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5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общем</a:t>
            </a:r>
            <a:r>
              <a:rPr sz="1800" b="1" u="heavy" spc="15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114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для</a:t>
            </a:r>
            <a:r>
              <a:rPr sz="1800" b="1" u="heavy" spc="1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всей</a:t>
            </a:r>
            <a:r>
              <a:rPr sz="1800" b="1" u="heavy" spc="1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2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основной</a:t>
            </a:r>
            <a:r>
              <a:rPr sz="1800" b="1" u="heavy" spc="15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9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школы,</a:t>
            </a:r>
            <a:r>
              <a:rPr sz="1800" b="1" u="heavy" spc="1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после </a:t>
            </a:r>
            <a:r>
              <a:rPr sz="1800" b="1" spc="-509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u="heavy" spc="-12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к</a:t>
            </a:r>
            <a:r>
              <a:rPr sz="1800" b="1" u="heavy" spc="-6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он</a:t>
            </a:r>
            <a:r>
              <a:rPr sz="1800" b="1" u="heavy" spc="-5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к</a:t>
            </a:r>
            <a:r>
              <a:rPr sz="1800" b="1" u="heavy" spc="-3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ретизиру</a:t>
            </a:r>
            <a:r>
              <a:rPr sz="1800" b="1" u="heavy" spc="-3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ю</a:t>
            </a:r>
            <a:r>
              <a:rPr sz="1800" b="1" u="heavy" spc="10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тс</a:t>
            </a:r>
            <a:r>
              <a:rPr sz="1800" b="1" u="heavy" spc="-1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я</a:t>
            </a:r>
            <a:r>
              <a:rPr sz="1800" b="1" u="heavy" spc="-5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4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отдельн</a:t>
            </a:r>
            <a:r>
              <a:rPr sz="1800" b="1" u="heavy" spc="4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</a:t>
            </a:r>
            <a:r>
              <a:rPr sz="1800" b="1" u="heavy" spc="-5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9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д</a:t>
            </a:r>
            <a:r>
              <a:rPr sz="1800" b="1" u="heavy" spc="-9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л</a:t>
            </a:r>
            <a:r>
              <a:rPr sz="1800" b="1" u="heavy" spc="-1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я</a:t>
            </a:r>
            <a:r>
              <a:rPr sz="1800" b="1" u="heavy" spc="-4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12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к</a:t>
            </a:r>
            <a:r>
              <a:rPr sz="1800" b="1" u="heavy" spc="-1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аж</a:t>
            </a:r>
            <a:r>
              <a:rPr sz="1800" b="1" u="heavy" spc="-1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д</a:t>
            </a:r>
            <a:r>
              <a:rPr sz="1800" b="1" u="heavy" spc="3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о</a:t>
            </a:r>
            <a:r>
              <a:rPr sz="1800" b="1" u="heavy" spc="-9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й</a:t>
            </a:r>
            <a:r>
              <a:rPr sz="1800" b="1" u="heavy" spc="-4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4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парал</a:t>
            </a:r>
            <a:r>
              <a:rPr sz="1800" b="1" u="heavy" spc="-3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л</a:t>
            </a:r>
            <a:r>
              <a:rPr sz="1800" b="1" u="heavy" spc="-75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ел</a:t>
            </a:r>
            <a:r>
              <a:rPr sz="1800" b="1" u="heavy" spc="-7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и</a:t>
            </a:r>
            <a:r>
              <a:rPr sz="1800" b="1" u="heavy" spc="-60" dirty="0">
                <a:solidFill>
                  <a:srgbClr val="9F0816"/>
                </a:solidFill>
                <a:uFill>
                  <a:solidFill>
                    <a:srgbClr val="9F0816"/>
                  </a:solidFill>
                </a:u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80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обновленных</a:t>
            </a:r>
            <a:r>
              <a:rPr sz="1800" spc="819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 </a:t>
            </a:r>
            <a:r>
              <a:rPr sz="1800" spc="12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предметные </a:t>
            </a:r>
            <a:r>
              <a:rPr sz="1800" spc="18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результаты</a:t>
            </a:r>
            <a:r>
              <a:rPr sz="1800" spc="83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сформулированы </a:t>
            </a:r>
            <a:r>
              <a:rPr sz="1800" spc="15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так,</a:t>
            </a:r>
            <a:r>
              <a:rPr sz="1800" spc="800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что</a:t>
            </a:r>
            <a:r>
              <a:rPr sz="1800" spc="81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позволяют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800" spc="-65" dirty="0">
                <a:latin typeface="Verdana"/>
                <a:cs typeface="Verdana"/>
              </a:rPr>
              <a:t>о</a:t>
            </a:r>
            <a:r>
              <a:rPr sz="1800" spc="-70" dirty="0">
                <a:latin typeface="Verdana"/>
                <a:cs typeface="Verdana"/>
              </a:rPr>
              <a:t>т</a:t>
            </a:r>
            <a:r>
              <a:rPr sz="1800" spc="-65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е</a:t>
            </a:r>
            <a:r>
              <a:rPr sz="1800" spc="-215" dirty="0">
                <a:latin typeface="Verdana"/>
                <a:cs typeface="Verdana"/>
              </a:rPr>
              <a:t>т</a:t>
            </a:r>
            <a:r>
              <a:rPr sz="1800" spc="-55" dirty="0">
                <a:latin typeface="Verdana"/>
                <a:cs typeface="Verdana"/>
              </a:rPr>
              <a:t>и</a:t>
            </a:r>
            <a:r>
              <a:rPr sz="1800" spc="-215" dirty="0">
                <a:latin typeface="Verdana"/>
                <a:cs typeface="Verdana"/>
              </a:rPr>
              <a:t>т</a:t>
            </a:r>
            <a:r>
              <a:rPr sz="1800" spc="-180" dirty="0">
                <a:latin typeface="Verdana"/>
                <a:cs typeface="Verdana"/>
              </a:rPr>
              <a:t>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на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5" dirty="0">
                <a:latin typeface="Verdana"/>
                <a:cs typeface="Verdana"/>
              </a:rPr>
              <a:t>о</a:t>
            </a:r>
            <a:r>
              <a:rPr sz="1800" spc="35" dirty="0">
                <a:latin typeface="Verdana"/>
                <a:cs typeface="Verdana"/>
              </a:rPr>
              <a:t>пр</a:t>
            </a:r>
            <a:r>
              <a:rPr sz="1800" spc="30" dirty="0">
                <a:latin typeface="Verdana"/>
                <a:cs typeface="Verdana"/>
              </a:rPr>
              <a:t>о</a:t>
            </a:r>
            <a:r>
              <a:rPr sz="1800" spc="-10" dirty="0">
                <a:latin typeface="Verdana"/>
                <a:cs typeface="Verdana"/>
              </a:rPr>
              <a:t>сы</a:t>
            </a:r>
            <a:r>
              <a:rPr sz="1800" spc="-32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293370" algn="l"/>
              </a:tabLst>
            </a:pPr>
            <a:r>
              <a:rPr sz="1800" b="1" spc="-20" dirty="0">
                <a:latin typeface="Tahoma"/>
                <a:cs typeface="Tahoma"/>
              </a:rPr>
              <a:t>что </a:t>
            </a:r>
            <a:r>
              <a:rPr sz="1800" b="1" spc="-25" dirty="0">
                <a:latin typeface="Tahoma"/>
                <a:cs typeface="Tahoma"/>
              </a:rPr>
              <a:t>конкретно </a:t>
            </a:r>
            <a:r>
              <a:rPr sz="1800" b="1" spc="-100" dirty="0">
                <a:latin typeface="Tahoma"/>
                <a:cs typeface="Tahoma"/>
              </a:rPr>
              <a:t>школьник </a:t>
            </a:r>
            <a:r>
              <a:rPr sz="1800" b="1" spc="30" dirty="0">
                <a:latin typeface="Tahoma"/>
                <a:cs typeface="Tahoma"/>
              </a:rPr>
              <a:t>будет </a:t>
            </a:r>
            <a:r>
              <a:rPr sz="1800" b="1" spc="-55" dirty="0">
                <a:latin typeface="Tahoma"/>
                <a:cs typeface="Tahoma"/>
              </a:rPr>
              <a:t>знать, </a:t>
            </a:r>
            <a:r>
              <a:rPr sz="1800" b="1" dirty="0">
                <a:latin typeface="Tahoma"/>
                <a:cs typeface="Tahoma"/>
              </a:rPr>
              <a:t>чем </a:t>
            </a:r>
            <a:r>
              <a:rPr sz="1800" b="1" spc="-5" dirty="0">
                <a:latin typeface="Tahoma"/>
                <a:cs typeface="Tahoma"/>
              </a:rPr>
              <a:t>овладеет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20" dirty="0">
                <a:latin typeface="Tahoma"/>
                <a:cs typeface="Tahoma"/>
              </a:rPr>
              <a:t>что </a:t>
            </a:r>
            <a:r>
              <a:rPr sz="1800" b="1" spc="5" dirty="0">
                <a:latin typeface="Tahoma"/>
                <a:cs typeface="Tahoma"/>
              </a:rPr>
              <a:t>освоит </a:t>
            </a:r>
            <a:r>
              <a:rPr sz="1800" b="1" spc="-50" dirty="0">
                <a:latin typeface="Tahoma"/>
                <a:cs typeface="Tahoma"/>
              </a:rPr>
              <a:t>при </a:t>
            </a:r>
            <a:r>
              <a:rPr sz="1800" b="1" spc="-70" dirty="0">
                <a:latin typeface="Tahoma"/>
                <a:cs typeface="Tahoma"/>
              </a:rPr>
              <a:t>изучении </a:t>
            </a:r>
            <a:r>
              <a:rPr sz="1800" b="1" dirty="0">
                <a:latin typeface="Tahoma"/>
                <a:cs typeface="Tahoma"/>
              </a:rPr>
              <a:t>истории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</a:t>
            </a:r>
            <a:r>
              <a:rPr sz="1800" b="1" spc="-40" dirty="0">
                <a:latin typeface="Tahoma"/>
                <a:cs typeface="Tahoma"/>
              </a:rPr>
              <a:t> каждой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возрастной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ступени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образования;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307340" algn="l"/>
              </a:tabLst>
            </a:pPr>
            <a:r>
              <a:rPr sz="1800" b="1" spc="-50" dirty="0">
                <a:latin typeface="Tahoma"/>
                <a:cs typeface="Tahoma"/>
              </a:rPr>
              <a:t>как </a:t>
            </a:r>
            <a:r>
              <a:rPr sz="1800" b="1" spc="-5" dirty="0">
                <a:latin typeface="Tahoma"/>
                <a:cs typeface="Tahoma"/>
              </a:rPr>
              <a:t>необходимо </a:t>
            </a:r>
            <a:r>
              <a:rPr sz="1800" b="1" spc="-15" dirty="0">
                <a:latin typeface="Tahoma"/>
                <a:cs typeface="Tahoma"/>
              </a:rPr>
              <a:t>выстраивать </a:t>
            </a:r>
            <a:r>
              <a:rPr sz="1800" b="1" spc="40" dirty="0">
                <a:latin typeface="Tahoma"/>
                <a:cs typeface="Tahoma"/>
              </a:rPr>
              <a:t>работу </a:t>
            </a:r>
            <a:r>
              <a:rPr sz="1800" b="1" spc="-45" dirty="0">
                <a:latin typeface="Tahoma"/>
                <a:cs typeface="Tahoma"/>
              </a:rPr>
              <a:t>при </a:t>
            </a:r>
            <a:r>
              <a:rPr sz="1800" b="1" spc="-75" dirty="0">
                <a:latin typeface="Tahoma"/>
                <a:cs typeface="Tahoma"/>
              </a:rPr>
              <a:t>изучении </a:t>
            </a:r>
            <a:r>
              <a:rPr sz="1800" b="1" spc="15" dirty="0">
                <a:latin typeface="Tahoma"/>
                <a:cs typeface="Tahoma"/>
              </a:rPr>
              <a:t>всех </a:t>
            </a:r>
            <a:r>
              <a:rPr sz="1800" b="1" spc="-20" dirty="0">
                <a:latin typeface="Tahoma"/>
                <a:cs typeface="Tahoma"/>
              </a:rPr>
              <a:t>периодов </a:t>
            </a:r>
            <a:r>
              <a:rPr sz="1800" b="1" spc="-10" dirty="0">
                <a:latin typeface="Tahoma"/>
                <a:cs typeface="Tahoma"/>
              </a:rPr>
              <a:t>истории, </a:t>
            </a:r>
            <a:r>
              <a:rPr sz="1800" b="1" spc="-35" dirty="0">
                <a:latin typeface="Tahoma"/>
                <a:cs typeface="Tahoma"/>
              </a:rPr>
              <a:t>чтобы </a:t>
            </a:r>
            <a:r>
              <a:rPr sz="1800" b="1" spc="-120" dirty="0">
                <a:latin typeface="Tahoma"/>
                <a:cs typeface="Tahoma"/>
              </a:rPr>
              <a:t>к </a:t>
            </a:r>
            <a:r>
              <a:rPr sz="1800" b="1" spc="-140" dirty="0">
                <a:latin typeface="Tahoma"/>
                <a:cs typeface="Tahoma"/>
              </a:rPr>
              <a:t>9 </a:t>
            </a:r>
            <a:r>
              <a:rPr sz="1800" b="1" spc="-13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классу</a:t>
            </a:r>
            <a:r>
              <a:rPr sz="1800" b="1" spc="35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сформировать</a:t>
            </a:r>
            <a:r>
              <a:rPr sz="1800" b="1" spc="3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у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учащихся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все</a:t>
            </a:r>
            <a:r>
              <a:rPr sz="1800" b="1" spc="5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основные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компетенции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познавательной 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деятельности,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30" dirty="0">
                <a:latin typeface="Tahoma"/>
                <a:cs typeface="Tahoma"/>
              </a:rPr>
              <a:t>от</a:t>
            </a:r>
            <a:r>
              <a:rPr sz="1800" b="1" spc="3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работы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200" dirty="0">
                <a:latin typeface="Tahoma"/>
                <a:cs typeface="Tahoma"/>
              </a:rPr>
              <a:t>с </a:t>
            </a:r>
            <a:r>
              <a:rPr sz="1800" b="1" spc="-50" dirty="0">
                <a:latin typeface="Tahoma"/>
                <a:cs typeface="Tahoma"/>
              </a:rPr>
              <a:t>хронологией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историческими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40" dirty="0">
                <a:latin typeface="Tahoma"/>
                <a:cs typeface="Tahoma"/>
              </a:rPr>
              <a:t>фактами</a:t>
            </a:r>
            <a:r>
              <a:rPr sz="1800" b="1" spc="4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до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применения 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знаний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общении,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социальной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практике.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35" dirty="0">
                <a:latin typeface="Verdana"/>
                <a:cs typeface="Verdana"/>
              </a:rPr>
              <a:t>Сделан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i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акцент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</a:t>
            </a:r>
            <a:r>
              <a:rPr sz="1800" i="1" u="heavy" spc="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всестороннем</a:t>
            </a:r>
            <a:r>
              <a:rPr sz="1800" i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изучении</a:t>
            </a:r>
            <a:r>
              <a:rPr sz="1800" i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истории</a:t>
            </a:r>
            <a:r>
              <a:rPr sz="1800" i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sz="1800" i="1" u="heavy" spc="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рассмотрением</a:t>
            </a:r>
            <a:r>
              <a:rPr sz="1800" i="1" u="heavy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различных 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исторических </a:t>
            </a:r>
            <a:r>
              <a:rPr sz="1800" i="1" u="heavy" spc="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версий </a:t>
            </a:r>
            <a:r>
              <a:rPr sz="1800" i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 </a:t>
            </a:r>
            <a:r>
              <a:rPr sz="1800" i="1" u="heavy" spc="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оценок </a:t>
            </a:r>
            <a:r>
              <a:rPr sz="1800" i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тех</a:t>
            </a:r>
            <a:r>
              <a:rPr sz="1800" i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или </a:t>
            </a:r>
            <a:r>
              <a:rPr sz="1800" i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иных </a:t>
            </a:r>
            <a:r>
              <a:rPr sz="1800" i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исторических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событий, </a:t>
            </a:r>
            <a:r>
              <a:rPr sz="1800" i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явлений, </a:t>
            </a:r>
            <a:r>
              <a:rPr sz="1800" i="1" u="heavy" spc="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процессов </a:t>
            </a:r>
            <a:r>
              <a:rPr sz="1800" i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u="heavy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применением </a:t>
            </a:r>
            <a:r>
              <a:rPr sz="1800" i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исторических </a:t>
            </a:r>
            <a:r>
              <a:rPr sz="1800" i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знаний </a:t>
            </a:r>
            <a:r>
              <a:rPr sz="1800" i="1" u="heavy" spc="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 </a:t>
            </a:r>
            <a:r>
              <a:rPr sz="1800" i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практике, </a:t>
            </a:r>
            <a:r>
              <a:rPr sz="1800" i="1" u="heavy" spc="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 </a:t>
            </a:r>
            <a:r>
              <a:rPr sz="1800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также </a:t>
            </a:r>
            <a:r>
              <a:rPr sz="1800" i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посредством </a:t>
            </a:r>
            <a:r>
              <a:rPr sz="1800" i="1" u="heavy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формирования </a:t>
            </a:r>
            <a:r>
              <a:rPr sz="1800" i="1" spc="150" dirty="0">
                <a:latin typeface="Arial"/>
                <a:cs typeface="Arial"/>
              </a:rPr>
              <a:t> </a:t>
            </a:r>
            <a:r>
              <a:rPr sz="1800" i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собственных</a:t>
            </a:r>
            <a:r>
              <a:rPr sz="1800" i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мнения</a:t>
            </a:r>
            <a:r>
              <a:rPr sz="1800" i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sz="1800" i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оценки</a:t>
            </a:r>
            <a:r>
              <a:rPr sz="1800" i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изучаемого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материала.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" y="673163"/>
            <a:ext cx="10692130" cy="646430"/>
          </a:xfrm>
          <a:custGeom>
            <a:avLst/>
            <a:gdLst/>
            <a:ahLst/>
            <a:cxnLst/>
            <a:rect l="l" t="t" r="r" b="b"/>
            <a:pathLst>
              <a:path w="10692130" h="646430">
                <a:moveTo>
                  <a:pt x="10691876" y="0"/>
                </a:moveTo>
                <a:lnTo>
                  <a:pt x="0" y="0"/>
                </a:lnTo>
                <a:lnTo>
                  <a:pt x="0" y="646112"/>
                </a:lnTo>
                <a:lnTo>
                  <a:pt x="10691876" y="646112"/>
                </a:lnTo>
                <a:lnTo>
                  <a:pt x="10691876" y="0"/>
                </a:lnTo>
                <a:close/>
              </a:path>
            </a:pathLst>
          </a:custGeom>
          <a:solidFill>
            <a:srgbClr val="DEE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9300" y="673163"/>
            <a:ext cx="10692130" cy="646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1440" marR="298450">
              <a:lnSpc>
                <a:spcPct val="100000"/>
              </a:lnSpc>
              <a:spcBef>
                <a:spcPts val="325"/>
              </a:spcBef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примерных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рабочих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программах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личностные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результаты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представлены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b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вне</a:t>
            </a:r>
            <a:r>
              <a:rPr sz="1800" b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C00000"/>
                </a:solidFill>
                <a:latin typeface="Tahoma"/>
                <a:cs typeface="Tahoma"/>
              </a:rPr>
              <a:t>контекста </a:t>
            </a:r>
            <a:r>
              <a:rPr sz="1800" b="1" spc="-5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предметного</a:t>
            </a:r>
            <a:r>
              <a:rPr sz="18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содержания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1238503"/>
            <a:ext cx="1551940" cy="20320"/>
          </a:xfrm>
          <a:custGeom>
            <a:avLst/>
            <a:gdLst/>
            <a:ahLst/>
            <a:cxnLst/>
            <a:rect l="l" t="t" r="r" b="b"/>
            <a:pathLst>
              <a:path w="1551939" h="20319">
                <a:moveTo>
                  <a:pt x="1551432" y="0"/>
                </a:moveTo>
                <a:lnTo>
                  <a:pt x="0" y="0"/>
                </a:lnTo>
                <a:lnTo>
                  <a:pt x="0" y="19812"/>
                </a:lnTo>
                <a:lnTo>
                  <a:pt x="1551432" y="19812"/>
                </a:lnTo>
                <a:lnTo>
                  <a:pt x="155143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95337" y="1498600"/>
            <a:ext cx="10652125" cy="2543175"/>
            <a:chOff x="795337" y="1498600"/>
            <a:chExt cx="10652125" cy="2543175"/>
          </a:xfrm>
        </p:grpSpPr>
        <p:sp>
          <p:nvSpPr>
            <p:cNvPr id="6" name="object 6"/>
            <p:cNvSpPr/>
            <p:nvPr/>
          </p:nvSpPr>
          <p:spPr>
            <a:xfrm>
              <a:off x="801687" y="1505000"/>
              <a:ext cx="10639425" cy="305435"/>
            </a:xfrm>
            <a:custGeom>
              <a:avLst/>
              <a:gdLst/>
              <a:ahLst/>
              <a:cxnLst/>
              <a:rect l="l" t="t" r="r" b="b"/>
              <a:pathLst>
                <a:path w="10639425" h="305435">
                  <a:moveTo>
                    <a:pt x="10639425" y="0"/>
                  </a:moveTo>
                  <a:lnTo>
                    <a:pt x="0" y="0"/>
                  </a:lnTo>
                  <a:lnTo>
                    <a:pt x="0" y="304876"/>
                  </a:lnTo>
                  <a:lnTo>
                    <a:pt x="10639425" y="304876"/>
                  </a:lnTo>
                  <a:lnTo>
                    <a:pt x="10639425" y="0"/>
                  </a:lnTo>
                  <a:close/>
                </a:path>
              </a:pathLst>
            </a:custGeom>
            <a:solidFill>
              <a:srgbClr val="C4B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337" y="1803527"/>
              <a:ext cx="10652125" cy="12700"/>
            </a:xfrm>
            <a:custGeom>
              <a:avLst/>
              <a:gdLst/>
              <a:ahLst/>
              <a:cxnLst/>
              <a:rect l="l" t="t" r="r" b="b"/>
              <a:pathLst>
                <a:path w="10652125" h="12700">
                  <a:moveTo>
                    <a:pt x="0" y="12700"/>
                  </a:moveTo>
                  <a:lnTo>
                    <a:pt x="10652061" y="12700"/>
                  </a:lnTo>
                  <a:lnTo>
                    <a:pt x="1065206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5337" y="1498600"/>
              <a:ext cx="10652125" cy="2543175"/>
            </a:xfrm>
            <a:custGeom>
              <a:avLst/>
              <a:gdLst/>
              <a:ahLst/>
              <a:cxnLst/>
              <a:rect l="l" t="t" r="r" b="b"/>
              <a:pathLst>
                <a:path w="10652125" h="2543175">
                  <a:moveTo>
                    <a:pt x="0" y="616076"/>
                  </a:moveTo>
                  <a:lnTo>
                    <a:pt x="10652061" y="616076"/>
                  </a:lnTo>
                </a:path>
                <a:path w="10652125" h="2543175">
                  <a:moveTo>
                    <a:pt x="6350" y="0"/>
                  </a:moveTo>
                  <a:lnTo>
                    <a:pt x="6350" y="2543175"/>
                  </a:lnTo>
                </a:path>
                <a:path w="10652125" h="2543175">
                  <a:moveTo>
                    <a:pt x="10645711" y="0"/>
                  </a:moveTo>
                  <a:lnTo>
                    <a:pt x="10645711" y="2543175"/>
                  </a:lnTo>
                </a:path>
                <a:path w="10652125" h="2543175">
                  <a:moveTo>
                    <a:pt x="0" y="6350"/>
                  </a:moveTo>
                  <a:lnTo>
                    <a:pt x="10652061" y="6350"/>
                  </a:lnTo>
                </a:path>
                <a:path w="10652125" h="2543175">
                  <a:moveTo>
                    <a:pt x="0" y="2536825"/>
                  </a:moveTo>
                  <a:lnTo>
                    <a:pt x="10652061" y="25368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История</a:t>
            </a:r>
          </a:p>
          <a:p>
            <a:pPr marL="12700">
              <a:lnSpc>
                <a:spcPct val="100000"/>
              </a:lnSpc>
            </a:pPr>
            <a:r>
              <a:rPr spc="-145" dirty="0"/>
              <a:t>в</a:t>
            </a:r>
            <a:r>
              <a:rPr spc="-25" dirty="0"/>
              <a:t> </a:t>
            </a:r>
            <a:r>
              <a:rPr spc="140" dirty="0"/>
              <a:t>сфере</a:t>
            </a:r>
            <a:r>
              <a:rPr spc="-50" dirty="0"/>
              <a:t> </a:t>
            </a:r>
            <a:r>
              <a:rPr spc="-10" dirty="0"/>
              <a:t>патриотического</a:t>
            </a:r>
            <a:r>
              <a:rPr spc="-45" dirty="0"/>
              <a:t> </a:t>
            </a:r>
            <a:r>
              <a:rPr spc="-50" dirty="0"/>
              <a:t>воспитания: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pc="20" dirty="0"/>
              <a:t>осознание</a:t>
            </a:r>
            <a:r>
              <a:rPr spc="25" dirty="0"/>
              <a:t> </a:t>
            </a:r>
            <a:r>
              <a:rPr spc="55" dirty="0"/>
              <a:t>российской</a:t>
            </a:r>
            <a:r>
              <a:rPr spc="60" dirty="0"/>
              <a:t> </a:t>
            </a:r>
            <a:r>
              <a:rPr spc="5" dirty="0"/>
              <a:t>гражданской</a:t>
            </a:r>
            <a:r>
              <a:rPr spc="10" dirty="0"/>
              <a:t> </a:t>
            </a:r>
            <a:r>
              <a:rPr spc="-55" dirty="0"/>
              <a:t>идентичности</a:t>
            </a:r>
            <a:r>
              <a:rPr spc="-50" dirty="0"/>
              <a:t> </a:t>
            </a:r>
            <a:r>
              <a:rPr spc="-229" dirty="0"/>
              <a:t>в</a:t>
            </a:r>
            <a:r>
              <a:rPr spc="-225" dirty="0"/>
              <a:t> </a:t>
            </a:r>
            <a:r>
              <a:rPr spc="-50" dirty="0"/>
              <a:t>поликультурном</a:t>
            </a:r>
            <a:r>
              <a:rPr spc="-45" dirty="0"/>
              <a:t> и </a:t>
            </a:r>
            <a:r>
              <a:rPr spc="-40" dirty="0"/>
              <a:t> </a:t>
            </a:r>
            <a:r>
              <a:rPr spc="50" dirty="0"/>
              <a:t>многоконфессиональном </a:t>
            </a:r>
            <a:r>
              <a:rPr spc="15" dirty="0"/>
              <a:t>обществе, </a:t>
            </a:r>
            <a:r>
              <a:rPr spc="-50" dirty="0"/>
              <a:t>проявление </a:t>
            </a:r>
            <a:r>
              <a:rPr spc="35" dirty="0"/>
              <a:t>интереса </a:t>
            </a:r>
            <a:r>
              <a:rPr spc="-165" dirty="0"/>
              <a:t>к</a:t>
            </a:r>
            <a:r>
              <a:rPr spc="-160" dirty="0"/>
              <a:t> </a:t>
            </a:r>
            <a:r>
              <a:rPr spc="-35" dirty="0"/>
              <a:t>познанию </a:t>
            </a:r>
            <a:r>
              <a:rPr spc="5" dirty="0"/>
              <a:t>родного </a:t>
            </a:r>
            <a:r>
              <a:rPr spc="-145" dirty="0"/>
              <a:t>языка, </a:t>
            </a:r>
            <a:r>
              <a:rPr spc="-140" dirty="0"/>
              <a:t> </a:t>
            </a:r>
            <a:r>
              <a:rPr spc="-20" dirty="0"/>
              <a:t>истории, </a:t>
            </a:r>
            <a:r>
              <a:rPr spc="-130" dirty="0"/>
              <a:t>культуры</a:t>
            </a:r>
            <a:r>
              <a:rPr spc="-125" dirty="0"/>
              <a:t> </a:t>
            </a:r>
            <a:r>
              <a:rPr spc="40" dirty="0"/>
              <a:t>Российской </a:t>
            </a:r>
            <a:r>
              <a:rPr spc="25" dirty="0"/>
              <a:t>Федерации, </a:t>
            </a:r>
            <a:r>
              <a:rPr spc="5" dirty="0"/>
              <a:t>своего </a:t>
            </a:r>
            <a:r>
              <a:rPr spc="-75" dirty="0"/>
              <a:t>края, </a:t>
            </a:r>
            <a:r>
              <a:rPr spc="10" dirty="0"/>
              <a:t>народов </a:t>
            </a:r>
            <a:r>
              <a:rPr spc="5" dirty="0"/>
              <a:t>России; </a:t>
            </a:r>
            <a:r>
              <a:rPr spc="15" dirty="0"/>
              <a:t>ценностное </a:t>
            </a:r>
            <a:r>
              <a:rPr spc="20" dirty="0"/>
              <a:t> </a:t>
            </a:r>
            <a:r>
              <a:rPr spc="5" dirty="0"/>
              <a:t>отношение</a:t>
            </a:r>
            <a:r>
              <a:rPr spc="10" dirty="0"/>
              <a:t> </a:t>
            </a:r>
            <a:r>
              <a:rPr spc="-165" dirty="0"/>
              <a:t>к</a:t>
            </a:r>
            <a:r>
              <a:rPr spc="-160" dirty="0"/>
              <a:t> </a:t>
            </a:r>
            <a:r>
              <a:rPr spc="-5" dirty="0"/>
              <a:t>достижениям</a:t>
            </a:r>
            <a:r>
              <a:rPr dirty="0"/>
              <a:t> </a:t>
            </a:r>
            <a:r>
              <a:rPr spc="20" dirty="0"/>
              <a:t>своей</a:t>
            </a:r>
            <a:r>
              <a:rPr spc="25" dirty="0"/>
              <a:t> </a:t>
            </a:r>
            <a:r>
              <a:rPr spc="-55" dirty="0"/>
              <a:t>Родины</a:t>
            </a:r>
            <a:r>
              <a:rPr spc="-50" dirty="0"/>
              <a:t> </a:t>
            </a:r>
            <a:r>
              <a:rPr dirty="0"/>
              <a:t>—</a:t>
            </a:r>
            <a:r>
              <a:rPr spc="5" dirty="0"/>
              <a:t> </a:t>
            </a:r>
            <a:r>
              <a:rPr spc="30" dirty="0"/>
              <a:t>России,</a:t>
            </a:r>
            <a:r>
              <a:rPr spc="35" dirty="0"/>
              <a:t> </a:t>
            </a:r>
            <a:r>
              <a:rPr spc="-165" dirty="0"/>
              <a:t>к</a:t>
            </a:r>
            <a:r>
              <a:rPr spc="-160" dirty="0"/>
              <a:t> </a:t>
            </a:r>
            <a:r>
              <a:rPr spc="-45" dirty="0"/>
              <a:t>науке,</a:t>
            </a:r>
            <a:r>
              <a:rPr spc="-40" dirty="0"/>
              <a:t> </a:t>
            </a:r>
            <a:r>
              <a:rPr spc="-45" dirty="0"/>
              <a:t>искусству,</a:t>
            </a:r>
            <a:r>
              <a:rPr spc="-40" dirty="0"/>
              <a:t> </a:t>
            </a:r>
            <a:r>
              <a:rPr spc="-25" dirty="0"/>
              <a:t>спорту, </a:t>
            </a:r>
            <a:r>
              <a:rPr spc="-20" dirty="0"/>
              <a:t> </a:t>
            </a:r>
            <a:r>
              <a:rPr spc="-60" dirty="0"/>
              <a:t>технологиям, </a:t>
            </a:r>
            <a:r>
              <a:rPr spc="20" dirty="0"/>
              <a:t>боевым </a:t>
            </a:r>
            <a:r>
              <a:rPr spc="-10" dirty="0"/>
              <a:t>подвигам </a:t>
            </a:r>
            <a:r>
              <a:rPr spc="-45" dirty="0"/>
              <a:t>и </a:t>
            </a:r>
            <a:r>
              <a:rPr spc="-35" dirty="0"/>
              <a:t>трудовым </a:t>
            </a:r>
            <a:r>
              <a:rPr spc="-5" dirty="0"/>
              <a:t>достижениям </a:t>
            </a:r>
            <a:r>
              <a:rPr spc="5" dirty="0"/>
              <a:t>народа; </a:t>
            </a:r>
            <a:r>
              <a:rPr spc="-25" dirty="0"/>
              <a:t>уважение </a:t>
            </a:r>
            <a:r>
              <a:rPr spc="-165" dirty="0"/>
              <a:t>к </a:t>
            </a:r>
            <a:r>
              <a:rPr spc="80" dirty="0"/>
              <a:t>символам </a:t>
            </a:r>
            <a:r>
              <a:rPr spc="85" dirty="0"/>
              <a:t> </a:t>
            </a:r>
            <a:r>
              <a:rPr spc="30" dirty="0"/>
              <a:t>России,</a:t>
            </a:r>
            <a:r>
              <a:rPr spc="35" dirty="0"/>
              <a:t> </a:t>
            </a:r>
            <a:r>
              <a:rPr spc="-5" dirty="0"/>
              <a:t>государственным</a:t>
            </a:r>
            <a:r>
              <a:rPr dirty="0"/>
              <a:t> </a:t>
            </a:r>
            <a:r>
              <a:rPr spc="-5" dirty="0"/>
              <a:t>праздникам,</a:t>
            </a:r>
            <a:r>
              <a:rPr dirty="0"/>
              <a:t> </a:t>
            </a:r>
            <a:r>
              <a:rPr spc="15" dirty="0"/>
              <a:t>историческому</a:t>
            </a:r>
            <a:r>
              <a:rPr spc="20" dirty="0"/>
              <a:t> </a:t>
            </a:r>
            <a:r>
              <a:rPr spc="-45" dirty="0"/>
              <a:t>и</a:t>
            </a:r>
            <a:r>
              <a:rPr spc="-40" dirty="0"/>
              <a:t> </a:t>
            </a:r>
            <a:r>
              <a:rPr spc="35" dirty="0"/>
              <a:t>природному</a:t>
            </a:r>
            <a:r>
              <a:rPr spc="40" dirty="0"/>
              <a:t> </a:t>
            </a:r>
            <a:r>
              <a:rPr spc="15" dirty="0"/>
              <a:t>наследию</a:t>
            </a:r>
            <a:r>
              <a:rPr spc="20" dirty="0"/>
              <a:t> </a:t>
            </a:r>
            <a:r>
              <a:rPr spc="-45" dirty="0"/>
              <a:t>и </a:t>
            </a:r>
            <a:r>
              <a:rPr spc="-40" dirty="0"/>
              <a:t> </a:t>
            </a:r>
            <a:r>
              <a:rPr spc="-10" dirty="0"/>
              <a:t>памятникам,</a:t>
            </a:r>
            <a:r>
              <a:rPr spc="-120" dirty="0"/>
              <a:t> </a:t>
            </a:r>
            <a:r>
              <a:rPr spc="-5" dirty="0"/>
              <a:t>традициям</a:t>
            </a:r>
            <a:r>
              <a:rPr spc="-114" dirty="0"/>
              <a:t> </a:t>
            </a:r>
            <a:r>
              <a:rPr spc="-75" dirty="0"/>
              <a:t>разных</a:t>
            </a:r>
            <a:r>
              <a:rPr spc="-130" dirty="0"/>
              <a:t> </a:t>
            </a:r>
            <a:r>
              <a:rPr spc="-15" dirty="0"/>
              <a:t>народов,</a:t>
            </a:r>
            <a:r>
              <a:rPr spc="-145" dirty="0"/>
              <a:t> </a:t>
            </a:r>
            <a:r>
              <a:rPr spc="-15" dirty="0"/>
              <a:t>проживающих</a:t>
            </a:r>
            <a:r>
              <a:rPr spc="-120" dirty="0"/>
              <a:t> </a:t>
            </a:r>
            <a:r>
              <a:rPr spc="-229" dirty="0"/>
              <a:t>в</a:t>
            </a:r>
            <a:r>
              <a:rPr spc="-135" dirty="0"/>
              <a:t> </a:t>
            </a:r>
            <a:r>
              <a:rPr spc="20" dirty="0"/>
              <a:t>родной</a:t>
            </a:r>
            <a:r>
              <a:rPr spc="-150" dirty="0"/>
              <a:t> </a:t>
            </a:r>
            <a:r>
              <a:rPr spc="-15" dirty="0"/>
              <a:t>стране;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5812" y="4221226"/>
            <a:ext cx="10639425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4030">
              <a:lnSpc>
                <a:spcPts val="2305"/>
              </a:lnSpc>
            </a:pP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170" dirty="0">
                <a:latin typeface="Tahoma"/>
                <a:cs typeface="Tahoma"/>
              </a:rPr>
              <a:t>с</a:t>
            </a:r>
            <a:r>
              <a:rPr sz="2000" b="1" spc="280" dirty="0">
                <a:latin typeface="Tahoma"/>
                <a:cs typeface="Tahoma"/>
              </a:rPr>
              <a:t>ф</a:t>
            </a:r>
            <a:r>
              <a:rPr sz="2000" b="1" spc="80" dirty="0">
                <a:latin typeface="Tahoma"/>
                <a:cs typeface="Tahoma"/>
              </a:rPr>
              <a:t>ере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гр</a:t>
            </a:r>
            <a:r>
              <a:rPr sz="2000" b="1" spc="-15" dirty="0">
                <a:latin typeface="Tahoma"/>
                <a:cs typeface="Tahoma"/>
              </a:rPr>
              <a:t>а</a:t>
            </a:r>
            <a:r>
              <a:rPr sz="2000" b="1" spc="-20" dirty="0">
                <a:latin typeface="Tahoma"/>
                <a:cs typeface="Tahoma"/>
              </a:rPr>
              <a:t>жданског</a:t>
            </a:r>
            <a:r>
              <a:rPr sz="2000" b="1" spc="-15" dirty="0">
                <a:latin typeface="Tahoma"/>
                <a:cs typeface="Tahoma"/>
              </a:rPr>
              <a:t>о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вос</a:t>
            </a:r>
            <a:r>
              <a:rPr sz="2000" b="1" spc="-5" dirty="0">
                <a:latin typeface="Tahoma"/>
                <a:cs typeface="Tahoma"/>
              </a:rPr>
              <a:t>п</a:t>
            </a:r>
            <a:r>
              <a:rPr sz="2000" b="1" spc="-45" dirty="0">
                <a:latin typeface="Tahoma"/>
                <a:cs typeface="Tahoma"/>
              </a:rPr>
              <a:t>ит</a:t>
            </a:r>
            <a:r>
              <a:rPr sz="2000" b="1" spc="10" dirty="0">
                <a:latin typeface="Tahoma"/>
                <a:cs typeface="Tahoma"/>
              </a:rPr>
              <a:t>а</a:t>
            </a:r>
            <a:r>
              <a:rPr sz="2000" b="1" spc="5" dirty="0">
                <a:latin typeface="Tahoma"/>
                <a:cs typeface="Tahoma"/>
              </a:rPr>
              <a:t>н</a:t>
            </a:r>
            <a:r>
              <a:rPr sz="2000" b="1" spc="-155" dirty="0">
                <a:latin typeface="Tahoma"/>
                <a:cs typeface="Tahoma"/>
              </a:rPr>
              <a:t>ия: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812" y="4526026"/>
            <a:ext cx="10639425" cy="174180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44450" marR="35560" algn="just">
              <a:lnSpc>
                <a:spcPts val="2160"/>
              </a:lnSpc>
              <a:spcBef>
                <a:spcPts val="45"/>
              </a:spcBef>
            </a:pPr>
            <a:r>
              <a:rPr sz="1800" spc="55" dirty="0">
                <a:latin typeface="Verdana"/>
                <a:cs typeface="Verdana"/>
              </a:rPr>
              <a:t>осмысление </a:t>
            </a:r>
            <a:r>
              <a:rPr sz="1800" spc="-5" dirty="0">
                <a:latin typeface="Verdana"/>
                <a:cs typeface="Verdana"/>
              </a:rPr>
              <a:t>исторической </a:t>
            </a:r>
            <a:r>
              <a:rPr sz="1800" spc="-15" dirty="0">
                <a:latin typeface="Verdana"/>
                <a:cs typeface="Verdana"/>
              </a:rPr>
              <a:t>традиции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примеров </a:t>
            </a:r>
            <a:r>
              <a:rPr sz="1800" spc="-5" dirty="0">
                <a:latin typeface="Verdana"/>
                <a:cs typeface="Verdana"/>
              </a:rPr>
              <a:t>гражданского </a:t>
            </a:r>
            <a:r>
              <a:rPr sz="1800" spc="-50" dirty="0">
                <a:latin typeface="Verdana"/>
                <a:cs typeface="Verdana"/>
              </a:rPr>
              <a:t>служения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Отечеству; 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готовность </a:t>
            </a:r>
            <a:r>
              <a:rPr sz="1800" spc="-165" dirty="0">
                <a:latin typeface="Verdana"/>
                <a:cs typeface="Verdana"/>
              </a:rPr>
              <a:t>к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выполнению </a:t>
            </a:r>
            <a:r>
              <a:rPr sz="1800" spc="-15" dirty="0">
                <a:latin typeface="Verdana"/>
                <a:cs typeface="Verdana"/>
              </a:rPr>
              <a:t>обязанностей </a:t>
            </a:r>
            <a:r>
              <a:rPr sz="1800" dirty="0">
                <a:latin typeface="Verdana"/>
                <a:cs typeface="Verdana"/>
              </a:rPr>
              <a:t>гражданина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5" dirty="0">
                <a:latin typeface="Verdana"/>
                <a:cs typeface="Verdana"/>
              </a:rPr>
              <a:t>реализации </a:t>
            </a:r>
            <a:r>
              <a:rPr sz="1800" spc="-10" dirty="0">
                <a:latin typeface="Verdana"/>
                <a:cs typeface="Verdana"/>
              </a:rPr>
              <a:t>его </a:t>
            </a:r>
            <a:r>
              <a:rPr sz="1800" spc="-80" dirty="0">
                <a:latin typeface="Verdana"/>
                <a:cs typeface="Verdana"/>
              </a:rPr>
              <a:t>прав; </a:t>
            </a:r>
            <a:r>
              <a:rPr sz="1800" spc="-25" dirty="0">
                <a:latin typeface="Verdana"/>
                <a:cs typeface="Verdana"/>
              </a:rPr>
              <a:t>уважение 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прав, </a:t>
            </a:r>
            <a:r>
              <a:rPr sz="1800" spc="30" dirty="0">
                <a:latin typeface="Verdana"/>
                <a:cs typeface="Verdana"/>
              </a:rPr>
              <a:t>свобод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90" dirty="0">
                <a:latin typeface="Verdana"/>
                <a:cs typeface="Verdana"/>
              </a:rPr>
              <a:t>законных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интересов </a:t>
            </a:r>
            <a:r>
              <a:rPr sz="1800" spc="-85" dirty="0">
                <a:latin typeface="Verdana"/>
                <a:cs typeface="Verdana"/>
              </a:rPr>
              <a:t>других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людей;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активное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участие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жизни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семьи, 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образовательной</a:t>
            </a:r>
            <a:r>
              <a:rPr sz="1800" spc="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организации,</a:t>
            </a:r>
            <a:r>
              <a:rPr sz="1800" spc="12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местного</a:t>
            </a:r>
            <a:r>
              <a:rPr sz="1800" spc="12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сообщества,</a:t>
            </a:r>
            <a:r>
              <a:rPr sz="1800" spc="1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родного</a:t>
            </a:r>
            <a:r>
              <a:rPr sz="1800" spc="12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края,</a:t>
            </a:r>
            <a:r>
              <a:rPr sz="1800" spc="11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страны;</a:t>
            </a:r>
            <a:r>
              <a:rPr sz="1800" spc="11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неприятие</a:t>
            </a:r>
            <a:endParaRPr sz="1800">
              <a:latin typeface="Verdana"/>
              <a:cs typeface="Verdana"/>
            </a:endParaRPr>
          </a:p>
          <a:p>
            <a:pPr marL="44450" marR="38100" algn="just">
              <a:lnSpc>
                <a:spcPts val="2100"/>
              </a:lnSpc>
              <a:spcBef>
                <a:spcPts val="50"/>
              </a:spcBef>
            </a:pPr>
            <a:r>
              <a:rPr sz="1800" spc="-95" dirty="0">
                <a:latin typeface="Verdana"/>
                <a:cs typeface="Verdana"/>
              </a:rPr>
              <a:t>любых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235" dirty="0">
                <a:latin typeface="Verdana"/>
                <a:cs typeface="Verdana"/>
              </a:rPr>
              <a:t>форм </a:t>
            </a:r>
            <a:r>
              <a:rPr sz="1800" spc="45" dirty="0">
                <a:latin typeface="Verdana"/>
                <a:cs typeface="Verdana"/>
              </a:rPr>
              <a:t>экстремизма, </a:t>
            </a:r>
            <a:r>
              <a:rPr sz="1800" dirty="0">
                <a:latin typeface="Verdana"/>
                <a:cs typeface="Verdana"/>
              </a:rPr>
              <a:t>дискриминации; </a:t>
            </a:r>
            <a:r>
              <a:rPr sz="1800" spc="-50" dirty="0">
                <a:latin typeface="Verdana"/>
                <a:cs typeface="Verdana"/>
              </a:rPr>
              <a:t>неприятие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действий,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наносящих </a:t>
            </a:r>
            <a:r>
              <a:rPr sz="1800" spc="70" dirty="0">
                <a:latin typeface="Verdana"/>
                <a:cs typeface="Verdana"/>
              </a:rPr>
              <a:t>ущерб 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социальной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природной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среде;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678" y="0"/>
            <a:ext cx="12204065" cy="6864350"/>
            <a:chOff x="-5678" y="0"/>
            <a:chExt cx="12204065" cy="6864350"/>
          </a:xfrm>
        </p:grpSpPr>
        <p:sp>
          <p:nvSpPr>
            <p:cNvPr id="4" name="object 4"/>
            <p:cNvSpPr/>
            <p:nvPr/>
          </p:nvSpPr>
          <p:spPr>
            <a:xfrm>
              <a:off x="103187" y="0"/>
              <a:ext cx="12089130" cy="6858000"/>
            </a:xfrm>
            <a:custGeom>
              <a:avLst/>
              <a:gdLst/>
              <a:ahLst/>
              <a:cxnLst/>
              <a:rect l="l" t="t" r="r" b="b"/>
              <a:pathLst>
                <a:path w="12089130" h="6858000">
                  <a:moveTo>
                    <a:pt x="8839263" y="0"/>
                  </a:moveTo>
                  <a:lnTo>
                    <a:pt x="8839263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8839263" y="6858000"/>
                  </a:lnTo>
                  <a:lnTo>
                    <a:pt x="8839263" y="0"/>
                  </a:lnTo>
                  <a:close/>
                </a:path>
                <a:path w="12089130" h="6858000">
                  <a:moveTo>
                    <a:pt x="12088800" y="0"/>
                  </a:moveTo>
                  <a:lnTo>
                    <a:pt x="12088800" y="0"/>
                  </a:lnTo>
                  <a:lnTo>
                    <a:pt x="8840787" y="0"/>
                  </a:lnTo>
                  <a:lnTo>
                    <a:pt x="8840787" y="6858000"/>
                  </a:lnTo>
                  <a:lnTo>
                    <a:pt x="12088800" y="6858000"/>
                  </a:lnTo>
                  <a:lnTo>
                    <a:pt x="120888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678" y="76200"/>
              <a:ext cx="12204028" cy="67881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600" y="333311"/>
              <a:ext cx="10972800" cy="6186805"/>
            </a:xfrm>
            <a:custGeom>
              <a:avLst/>
              <a:gdLst/>
              <a:ahLst/>
              <a:cxnLst/>
              <a:rect l="l" t="t" r="r" b="b"/>
              <a:pathLst>
                <a:path w="10972800" h="6186805">
                  <a:moveTo>
                    <a:pt x="10972800" y="0"/>
                  </a:moveTo>
                  <a:lnTo>
                    <a:pt x="0" y="0"/>
                  </a:lnTo>
                  <a:lnTo>
                    <a:pt x="0" y="344614"/>
                  </a:lnTo>
                  <a:lnTo>
                    <a:pt x="0" y="6186551"/>
                  </a:lnTo>
                  <a:lnTo>
                    <a:pt x="10972800" y="6186551"/>
                  </a:lnTo>
                  <a:lnTo>
                    <a:pt x="10972800" y="344614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333311"/>
              <a:ext cx="10972800" cy="6186805"/>
            </a:xfrm>
            <a:custGeom>
              <a:avLst/>
              <a:gdLst/>
              <a:ahLst/>
              <a:cxnLst/>
              <a:rect l="l" t="t" r="r" b="b"/>
              <a:pathLst>
                <a:path w="10972800" h="6186805">
                  <a:moveTo>
                    <a:pt x="0" y="6186551"/>
                  </a:moveTo>
                  <a:lnTo>
                    <a:pt x="10972800" y="6186551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61865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3437" y="0"/>
          <a:ext cx="10512425" cy="6264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925"/>
                <a:gridCol w="4905375"/>
                <a:gridCol w="365125"/>
              </a:tblGrid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D57C4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D57C4"/>
                      </a:solidFill>
                      <a:prstDash val="solid"/>
                    </a:lnL>
                    <a:lnR w="19050">
                      <a:solidFill>
                        <a:srgbClr val="0D57C4"/>
                      </a:solidFill>
                      <a:prstDash val="solid"/>
                    </a:lnR>
                    <a:lnB w="28575">
                      <a:solidFill>
                        <a:srgbClr val="0D57C4"/>
                      </a:solidFill>
                      <a:prstDash val="solid"/>
                    </a:lnB>
                    <a:solidFill>
                      <a:srgbClr val="297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D57C4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gridSpan="3">
                  <a:txBody>
                    <a:bodyPr/>
                    <a:lstStyle/>
                    <a:p>
                      <a:pPr marL="44450">
                        <a:lnSpc>
                          <a:spcPts val="2300"/>
                        </a:lnSpc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духов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о-н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ере: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43062">
                <a:tc gridSpan="3">
                  <a:txBody>
                    <a:bodyPr/>
                    <a:lstStyle/>
                    <a:p>
                      <a:pPr marL="132715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представление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традиционных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духовно-нравственных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ценностях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народов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России;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 marR="31559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ориентация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моральные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ценности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нормы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современного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российского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общества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29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ситуациях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нравственного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выбора;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готовность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оценивать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свое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поведение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поступки,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а </a:t>
                      </a:r>
                      <a:r>
                        <a:rPr sz="1800" spc="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также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поведение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поступки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других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людей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позиции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нравственных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правовых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5" dirty="0">
                          <a:latin typeface="Verdana"/>
                          <a:cs typeface="Verdana"/>
                        </a:rPr>
                        <a:t>норм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0" dirty="0">
                          <a:latin typeface="Verdana"/>
                          <a:cs typeface="Verdana"/>
                        </a:rPr>
                        <a:t>с </a:t>
                      </a:r>
                      <a:r>
                        <a:rPr sz="1800" spc="20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учетом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осознания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последствий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поступков;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активное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неприятие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асоциальных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поступков;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1688">
                <a:tc gridSpan="3">
                  <a:txBody>
                    <a:bodyPr/>
                    <a:lstStyle/>
                    <a:p>
                      <a:pPr marL="44450">
                        <a:lnSpc>
                          <a:spcPts val="2275"/>
                        </a:lnSpc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пон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мани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це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ннос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научног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позн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ния: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60322">
                <a:tc gridSpan="3">
                  <a:txBody>
                    <a:bodyPr/>
                    <a:lstStyle/>
                    <a:p>
                      <a:pPr marL="44450">
                        <a:lnSpc>
                          <a:spcPts val="2130"/>
                        </a:lnSpc>
                      </a:pPr>
                      <a:r>
                        <a:rPr sz="1800" spc="55" dirty="0">
                          <a:latin typeface="Verdana"/>
                          <a:cs typeface="Verdana"/>
                        </a:rPr>
                        <a:t>осмысление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значения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истории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как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знания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развитии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человека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общества,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о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 marR="40640">
                        <a:lnSpc>
                          <a:spcPct val="100000"/>
                        </a:lnSpc>
                      </a:pPr>
                      <a:r>
                        <a:rPr sz="1800" spc="20" dirty="0">
                          <a:latin typeface="Verdana"/>
                          <a:cs typeface="Verdana"/>
                        </a:rPr>
                        <a:t>социальном,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культурном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нравственном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опыте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предшествующих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поколений;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овладение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навыками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познания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оценки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событий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прошлого </a:t>
                      </a:r>
                      <a:r>
                        <a:rPr sz="1800" spc="200" dirty="0">
                          <a:latin typeface="Verdana"/>
                          <a:cs typeface="Verdana"/>
                        </a:rPr>
                        <a:t>с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позиций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историзма; </a:t>
                      </a:r>
                      <a:r>
                        <a:rPr sz="1800" spc="75" dirty="0">
                          <a:latin typeface="Verdana"/>
                          <a:cs typeface="Verdana"/>
                        </a:rPr>
                        <a:t>формирование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0" dirty="0">
                          <a:latin typeface="Verdana"/>
                          <a:cs typeface="Verdana"/>
                        </a:rPr>
                        <a:t>сохранение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интереса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истории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как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важной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составляющей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современного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ts val="21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щ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нног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оз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я;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926">
                <a:tc gridSpan="3">
                  <a:txBody>
                    <a:bodyPr/>
                    <a:lstStyle/>
                    <a:p>
                      <a:pPr marL="44450">
                        <a:lnSpc>
                          <a:spcPts val="2300"/>
                        </a:lnSpc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сфер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эсте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ичес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ог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20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восп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2000" b="1" spc="-5" dirty="0">
                          <a:latin typeface="Tahoma"/>
                          <a:cs typeface="Tahoma"/>
                        </a:rPr>
                        <a:t>ния: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57325">
                <a:tc gridSpan="3">
                  <a:txBody>
                    <a:bodyPr/>
                    <a:lstStyle/>
                    <a:p>
                      <a:pPr marL="44450" marR="156845">
                        <a:lnSpc>
                          <a:spcPts val="2160"/>
                        </a:lnSpc>
                        <a:spcBef>
                          <a:spcPts val="4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представление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культурном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многообразии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своей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страны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мира;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осознание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важности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культуры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как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воплощения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ценностей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общества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0" dirty="0">
                          <a:latin typeface="Verdana"/>
                          <a:cs typeface="Verdana"/>
                        </a:rPr>
                        <a:t>средства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коммуникации;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понимание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 marR="156845">
                        <a:lnSpc>
                          <a:spcPts val="21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ценности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отечественного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мирового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искусства,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роли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этнических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культурных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традиций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народного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творчества;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уважение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культуре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своего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других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народов;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199251" y="0"/>
            <a:ext cx="4673600" cy="601980"/>
          </a:xfrm>
          <a:custGeom>
            <a:avLst/>
            <a:gdLst/>
            <a:ahLst/>
            <a:cxnLst/>
            <a:rect l="l" t="t" r="r" b="b"/>
            <a:pathLst>
              <a:path w="4673600" h="601980">
                <a:moveTo>
                  <a:pt x="0" y="601726"/>
                </a:moveTo>
                <a:lnTo>
                  <a:pt x="4673600" y="601726"/>
                </a:lnTo>
                <a:lnTo>
                  <a:pt x="4673600" y="0"/>
                </a:lnTo>
                <a:lnTo>
                  <a:pt x="0" y="0"/>
                </a:lnTo>
                <a:lnTo>
                  <a:pt x="0" y="601726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678" y="0"/>
            <a:ext cx="12204065" cy="6864350"/>
            <a:chOff x="-5678" y="0"/>
            <a:chExt cx="12204065" cy="6864350"/>
          </a:xfrm>
        </p:grpSpPr>
        <p:sp>
          <p:nvSpPr>
            <p:cNvPr id="4" name="object 4"/>
            <p:cNvSpPr/>
            <p:nvPr/>
          </p:nvSpPr>
          <p:spPr>
            <a:xfrm>
              <a:off x="103187" y="0"/>
              <a:ext cx="12089130" cy="6858000"/>
            </a:xfrm>
            <a:custGeom>
              <a:avLst/>
              <a:gdLst/>
              <a:ahLst/>
              <a:cxnLst/>
              <a:rect l="l" t="t" r="r" b="b"/>
              <a:pathLst>
                <a:path w="12089130" h="6858000">
                  <a:moveTo>
                    <a:pt x="8839263" y="0"/>
                  </a:moveTo>
                  <a:lnTo>
                    <a:pt x="8839263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8839263" y="6858000"/>
                  </a:lnTo>
                  <a:lnTo>
                    <a:pt x="8839263" y="0"/>
                  </a:lnTo>
                  <a:close/>
                </a:path>
                <a:path w="12089130" h="6858000">
                  <a:moveTo>
                    <a:pt x="12088800" y="0"/>
                  </a:moveTo>
                  <a:lnTo>
                    <a:pt x="12088800" y="0"/>
                  </a:lnTo>
                  <a:lnTo>
                    <a:pt x="8840787" y="0"/>
                  </a:lnTo>
                  <a:lnTo>
                    <a:pt x="8840787" y="6858000"/>
                  </a:lnTo>
                  <a:lnTo>
                    <a:pt x="12088800" y="6858000"/>
                  </a:lnTo>
                  <a:lnTo>
                    <a:pt x="120888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678" y="76200"/>
              <a:ext cx="12204028" cy="67881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600" y="333311"/>
              <a:ext cx="10972800" cy="6186805"/>
            </a:xfrm>
            <a:custGeom>
              <a:avLst/>
              <a:gdLst/>
              <a:ahLst/>
              <a:cxnLst/>
              <a:rect l="l" t="t" r="r" b="b"/>
              <a:pathLst>
                <a:path w="10972800" h="6186805">
                  <a:moveTo>
                    <a:pt x="10972800" y="0"/>
                  </a:moveTo>
                  <a:lnTo>
                    <a:pt x="0" y="0"/>
                  </a:lnTo>
                  <a:lnTo>
                    <a:pt x="0" y="344614"/>
                  </a:lnTo>
                  <a:lnTo>
                    <a:pt x="0" y="6186551"/>
                  </a:lnTo>
                  <a:lnTo>
                    <a:pt x="10972800" y="6186551"/>
                  </a:lnTo>
                  <a:lnTo>
                    <a:pt x="10972800" y="344614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333311"/>
              <a:ext cx="10972800" cy="6186805"/>
            </a:xfrm>
            <a:custGeom>
              <a:avLst/>
              <a:gdLst/>
              <a:ahLst/>
              <a:cxnLst/>
              <a:rect l="l" t="t" r="r" b="b"/>
              <a:pathLst>
                <a:path w="10972800" h="6186805">
                  <a:moveTo>
                    <a:pt x="0" y="6186551"/>
                  </a:moveTo>
                  <a:lnTo>
                    <a:pt x="10972800" y="6186551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61865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3437" y="0"/>
          <a:ext cx="10512425" cy="6368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925"/>
                <a:gridCol w="4905375"/>
                <a:gridCol w="365125"/>
              </a:tblGrid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D57C4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D57C4"/>
                      </a:solidFill>
                      <a:prstDash val="solid"/>
                    </a:lnL>
                    <a:lnR w="19050">
                      <a:solidFill>
                        <a:srgbClr val="0D57C4"/>
                      </a:solidFill>
                      <a:prstDash val="solid"/>
                    </a:lnR>
                    <a:lnB w="28575">
                      <a:solidFill>
                        <a:srgbClr val="0D57C4"/>
                      </a:solidFill>
                      <a:prstDash val="solid"/>
                    </a:lnB>
                    <a:solidFill>
                      <a:srgbClr val="297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D57C4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gridSpan="3">
                  <a:txBody>
                    <a:bodyPr/>
                    <a:lstStyle/>
                    <a:p>
                      <a:pPr marL="44450">
                        <a:lnSpc>
                          <a:spcPts val="2300"/>
                        </a:lnSpc>
                      </a:pPr>
                      <a:r>
                        <a:rPr sz="2000" b="1" spc="-14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формировании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ценностного</a:t>
                      </a:r>
                      <a:r>
                        <a:rPr sz="20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отношения</a:t>
                      </a:r>
                      <a:r>
                        <a:rPr sz="20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3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25" dirty="0">
                          <a:latin typeface="Tahoma"/>
                          <a:cs typeface="Tahoma"/>
                        </a:rPr>
                        <a:t>жизни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65" dirty="0">
                          <a:latin typeface="Tahoma"/>
                          <a:cs typeface="Tahoma"/>
                        </a:rPr>
                        <a:t>здоровью: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7950">
                <a:tc gridSpan="3">
                  <a:txBody>
                    <a:bodyPr/>
                    <a:lstStyle/>
                    <a:p>
                      <a:pPr marL="44450" marR="223520" indent="88265">
                        <a:lnSpc>
                          <a:spcPts val="2160"/>
                        </a:lnSpc>
                        <a:spcBef>
                          <a:spcPts val="40"/>
                        </a:spcBef>
                      </a:pPr>
                      <a:r>
                        <a:rPr sz="1800" spc="20" dirty="0">
                          <a:latin typeface="Verdana"/>
                          <a:cs typeface="Verdana"/>
                        </a:rPr>
                        <a:t>осознание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ценности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жизни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необходимости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0" dirty="0">
                          <a:latin typeface="Verdana"/>
                          <a:cs typeface="Verdana"/>
                        </a:rPr>
                        <a:t>ее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сохранения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15" dirty="0">
                          <a:latin typeface="Verdana"/>
                          <a:cs typeface="Verdana"/>
                        </a:rPr>
                        <a:t>(в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том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числе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—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основе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примеров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из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истории);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представление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0" dirty="0">
                          <a:latin typeface="Verdana"/>
                          <a:cs typeface="Verdana"/>
                        </a:rPr>
                        <a:t>об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идеалах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гармоничного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физического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 marR="1043305">
                        <a:lnSpc>
                          <a:spcPts val="2160"/>
                        </a:lnSpc>
                      </a:pPr>
                      <a:r>
                        <a:rPr sz="1800" spc="-70" dirty="0">
                          <a:latin typeface="Verdana"/>
                          <a:cs typeface="Verdana"/>
                        </a:rPr>
                        <a:t>духовного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развития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человека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29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исторических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обществах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15" dirty="0">
                          <a:latin typeface="Verdana"/>
                          <a:cs typeface="Verdana"/>
                        </a:rPr>
                        <a:t>(в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античном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0" dirty="0">
                          <a:latin typeface="Verdana"/>
                          <a:cs typeface="Verdana"/>
                        </a:rPr>
                        <a:t>мире,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эпоху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жд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ния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)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сов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менную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эпох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;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150">
                <a:tc gridSpan="3">
                  <a:txBody>
                    <a:bodyPr/>
                    <a:lstStyle/>
                    <a:p>
                      <a:pPr marL="44450">
                        <a:lnSpc>
                          <a:spcPts val="2325"/>
                        </a:lnSpc>
                        <a:spcBef>
                          <a:spcPts val="20"/>
                        </a:spcBef>
                      </a:pPr>
                      <a:r>
                        <a:rPr sz="2000" b="1" spc="140" dirty="0">
                          <a:latin typeface="Tahoma"/>
                          <a:cs typeface="Tahoma"/>
                        </a:rPr>
                        <a:t>сфере</a:t>
                      </a:r>
                      <a:r>
                        <a:rPr sz="20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5" dirty="0">
                          <a:latin typeface="Tahoma"/>
                          <a:cs typeface="Tahoma"/>
                        </a:rPr>
                        <a:t>трудового</a:t>
                      </a:r>
                      <a:r>
                        <a:rPr sz="20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воспитания: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0239">
                <a:tc gridSpan="3">
                  <a:txBody>
                    <a:bodyPr/>
                    <a:lstStyle/>
                    <a:p>
                      <a:pPr marL="44450" marR="955040">
                        <a:lnSpc>
                          <a:spcPts val="2160"/>
                        </a:lnSpc>
                        <a:spcBef>
                          <a:spcPts val="40"/>
                        </a:spcBef>
                      </a:pPr>
                      <a:r>
                        <a:rPr sz="1800" spc="35" dirty="0">
                          <a:latin typeface="Verdana"/>
                          <a:cs typeface="Verdana"/>
                        </a:rPr>
                        <a:t>понимание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основе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знания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истории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значения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трудовой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деятельности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людей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как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источника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развития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человека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общества;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представление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разнообразии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ts val="2090"/>
                        </a:lnSpc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существовавших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29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5" dirty="0">
                          <a:latin typeface="Verdana"/>
                          <a:cs typeface="Verdana"/>
                        </a:rPr>
                        <a:t>прошлом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современных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0" dirty="0">
                          <a:latin typeface="Verdana"/>
                          <a:cs typeface="Verdana"/>
                        </a:rPr>
                        <a:t>профессий;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уважение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труду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 marR="19304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результатам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трудовой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деятельности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человека;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определение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14" dirty="0">
                          <a:latin typeface="Verdana"/>
                          <a:cs typeface="Verdana"/>
                        </a:rPr>
                        <a:t>сферы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профессионально-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ориентированных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интересов,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построение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индивидуальной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траектории образования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жизненных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планов;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gridSpan="3">
                  <a:txBody>
                    <a:bodyPr/>
                    <a:lstStyle/>
                    <a:p>
                      <a:pPr marL="44450">
                        <a:lnSpc>
                          <a:spcPts val="2300"/>
                        </a:lnSpc>
                      </a:pPr>
                      <a:r>
                        <a:rPr sz="2000" b="1" spc="-14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140" dirty="0">
                          <a:latin typeface="Tahoma"/>
                          <a:cs typeface="Tahoma"/>
                        </a:rPr>
                        <a:t>сфере</a:t>
                      </a:r>
                      <a:r>
                        <a:rPr sz="20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экологического</a:t>
                      </a:r>
                      <a:r>
                        <a:rPr sz="20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0" dirty="0">
                          <a:latin typeface="Tahoma"/>
                          <a:cs typeface="Tahoma"/>
                        </a:rPr>
                        <a:t>воспитания: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56918">
                <a:tc gridSpan="3">
                  <a:txBody>
                    <a:bodyPr/>
                    <a:lstStyle/>
                    <a:p>
                      <a:pPr marL="44450">
                        <a:lnSpc>
                          <a:spcPts val="2135"/>
                        </a:lnSpc>
                      </a:pPr>
                      <a:r>
                        <a:rPr sz="1800" spc="50" dirty="0">
                          <a:latin typeface="Verdana"/>
                          <a:cs typeface="Verdana"/>
                        </a:rPr>
                        <a:t>осмысление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исторического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опыта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взаимодействия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людей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природной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средой;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 marR="107950">
                        <a:lnSpc>
                          <a:spcPct val="100000"/>
                        </a:lnSpc>
                      </a:pPr>
                      <a:r>
                        <a:rPr sz="1800" spc="20" dirty="0">
                          <a:latin typeface="Verdana"/>
                          <a:cs typeface="Verdana"/>
                        </a:rPr>
                        <a:t>осознание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глобального 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характера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экологических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проблем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современного </a:t>
                      </a:r>
                      <a:r>
                        <a:rPr sz="1800" spc="130" dirty="0">
                          <a:latin typeface="Verdana"/>
                          <a:cs typeface="Verdana"/>
                        </a:rPr>
                        <a:t>мира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необходимости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защиты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окружающей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среды;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активное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неприятие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действий,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приносящих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вред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окружающей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среде;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готовность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участию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29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практической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деятельности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экологической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направленности.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199251" y="0"/>
            <a:ext cx="4673600" cy="601980"/>
          </a:xfrm>
          <a:custGeom>
            <a:avLst/>
            <a:gdLst/>
            <a:ahLst/>
            <a:cxnLst/>
            <a:rect l="l" t="t" r="r" b="b"/>
            <a:pathLst>
              <a:path w="4673600" h="601980">
                <a:moveTo>
                  <a:pt x="0" y="601726"/>
                </a:moveTo>
                <a:lnTo>
                  <a:pt x="4673600" y="601726"/>
                </a:lnTo>
                <a:lnTo>
                  <a:pt x="4673600" y="0"/>
                </a:lnTo>
                <a:lnTo>
                  <a:pt x="0" y="0"/>
                </a:lnTo>
                <a:lnTo>
                  <a:pt x="0" y="601726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1700276"/>
            <a:ext cx="10514330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2370"/>
              </a:lnSpc>
            </a:pPr>
            <a:r>
              <a:rPr spc="-145" dirty="0"/>
              <a:t>в</a:t>
            </a:r>
            <a:r>
              <a:rPr spc="-30" dirty="0"/>
              <a:t> </a:t>
            </a:r>
            <a:r>
              <a:rPr dirty="0"/>
              <a:t>формировании</a:t>
            </a:r>
            <a:r>
              <a:rPr spc="-35" dirty="0"/>
              <a:t> </a:t>
            </a:r>
            <a:r>
              <a:rPr dirty="0"/>
              <a:t>ценностного</a:t>
            </a:r>
            <a:r>
              <a:rPr spc="-70" dirty="0"/>
              <a:t> </a:t>
            </a:r>
            <a:r>
              <a:rPr spc="-40" dirty="0"/>
              <a:t>отношения</a:t>
            </a:r>
            <a:r>
              <a:rPr spc="-50" dirty="0"/>
              <a:t> </a:t>
            </a:r>
            <a:r>
              <a:rPr spc="-130" dirty="0"/>
              <a:t>к</a:t>
            </a:r>
            <a:r>
              <a:rPr spc="-25" dirty="0"/>
              <a:t> </a:t>
            </a:r>
            <a:r>
              <a:rPr spc="-125" dirty="0"/>
              <a:t>жизни</a:t>
            </a:r>
            <a:r>
              <a:rPr spc="-40" dirty="0"/>
              <a:t> </a:t>
            </a:r>
            <a:r>
              <a:rPr spc="-105" dirty="0"/>
              <a:t>и</a:t>
            </a:r>
            <a:r>
              <a:rPr spc="-30" dirty="0"/>
              <a:t> </a:t>
            </a:r>
            <a:r>
              <a:rPr spc="-65" dirty="0"/>
              <a:t>здоровью: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225" y="2005076"/>
            <a:ext cx="1051433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44450" marR="225425" indent="88265">
              <a:lnSpc>
                <a:spcPts val="2160"/>
              </a:lnSpc>
              <a:spcBef>
                <a:spcPts val="40"/>
              </a:spcBef>
            </a:pPr>
            <a:r>
              <a:rPr sz="1800" spc="20" dirty="0">
                <a:latin typeface="Verdana"/>
                <a:cs typeface="Verdana"/>
              </a:rPr>
              <a:t>осознание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ценности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жизни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необходимости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ее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сохранения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15" dirty="0">
                <a:latin typeface="Verdana"/>
                <a:cs typeface="Verdana"/>
              </a:rPr>
              <a:t>(в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том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числе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—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основе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примеров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из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истории);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представление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об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идеалах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гармоничного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физического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  <a:p>
            <a:pPr marL="44450">
              <a:lnSpc>
                <a:spcPts val="2090"/>
              </a:lnSpc>
            </a:pPr>
            <a:r>
              <a:rPr sz="1800" spc="-70" dirty="0">
                <a:latin typeface="Verdana"/>
                <a:cs typeface="Verdana"/>
              </a:rPr>
              <a:t>духовного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развития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человека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обществах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15" dirty="0">
                <a:latin typeface="Verdana"/>
                <a:cs typeface="Verdana"/>
              </a:rPr>
              <a:t>(в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античном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мире,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эпоху</a:t>
            </a:r>
            <a:endParaRPr sz="1800">
              <a:latin typeface="Verdana"/>
              <a:cs typeface="Verdana"/>
            </a:endParaRPr>
          </a:p>
          <a:p>
            <a:pPr marL="44450">
              <a:lnSpc>
                <a:spcPct val="100000"/>
              </a:lnSpc>
            </a:pPr>
            <a:r>
              <a:rPr sz="1800" spc="-65" dirty="0">
                <a:latin typeface="Verdana"/>
                <a:cs typeface="Verdana"/>
              </a:rPr>
              <a:t>Во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9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60" dirty="0">
                <a:latin typeface="Verdana"/>
                <a:cs typeface="Verdana"/>
              </a:rPr>
              <a:t>ж</a:t>
            </a:r>
            <a:r>
              <a:rPr sz="1800" spc="35" dirty="0">
                <a:latin typeface="Verdana"/>
                <a:cs typeface="Verdana"/>
              </a:rPr>
              <a:t>д</a:t>
            </a:r>
            <a:r>
              <a:rPr sz="1800" spc="20" dirty="0">
                <a:latin typeface="Verdana"/>
                <a:cs typeface="Verdana"/>
              </a:rPr>
              <a:t>е</a:t>
            </a:r>
            <a:r>
              <a:rPr sz="1800" spc="-150" dirty="0">
                <a:latin typeface="Verdana"/>
                <a:cs typeface="Verdana"/>
              </a:rPr>
              <a:t>ния</a:t>
            </a:r>
            <a:r>
              <a:rPr sz="1800" spc="-110" dirty="0">
                <a:latin typeface="Verdana"/>
                <a:cs typeface="Verdana"/>
              </a:rPr>
              <a:t>)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35" dirty="0">
                <a:latin typeface="Verdana"/>
                <a:cs typeface="Verdana"/>
              </a:rPr>
              <a:t>с</a:t>
            </a:r>
            <a:r>
              <a:rPr sz="1800" spc="145" dirty="0">
                <a:latin typeface="Verdana"/>
                <a:cs typeface="Verdana"/>
              </a:rPr>
              <a:t>о</a:t>
            </a:r>
            <a:r>
              <a:rPr sz="1800" spc="-60" dirty="0">
                <a:latin typeface="Verdana"/>
                <a:cs typeface="Verdana"/>
              </a:rPr>
              <a:t>в</a:t>
            </a:r>
            <a:r>
              <a:rPr sz="1800" spc="-7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229" dirty="0">
                <a:latin typeface="Verdana"/>
                <a:cs typeface="Verdana"/>
              </a:rPr>
              <a:t>м</a:t>
            </a:r>
            <a:r>
              <a:rPr sz="1800" spc="185" dirty="0">
                <a:latin typeface="Verdana"/>
                <a:cs typeface="Verdana"/>
              </a:rPr>
              <a:t>е</a:t>
            </a:r>
            <a:r>
              <a:rPr sz="1800" spc="-65" dirty="0">
                <a:latin typeface="Verdana"/>
                <a:cs typeface="Verdana"/>
              </a:rPr>
              <a:t>нну</a:t>
            </a:r>
            <a:r>
              <a:rPr sz="1800" spc="-75" dirty="0">
                <a:latin typeface="Verdana"/>
                <a:cs typeface="Verdana"/>
              </a:rPr>
              <a:t>ю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эпо</a:t>
            </a:r>
            <a:r>
              <a:rPr sz="1800" spc="-150" dirty="0">
                <a:latin typeface="Verdana"/>
                <a:cs typeface="Verdana"/>
              </a:rPr>
              <a:t>х</a:t>
            </a:r>
            <a:r>
              <a:rPr sz="1800" spc="-160" dirty="0">
                <a:latin typeface="Verdana"/>
                <a:cs typeface="Verdana"/>
              </a:rPr>
              <a:t>у</a:t>
            </a:r>
            <a:r>
              <a:rPr sz="1800" spc="-320" dirty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225" y="3860800"/>
            <a:ext cx="10514330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2375"/>
              </a:lnSpc>
            </a:pPr>
            <a:r>
              <a:rPr sz="2000" b="1" spc="-145" dirty="0">
                <a:latin typeface="Tahoma"/>
                <a:cs typeface="Tahoma"/>
              </a:rPr>
              <a:t>в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140" dirty="0">
                <a:latin typeface="Tahoma"/>
                <a:cs typeface="Tahoma"/>
              </a:rPr>
              <a:t>сфере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адаптации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к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меняющимся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условиям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социальной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5" dirty="0">
                <a:latin typeface="Tahoma"/>
                <a:cs typeface="Tahoma"/>
              </a:rPr>
              <a:t>и</a:t>
            </a:r>
            <a:r>
              <a:rPr sz="2000" b="1" spc="-25" dirty="0">
                <a:latin typeface="Tahoma"/>
                <a:cs typeface="Tahoma"/>
              </a:rPr>
              <a:t> природной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среды: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225" y="4165600"/>
            <a:ext cx="1051433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44450" marR="386080" indent="88265">
              <a:lnSpc>
                <a:spcPts val="2160"/>
              </a:lnSpc>
              <a:spcBef>
                <a:spcPts val="45"/>
              </a:spcBef>
            </a:pPr>
            <a:r>
              <a:rPr sz="1800" spc="-35" dirty="0">
                <a:latin typeface="Verdana"/>
                <a:cs typeface="Verdana"/>
              </a:rPr>
              <a:t>представления </a:t>
            </a:r>
            <a:r>
              <a:rPr sz="1800" spc="90" dirty="0">
                <a:latin typeface="Verdana"/>
                <a:cs typeface="Verdana"/>
              </a:rPr>
              <a:t>об </a:t>
            </a:r>
            <a:r>
              <a:rPr sz="1800" spc="-45" dirty="0">
                <a:latin typeface="Verdana"/>
                <a:cs typeface="Verdana"/>
              </a:rPr>
              <a:t>изменениях </a:t>
            </a:r>
            <a:r>
              <a:rPr sz="1800" spc="10" dirty="0">
                <a:latin typeface="Verdana"/>
                <a:cs typeface="Verdana"/>
              </a:rPr>
              <a:t>природной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5" dirty="0">
                <a:latin typeface="Verdana"/>
                <a:cs typeface="Verdana"/>
              </a:rPr>
              <a:t>социальной </a:t>
            </a:r>
            <a:r>
              <a:rPr sz="1800" spc="25" dirty="0">
                <a:latin typeface="Verdana"/>
                <a:cs typeface="Verdana"/>
              </a:rPr>
              <a:t>среды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20" dirty="0">
                <a:latin typeface="Verdana"/>
                <a:cs typeface="Verdana"/>
              </a:rPr>
              <a:t>истории, </a:t>
            </a:r>
            <a:r>
              <a:rPr sz="1800" spc="90" dirty="0">
                <a:latin typeface="Verdana"/>
                <a:cs typeface="Verdana"/>
              </a:rPr>
              <a:t>об </a:t>
            </a:r>
            <a:r>
              <a:rPr sz="1800" spc="-65" dirty="0">
                <a:latin typeface="Verdana"/>
                <a:cs typeface="Verdana"/>
              </a:rPr>
              <a:t>опыте 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адаптации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людей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к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новым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жизненным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условиям,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значении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совместной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деятельности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145" dirty="0">
                <a:latin typeface="Verdana"/>
                <a:cs typeface="Verdana"/>
              </a:rPr>
              <a:t>для </a:t>
            </a:r>
            <a:r>
              <a:rPr sz="1800" spc="-65" dirty="0">
                <a:latin typeface="Verdana"/>
                <a:cs typeface="Verdana"/>
              </a:rPr>
              <a:t>конструктивного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ответа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природные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социальные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вызовы.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343" y="577977"/>
            <a:ext cx="3507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/>
              <a:t>МЕТАПРЕДМЕТНЫЕ</a:t>
            </a:r>
            <a:r>
              <a:rPr sz="1800" spc="-10" dirty="0"/>
              <a:t> </a:t>
            </a:r>
            <a:r>
              <a:rPr sz="1800" spc="-160" dirty="0"/>
              <a:t>РЕЗУЛ</a:t>
            </a:r>
            <a:r>
              <a:rPr sz="1800" spc="-170" dirty="0"/>
              <a:t>Ь</a:t>
            </a:r>
            <a:r>
              <a:rPr sz="1800" spc="-200" dirty="0"/>
              <a:t>ТАТЫ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845616" y="1191005"/>
            <a:ext cx="1049401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heavy" spc="-33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</a:t>
            </a:r>
            <a:r>
              <a:rPr sz="1800" b="1" i="1" u="heavy" spc="-1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lang="ru-RU" sz="1800" b="1" i="1" u="heavy" spc="-110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i="1" u="heavy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сфере</a:t>
            </a:r>
            <a:r>
              <a:rPr sz="1800" b="1" i="1" u="heavy" spc="-135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lang="ru-RU" b="1" i="1" u="heavy" spc="-165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УУД:</a:t>
            </a:r>
            <a:endParaRPr sz="1800">
              <a:latin typeface="Verdana"/>
              <a:cs typeface="Verdana"/>
            </a:endParaRPr>
          </a:p>
          <a:p>
            <a:pPr marL="12700" marR="1143635">
              <a:lnSpc>
                <a:spcPct val="100000"/>
              </a:lnSpc>
              <a:buClr>
                <a:srgbClr val="000000"/>
              </a:buClr>
              <a:buFont typeface="Verdana"/>
              <a:buChar char="-"/>
              <a:tabLst>
                <a:tab pos="153035" algn="l"/>
              </a:tabLst>
            </a:pP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владение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базовыми</a:t>
            </a:r>
            <a:r>
              <a:rPr sz="1800" b="1" spc="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логическими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действиями</a:t>
            </a:r>
            <a:r>
              <a:rPr sz="1800" spc="-50" dirty="0">
                <a:latin typeface="Verdana"/>
                <a:cs typeface="Verdana"/>
              </a:rPr>
              <a:t>: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систематизировать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обобщать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исторические </a:t>
            </a:r>
            <a:r>
              <a:rPr sz="1800" spc="-10" dirty="0">
                <a:latin typeface="Verdana"/>
                <a:cs typeface="Verdana"/>
              </a:rPr>
              <a:t>факты </a:t>
            </a:r>
            <a:r>
              <a:rPr sz="1800" spc="-215" dirty="0">
                <a:latin typeface="Verdana"/>
                <a:cs typeface="Verdana"/>
              </a:rPr>
              <a:t>(в </a:t>
            </a:r>
            <a:r>
              <a:rPr sz="1800" spc="204" dirty="0">
                <a:latin typeface="Verdana"/>
                <a:cs typeface="Verdana"/>
              </a:rPr>
              <a:t>форме </a:t>
            </a:r>
            <a:r>
              <a:rPr sz="1800" spc="-45" dirty="0">
                <a:latin typeface="Verdana"/>
                <a:cs typeface="Verdana"/>
              </a:rPr>
              <a:t>таблиц, </a:t>
            </a:r>
            <a:r>
              <a:rPr sz="1800" spc="-15" dirty="0">
                <a:latin typeface="Verdana"/>
                <a:cs typeface="Verdana"/>
              </a:rPr>
              <a:t>схем); </a:t>
            </a:r>
            <a:r>
              <a:rPr sz="1800" spc="-220" dirty="0">
                <a:latin typeface="Verdana"/>
                <a:cs typeface="Verdana"/>
              </a:rPr>
              <a:t>выявлять </a:t>
            </a:r>
            <a:r>
              <a:rPr sz="1800" spc="-20" dirty="0">
                <a:latin typeface="Verdana"/>
                <a:cs typeface="Verdana"/>
              </a:rPr>
              <a:t>характерные </a:t>
            </a:r>
            <a:r>
              <a:rPr sz="1800" spc="-50" dirty="0">
                <a:latin typeface="Verdana"/>
                <a:cs typeface="Verdana"/>
              </a:rPr>
              <a:t>признаки 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явлений;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раскрывать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причинно-следственные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связи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событий;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сравнивать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события,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ситуации,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35" dirty="0">
                <a:latin typeface="Verdana"/>
                <a:cs typeface="Verdana"/>
              </a:rPr>
              <a:t>выявляя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90" dirty="0">
                <a:latin typeface="Verdana"/>
                <a:cs typeface="Verdana"/>
              </a:rPr>
              <a:t>щ</a:t>
            </a:r>
            <a:r>
              <a:rPr sz="1800" spc="55" dirty="0">
                <a:latin typeface="Verdana"/>
                <a:cs typeface="Verdana"/>
              </a:rPr>
              <a:t>и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че</a:t>
            </a:r>
            <a:r>
              <a:rPr sz="1800" spc="-35" dirty="0">
                <a:latin typeface="Verdana"/>
                <a:cs typeface="Verdana"/>
              </a:rPr>
              <a:t>р</a:t>
            </a:r>
            <a:r>
              <a:rPr sz="1800" spc="-215" dirty="0">
                <a:latin typeface="Verdana"/>
                <a:cs typeface="Verdana"/>
              </a:rPr>
              <a:t>ты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20" dirty="0">
                <a:latin typeface="Verdana"/>
                <a:cs typeface="Verdana"/>
              </a:rPr>
              <a:t>р</a:t>
            </a:r>
            <a:r>
              <a:rPr sz="1800" spc="114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85" dirty="0">
                <a:latin typeface="Verdana"/>
                <a:cs typeface="Verdana"/>
              </a:rPr>
              <a:t>л</a:t>
            </a:r>
            <a:r>
              <a:rPr sz="1800" spc="-95" dirty="0">
                <a:latin typeface="Verdana"/>
                <a:cs typeface="Verdana"/>
              </a:rPr>
              <a:t>и</a:t>
            </a:r>
            <a:r>
              <a:rPr sz="1800" spc="-229" dirty="0">
                <a:latin typeface="Verdana"/>
                <a:cs typeface="Verdana"/>
              </a:rPr>
              <a:t>чия;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295" dirty="0">
                <a:latin typeface="Verdana"/>
                <a:cs typeface="Verdana"/>
              </a:rPr>
              <a:t>ф</a:t>
            </a:r>
            <a:r>
              <a:rPr sz="1800" spc="204" dirty="0">
                <a:latin typeface="Verdana"/>
                <a:cs typeface="Verdana"/>
              </a:rPr>
              <a:t>о</a:t>
            </a:r>
            <a:r>
              <a:rPr sz="1800" spc="110" dirty="0">
                <a:latin typeface="Verdana"/>
                <a:cs typeface="Verdana"/>
              </a:rPr>
              <a:t>рм</a:t>
            </a:r>
            <a:r>
              <a:rPr sz="1800" spc="90" dirty="0">
                <a:latin typeface="Verdana"/>
                <a:cs typeface="Verdana"/>
              </a:rPr>
              <a:t>у</a:t>
            </a:r>
            <a:r>
              <a:rPr sz="1800" spc="-85" dirty="0">
                <a:latin typeface="Verdana"/>
                <a:cs typeface="Verdana"/>
              </a:rPr>
              <a:t>л</a:t>
            </a:r>
            <a:r>
              <a:rPr sz="1800" spc="-95" dirty="0">
                <a:latin typeface="Verdana"/>
                <a:cs typeface="Verdana"/>
              </a:rPr>
              <a:t>и</a:t>
            </a:r>
            <a:r>
              <a:rPr sz="1800" spc="9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40" dirty="0">
                <a:latin typeface="Verdana"/>
                <a:cs typeface="Verdana"/>
              </a:rPr>
              <a:t>в</a:t>
            </a:r>
            <a:r>
              <a:rPr sz="1800" spc="-55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ть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-30" dirty="0">
                <a:latin typeface="Verdana"/>
                <a:cs typeface="Verdana"/>
              </a:rPr>
              <a:t>основыв</a:t>
            </a:r>
            <a:r>
              <a:rPr sz="1800" spc="-40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ть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выводы;</a:t>
            </a:r>
            <a:endParaRPr sz="1800">
              <a:latin typeface="Verdana"/>
              <a:cs typeface="Verdana"/>
            </a:endParaRPr>
          </a:p>
          <a:p>
            <a:pPr marL="12700" marR="474980">
              <a:lnSpc>
                <a:spcPct val="100000"/>
              </a:lnSpc>
              <a:buClr>
                <a:srgbClr val="000000"/>
              </a:buClr>
              <a:buFont typeface="Verdana"/>
              <a:buChar char="-"/>
              <a:tabLst>
                <a:tab pos="153035" algn="l"/>
              </a:tabLst>
            </a:pP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владение базовыми </a:t>
            </a:r>
            <a:r>
              <a:rPr sz="1800" b="1" spc="-10" dirty="0">
                <a:solidFill>
                  <a:srgbClr val="9F0816"/>
                </a:solidFill>
                <a:latin typeface="Tahoma"/>
                <a:cs typeface="Tahoma"/>
              </a:rPr>
              <a:t>исследовательскими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действиями</a:t>
            </a:r>
            <a:r>
              <a:rPr sz="1800" spc="-50" dirty="0">
                <a:latin typeface="Verdana"/>
                <a:cs typeface="Verdana"/>
              </a:rPr>
              <a:t>: </a:t>
            </a:r>
            <a:r>
              <a:rPr sz="1800" spc="-55" dirty="0">
                <a:latin typeface="Verdana"/>
                <a:cs typeface="Verdana"/>
              </a:rPr>
              <a:t>определять </a:t>
            </a:r>
            <a:r>
              <a:rPr sz="1800" spc="-60" dirty="0">
                <a:latin typeface="Verdana"/>
                <a:cs typeface="Verdana"/>
              </a:rPr>
              <a:t>познавательную 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задачу;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намечать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45" dirty="0">
                <a:latin typeface="Verdana"/>
                <a:cs typeface="Verdana"/>
              </a:rPr>
              <a:t>путь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ее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решения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осуществлять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подбор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исторического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материала,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объекта;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систематизировать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анализировать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исторические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факты,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осуществлять</a:t>
            </a:r>
            <a:endParaRPr sz="1800">
              <a:latin typeface="Verdana"/>
              <a:cs typeface="Verdana"/>
            </a:endParaRPr>
          </a:p>
          <a:p>
            <a:pPr marL="12700" marR="19621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Verdana"/>
                <a:cs typeface="Verdana"/>
              </a:rPr>
              <a:t>реконструкцию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событий;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соотносить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полученный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результат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имеющимся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знанием; </a:t>
            </a:r>
            <a:r>
              <a:rPr sz="1800" spc="-55" dirty="0">
                <a:latin typeface="Verdana"/>
                <a:cs typeface="Verdana"/>
              </a:rPr>
              <a:t>определять </a:t>
            </a:r>
            <a:r>
              <a:rPr sz="1800" spc="-95" dirty="0">
                <a:latin typeface="Verdana"/>
                <a:cs typeface="Verdana"/>
              </a:rPr>
              <a:t>новизну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5" dirty="0">
                <a:latin typeface="Verdana"/>
                <a:cs typeface="Verdana"/>
              </a:rPr>
              <a:t>обоснованность </a:t>
            </a:r>
            <a:r>
              <a:rPr sz="1800" spc="-55" dirty="0">
                <a:latin typeface="Verdana"/>
                <a:cs typeface="Verdana"/>
              </a:rPr>
              <a:t>полученного </a:t>
            </a:r>
            <a:r>
              <a:rPr sz="1800" spc="-85" dirty="0">
                <a:latin typeface="Verdana"/>
                <a:cs typeface="Verdana"/>
              </a:rPr>
              <a:t>результата; </a:t>
            </a:r>
            <a:r>
              <a:rPr sz="1800" spc="-70" dirty="0">
                <a:latin typeface="Verdana"/>
                <a:cs typeface="Verdana"/>
              </a:rPr>
              <a:t>представлять 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результаты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своей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деятельности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различных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40" dirty="0">
                <a:latin typeface="Verdana"/>
                <a:cs typeface="Verdana"/>
              </a:rPr>
              <a:t>формах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(сообщение,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Verdana"/>
                <a:cs typeface="Verdana"/>
              </a:rPr>
              <a:t>эссе,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презентация,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реферат,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учебный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проект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др.);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793750"/>
            <a:ext cx="1039114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Verdana"/>
              <a:buChar char="-"/>
              <a:tabLst>
                <a:tab pos="153035" algn="l"/>
              </a:tabLst>
            </a:pPr>
            <a:r>
              <a:rPr sz="1800" b="1" spc="60" dirty="0">
                <a:solidFill>
                  <a:srgbClr val="9F0816"/>
                </a:solidFill>
                <a:latin typeface="Tahoma"/>
                <a:cs typeface="Tahoma"/>
              </a:rPr>
              <a:t>работа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 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информацией</a:t>
            </a:r>
            <a:r>
              <a:rPr sz="1800" spc="-15" dirty="0">
                <a:latin typeface="Verdana"/>
                <a:cs typeface="Verdana"/>
              </a:rPr>
              <a:t>: </a:t>
            </a:r>
            <a:r>
              <a:rPr sz="1800" spc="-50" dirty="0">
                <a:latin typeface="Verdana"/>
                <a:cs typeface="Verdana"/>
              </a:rPr>
              <a:t>осуществлять </a:t>
            </a:r>
            <a:r>
              <a:rPr sz="1800" spc="-30" dirty="0">
                <a:latin typeface="Verdana"/>
                <a:cs typeface="Verdana"/>
              </a:rPr>
              <a:t>анализ </a:t>
            </a:r>
            <a:r>
              <a:rPr sz="1800" spc="-35" dirty="0">
                <a:latin typeface="Verdana"/>
                <a:cs typeface="Verdana"/>
              </a:rPr>
              <a:t>учебной </a:t>
            </a:r>
            <a:r>
              <a:rPr sz="1800" spc="-45" dirty="0">
                <a:latin typeface="Verdana"/>
                <a:cs typeface="Verdana"/>
              </a:rPr>
              <a:t>и внеучебной </a:t>
            </a:r>
            <a:r>
              <a:rPr sz="1800" spc="-5" dirty="0">
                <a:latin typeface="Verdana"/>
                <a:cs typeface="Verdana"/>
              </a:rPr>
              <a:t>исторической 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информации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(учебник,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тексты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источников,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научно-популярная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литература,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интернет-ресурсы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др.)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—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извлекать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информацию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из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источника;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различать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виды</a:t>
            </a:r>
            <a:endParaRPr sz="1800">
              <a:latin typeface="Verdana"/>
              <a:cs typeface="Verdana"/>
            </a:endParaRPr>
          </a:p>
          <a:p>
            <a:pPr marL="12700" marR="756285">
              <a:lnSpc>
                <a:spcPct val="100000"/>
              </a:lnSpc>
            </a:pPr>
            <a:r>
              <a:rPr sz="1800" spc="-70" dirty="0">
                <a:latin typeface="Verdana"/>
                <a:cs typeface="Verdana"/>
              </a:rPr>
              <a:t>источников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исторической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информации;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высказывать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суждение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достоверности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значении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информации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источника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(по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критериям,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предложенным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учителем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55" dirty="0">
                <a:latin typeface="Verdana"/>
                <a:cs typeface="Verdana"/>
              </a:rPr>
              <a:t>сформулированным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самостоятельно).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19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120" dirty="0">
                <a:latin typeface="Tahoma"/>
                <a:cs typeface="Tahoma"/>
              </a:rPr>
              <a:t>сфере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универсальных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учебных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коммуникативных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действий: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Font typeface="Verdana"/>
              <a:buChar char="-"/>
              <a:tabLst>
                <a:tab pos="153035" algn="l"/>
              </a:tabLst>
            </a:pPr>
            <a:r>
              <a:rPr sz="1800" b="1" spc="-10" dirty="0">
                <a:solidFill>
                  <a:srgbClr val="9F0816"/>
                </a:solidFill>
                <a:latin typeface="Tahoma"/>
                <a:cs typeface="Tahoma"/>
              </a:rPr>
              <a:t>общение: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spc="-70" dirty="0">
                <a:latin typeface="Verdana"/>
                <a:cs typeface="Verdana"/>
              </a:rPr>
              <a:t>представлять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особенности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взаимодействия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людей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обществах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сов</a:t>
            </a:r>
            <a:r>
              <a:rPr sz="1800" spc="3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114" dirty="0">
                <a:latin typeface="Verdana"/>
                <a:cs typeface="Verdana"/>
              </a:rPr>
              <a:t>менном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30" dirty="0">
                <a:latin typeface="Verdana"/>
                <a:cs typeface="Verdana"/>
              </a:rPr>
              <a:t>ми</a:t>
            </a:r>
            <a:r>
              <a:rPr sz="1800" spc="11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320" dirty="0">
                <a:latin typeface="Verdana"/>
                <a:cs typeface="Verdana"/>
              </a:rPr>
              <a:t>;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уч</a:t>
            </a:r>
            <a:r>
              <a:rPr sz="1800" spc="-85" dirty="0">
                <a:latin typeface="Verdana"/>
                <a:cs typeface="Verdana"/>
              </a:rPr>
              <a:t>а</a:t>
            </a:r>
            <a:r>
              <a:rPr sz="1800" spc="-5" dirty="0">
                <a:latin typeface="Verdana"/>
                <a:cs typeface="Verdana"/>
              </a:rPr>
              <a:t>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125" dirty="0">
                <a:latin typeface="Verdana"/>
                <a:cs typeface="Verdana"/>
              </a:rPr>
              <a:t>во</a:t>
            </a:r>
            <a:r>
              <a:rPr sz="1800" spc="-135" dirty="0">
                <a:latin typeface="Verdana"/>
                <a:cs typeface="Verdana"/>
              </a:rPr>
              <a:t>в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ть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обс</a:t>
            </a:r>
            <a:r>
              <a:rPr sz="1800" spc="60" dirty="0">
                <a:latin typeface="Verdana"/>
                <a:cs typeface="Verdana"/>
              </a:rPr>
              <a:t>у</a:t>
            </a:r>
            <a:r>
              <a:rPr sz="1800" dirty="0">
                <a:latin typeface="Verdana"/>
                <a:cs typeface="Verdana"/>
              </a:rPr>
              <a:t>жд</a:t>
            </a:r>
            <a:r>
              <a:rPr sz="1800" spc="-10" dirty="0">
                <a:latin typeface="Verdana"/>
                <a:cs typeface="Verdana"/>
              </a:rPr>
              <a:t>е</a:t>
            </a:r>
            <a:r>
              <a:rPr sz="1800" spc="-60" dirty="0">
                <a:latin typeface="Verdana"/>
                <a:cs typeface="Verdana"/>
              </a:rPr>
              <a:t>ни</a:t>
            </a:r>
            <a:r>
              <a:rPr sz="1800" spc="-5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25" dirty="0">
                <a:latin typeface="Verdana"/>
                <a:cs typeface="Verdana"/>
              </a:rPr>
              <a:t>соб</a:t>
            </a:r>
            <a:r>
              <a:rPr sz="1800" spc="-160" dirty="0">
                <a:latin typeface="Verdana"/>
                <a:cs typeface="Verdana"/>
              </a:rPr>
              <a:t>ыт</a:t>
            </a:r>
            <a:r>
              <a:rPr sz="1800" spc="-170" dirty="0">
                <a:latin typeface="Verdana"/>
                <a:cs typeface="Verdana"/>
              </a:rPr>
              <a:t>и</a:t>
            </a:r>
            <a:r>
              <a:rPr sz="1800" spc="-45" dirty="0">
                <a:latin typeface="Verdana"/>
                <a:cs typeface="Verdana"/>
              </a:rPr>
              <a:t>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л</a:t>
            </a:r>
            <a:r>
              <a:rPr sz="1800" spc="-95" dirty="0">
                <a:latin typeface="Verdana"/>
                <a:cs typeface="Verdana"/>
              </a:rPr>
              <a:t>и</a:t>
            </a:r>
            <a:r>
              <a:rPr sz="1800" spc="-165" dirty="0">
                <a:latin typeface="Verdana"/>
                <a:cs typeface="Verdana"/>
              </a:rPr>
              <a:t>ч</a:t>
            </a:r>
            <a:r>
              <a:rPr sz="1800" spc="-170" dirty="0">
                <a:latin typeface="Verdana"/>
                <a:cs typeface="Verdana"/>
              </a:rPr>
              <a:t>н</a:t>
            </a:r>
            <a:r>
              <a:rPr sz="1800" spc="25" dirty="0">
                <a:latin typeface="Verdana"/>
                <a:cs typeface="Verdana"/>
              </a:rPr>
              <a:t>ос</a:t>
            </a:r>
            <a:r>
              <a:rPr sz="1800" spc="15" dirty="0">
                <a:latin typeface="Verdana"/>
                <a:cs typeface="Verdana"/>
              </a:rPr>
              <a:t>т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45" dirty="0">
                <a:latin typeface="Verdana"/>
                <a:cs typeface="Verdana"/>
              </a:rPr>
              <a:t>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прошл</a:t>
            </a:r>
            <a:r>
              <a:rPr sz="1800" spc="20" dirty="0">
                <a:latin typeface="Verdana"/>
                <a:cs typeface="Verdana"/>
              </a:rPr>
              <a:t>о</a:t>
            </a:r>
            <a:r>
              <a:rPr sz="1800" spc="-90" dirty="0">
                <a:latin typeface="Verdana"/>
                <a:cs typeface="Verdana"/>
              </a:rPr>
              <a:t>го,</a:t>
            </a:r>
            <a:endParaRPr sz="1800">
              <a:latin typeface="Verdana"/>
              <a:cs typeface="Verdana"/>
            </a:endParaRPr>
          </a:p>
          <a:p>
            <a:pPr marL="12700" marR="328930" algn="just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раскрывать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различие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сходство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высказываемых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оценок;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выражать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аргументировать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свою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точку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зрения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устном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высказывании,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письменном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тексте;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публично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представлять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результаты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выполненного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исследования,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проекта;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осваивать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применять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правила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114" dirty="0">
                <a:latin typeface="Verdana"/>
                <a:cs typeface="Verdana"/>
              </a:rPr>
              <a:t>ме</a:t>
            </a:r>
            <a:r>
              <a:rPr sz="1800" spc="130" dirty="0">
                <a:latin typeface="Verdana"/>
                <a:cs typeface="Verdana"/>
              </a:rPr>
              <a:t>ж</a:t>
            </a:r>
            <a:r>
              <a:rPr sz="1800" spc="-135" dirty="0">
                <a:latin typeface="Verdana"/>
                <a:cs typeface="Verdana"/>
              </a:rPr>
              <a:t>к</a:t>
            </a:r>
            <a:r>
              <a:rPr sz="1800" spc="-145" dirty="0">
                <a:latin typeface="Verdana"/>
                <a:cs typeface="Verdana"/>
              </a:rPr>
              <a:t>у</a:t>
            </a:r>
            <a:r>
              <a:rPr sz="1800" spc="-155" dirty="0">
                <a:latin typeface="Verdana"/>
                <a:cs typeface="Verdana"/>
              </a:rPr>
              <a:t>льт</a:t>
            </a:r>
            <a:r>
              <a:rPr sz="1800" spc="-170" dirty="0">
                <a:latin typeface="Verdana"/>
                <a:cs typeface="Verdana"/>
              </a:rPr>
              <a:t>у</a:t>
            </a:r>
            <a:r>
              <a:rPr sz="1800" spc="-5" dirty="0">
                <a:latin typeface="Verdana"/>
                <a:cs typeface="Verdana"/>
              </a:rPr>
              <a:t>рног</a:t>
            </a:r>
            <a:r>
              <a:rPr sz="1800" dirty="0">
                <a:latin typeface="Verdana"/>
                <a:cs typeface="Verdana"/>
              </a:rPr>
              <a:t>о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0" dirty="0">
                <a:latin typeface="Verdana"/>
                <a:cs typeface="Verdana"/>
              </a:rPr>
              <a:t>в</a:t>
            </a:r>
            <a:r>
              <a:rPr sz="1800" spc="-204" dirty="0">
                <a:latin typeface="Verdana"/>
                <a:cs typeface="Verdana"/>
              </a:rPr>
              <a:t>з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120" dirty="0">
                <a:latin typeface="Verdana"/>
                <a:cs typeface="Verdana"/>
              </a:rPr>
              <a:t>им</a:t>
            </a:r>
            <a:r>
              <a:rPr sz="1800" spc="105" dirty="0">
                <a:latin typeface="Verdana"/>
                <a:cs typeface="Verdana"/>
              </a:rPr>
              <a:t>о</a:t>
            </a:r>
            <a:r>
              <a:rPr sz="1800" spc="5" dirty="0">
                <a:latin typeface="Verdana"/>
                <a:cs typeface="Verdana"/>
              </a:rPr>
              <a:t>де</a:t>
            </a:r>
            <a:r>
              <a:rPr sz="1800" spc="-5" dirty="0">
                <a:latin typeface="Verdana"/>
                <a:cs typeface="Verdana"/>
              </a:rPr>
              <a:t>йс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135" dirty="0">
                <a:latin typeface="Verdana"/>
                <a:cs typeface="Verdana"/>
              </a:rPr>
              <a:t>в</a:t>
            </a:r>
            <a:r>
              <a:rPr sz="1800" spc="-155" dirty="0">
                <a:latin typeface="Verdana"/>
                <a:cs typeface="Verdana"/>
              </a:rPr>
              <a:t>и</a:t>
            </a:r>
            <a:r>
              <a:rPr sz="1800" spc="-280" dirty="0">
                <a:latin typeface="Verdana"/>
                <a:cs typeface="Verdana"/>
              </a:rPr>
              <a:t>я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шко</a:t>
            </a:r>
            <a:r>
              <a:rPr sz="1800" spc="-30" dirty="0">
                <a:latin typeface="Verdana"/>
                <a:cs typeface="Verdana"/>
              </a:rPr>
              <a:t>л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соц</a:t>
            </a:r>
            <a:r>
              <a:rPr sz="1800" spc="55" dirty="0">
                <a:latin typeface="Verdana"/>
                <a:cs typeface="Verdana"/>
              </a:rPr>
              <a:t>и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130" dirty="0">
                <a:latin typeface="Verdana"/>
                <a:cs typeface="Verdana"/>
              </a:rPr>
              <a:t>ль</a:t>
            </a:r>
            <a:r>
              <a:rPr sz="1800" spc="-125" dirty="0">
                <a:latin typeface="Verdana"/>
                <a:cs typeface="Verdana"/>
              </a:rPr>
              <a:t>н</a:t>
            </a:r>
            <a:r>
              <a:rPr sz="1800" spc="204" dirty="0">
                <a:latin typeface="Verdana"/>
                <a:cs typeface="Verdana"/>
              </a:rPr>
              <a:t>ом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ок</a:t>
            </a:r>
            <a:r>
              <a:rPr sz="1800" spc="5" dirty="0">
                <a:latin typeface="Verdana"/>
                <a:cs typeface="Verdana"/>
              </a:rPr>
              <a:t>р</a:t>
            </a:r>
            <a:r>
              <a:rPr sz="1800" spc="-70" dirty="0">
                <a:latin typeface="Verdana"/>
                <a:cs typeface="Verdana"/>
              </a:rPr>
              <a:t>у</a:t>
            </a:r>
            <a:r>
              <a:rPr sz="1800" spc="-100" dirty="0">
                <a:latin typeface="Verdana"/>
                <a:cs typeface="Verdana"/>
              </a:rPr>
              <a:t>ж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60" dirty="0">
                <a:latin typeface="Verdana"/>
                <a:cs typeface="Verdana"/>
              </a:rPr>
              <a:t>ни</a:t>
            </a:r>
            <a:r>
              <a:rPr sz="1800" spc="-65" dirty="0">
                <a:latin typeface="Verdana"/>
                <a:cs typeface="Verdana"/>
              </a:rPr>
              <a:t>и</a:t>
            </a:r>
            <a:r>
              <a:rPr sz="1800" spc="-320" dirty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 marL="12700" marR="332105">
              <a:lnSpc>
                <a:spcPct val="100000"/>
              </a:lnSpc>
              <a:buClr>
                <a:srgbClr val="000000"/>
              </a:buClr>
              <a:buFont typeface="Verdana"/>
              <a:buChar char="-"/>
              <a:tabLst>
                <a:tab pos="153035" algn="l"/>
              </a:tabLst>
            </a:pPr>
            <a:r>
              <a:rPr sz="1800" b="1" spc="15" dirty="0">
                <a:solidFill>
                  <a:srgbClr val="9F0816"/>
                </a:solidFill>
                <a:latin typeface="Tahoma"/>
                <a:cs typeface="Tahoma"/>
              </a:rPr>
              <a:t>осуществление </a:t>
            </a:r>
            <a:r>
              <a:rPr sz="1800" b="1" spc="25" dirty="0">
                <a:solidFill>
                  <a:srgbClr val="9F0816"/>
                </a:solidFill>
                <a:latin typeface="Tahoma"/>
                <a:cs typeface="Tahoma"/>
              </a:rPr>
              <a:t>совместной </a:t>
            </a:r>
            <a:r>
              <a:rPr sz="1800" b="1" spc="-40" dirty="0">
                <a:solidFill>
                  <a:srgbClr val="9F0816"/>
                </a:solidFill>
                <a:latin typeface="Tahoma"/>
                <a:cs typeface="Tahoma"/>
              </a:rPr>
              <a:t>деятельности</a:t>
            </a:r>
            <a:r>
              <a:rPr sz="1800" spc="-40" dirty="0">
                <a:latin typeface="Verdana"/>
                <a:cs typeface="Verdana"/>
              </a:rPr>
              <a:t>: </a:t>
            </a:r>
            <a:r>
              <a:rPr sz="1800" spc="-25" dirty="0">
                <a:latin typeface="Verdana"/>
                <a:cs typeface="Verdana"/>
              </a:rPr>
              <a:t>осознавать </a:t>
            </a:r>
            <a:r>
              <a:rPr sz="1800" spc="40" dirty="0">
                <a:latin typeface="Verdana"/>
                <a:cs typeface="Verdana"/>
              </a:rPr>
              <a:t>на </a:t>
            </a:r>
            <a:r>
              <a:rPr sz="1800" spc="25" dirty="0">
                <a:latin typeface="Verdana"/>
                <a:cs typeface="Verdana"/>
              </a:rPr>
              <a:t>основе </a:t>
            </a:r>
            <a:r>
              <a:rPr sz="1800" spc="-30" dirty="0">
                <a:latin typeface="Verdana"/>
                <a:cs typeface="Verdana"/>
              </a:rPr>
              <a:t>исторических 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примеров </a:t>
            </a:r>
            <a:r>
              <a:rPr sz="1800" spc="-45" dirty="0">
                <a:latin typeface="Verdana"/>
                <a:cs typeface="Verdana"/>
              </a:rPr>
              <a:t>значение </a:t>
            </a:r>
            <a:r>
              <a:rPr sz="1800" spc="40" dirty="0">
                <a:latin typeface="Verdana"/>
                <a:cs typeface="Verdana"/>
              </a:rPr>
              <a:t>совместной </a:t>
            </a:r>
            <a:r>
              <a:rPr sz="1800" spc="-5" dirty="0">
                <a:latin typeface="Verdana"/>
                <a:cs typeface="Verdana"/>
              </a:rPr>
              <a:t>работы </a:t>
            </a:r>
            <a:r>
              <a:rPr sz="1800" spc="-65" dirty="0">
                <a:latin typeface="Verdana"/>
                <a:cs typeface="Verdana"/>
              </a:rPr>
              <a:t>как </a:t>
            </a:r>
            <a:r>
              <a:rPr sz="1800" spc="25" dirty="0">
                <a:latin typeface="Verdana"/>
                <a:cs typeface="Verdana"/>
              </a:rPr>
              <a:t>эффективного </a:t>
            </a:r>
            <a:r>
              <a:rPr sz="1800" spc="30" dirty="0">
                <a:latin typeface="Verdana"/>
                <a:cs typeface="Verdana"/>
              </a:rPr>
              <a:t>средства </a:t>
            </a:r>
            <a:r>
              <a:rPr sz="1800" spc="-40" dirty="0">
                <a:latin typeface="Verdana"/>
                <a:cs typeface="Verdana"/>
              </a:rPr>
              <a:t>достижения 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поставленных </a:t>
            </a:r>
            <a:r>
              <a:rPr sz="1800" spc="-50" dirty="0">
                <a:latin typeface="Verdana"/>
                <a:cs typeface="Verdana"/>
              </a:rPr>
              <a:t>целей; </a:t>
            </a:r>
            <a:r>
              <a:rPr sz="1800" spc="-45" dirty="0">
                <a:latin typeface="Verdana"/>
                <a:cs typeface="Verdana"/>
              </a:rPr>
              <a:t>планировать и </a:t>
            </a:r>
            <a:r>
              <a:rPr sz="1800" spc="-50" dirty="0">
                <a:latin typeface="Verdana"/>
                <a:cs typeface="Verdana"/>
              </a:rPr>
              <a:t>осуществлять </a:t>
            </a:r>
            <a:r>
              <a:rPr sz="1800" spc="25" dirty="0">
                <a:latin typeface="Verdana"/>
                <a:cs typeface="Verdana"/>
              </a:rPr>
              <a:t>совместную </a:t>
            </a:r>
            <a:r>
              <a:rPr sz="1800" spc="-10" dirty="0">
                <a:latin typeface="Verdana"/>
                <a:cs typeface="Verdana"/>
              </a:rPr>
              <a:t>работу, </a:t>
            </a:r>
            <a:r>
              <a:rPr sz="1800" spc="-95" dirty="0">
                <a:latin typeface="Verdana"/>
                <a:cs typeface="Verdana"/>
              </a:rPr>
              <a:t>коллективные 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учебные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проекты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по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истории,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том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числе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—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региональном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материале;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определять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свое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участие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общей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работе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координировать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свои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действия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другими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членами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команды;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оценивать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полученные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результаты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свой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вклад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общую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работу.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936752"/>
            <a:ext cx="1054608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120" dirty="0">
                <a:latin typeface="Tahoma"/>
                <a:cs typeface="Tahoma"/>
              </a:rPr>
              <a:t>сфере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универсальных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учебных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регулятивных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действий:</a:t>
            </a:r>
            <a:endParaRPr sz="1800">
              <a:latin typeface="Tahoma"/>
              <a:cs typeface="Tahoma"/>
            </a:endParaRPr>
          </a:p>
          <a:p>
            <a:pPr marL="152400" indent="-140335">
              <a:lnSpc>
                <a:spcPct val="100000"/>
              </a:lnSpc>
              <a:buClr>
                <a:srgbClr val="000000"/>
              </a:buClr>
              <a:buFont typeface="Verdana"/>
              <a:buChar char="-"/>
              <a:tabLst>
                <a:tab pos="153035" algn="l"/>
              </a:tabLst>
            </a:pP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владение</a:t>
            </a:r>
            <a:r>
              <a:rPr sz="1800" b="1" spc="-6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9F0816"/>
                </a:solidFill>
                <a:latin typeface="Tahoma"/>
                <a:cs typeface="Tahoma"/>
              </a:rPr>
              <a:t>приемами</a:t>
            </a:r>
            <a:r>
              <a:rPr sz="1800" b="1" spc="-2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9F0816"/>
                </a:solidFill>
                <a:latin typeface="Tahoma"/>
                <a:cs typeface="Tahoma"/>
              </a:rPr>
              <a:t>самоорганизации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9F0816"/>
                </a:solidFill>
                <a:latin typeface="Tahoma"/>
                <a:cs typeface="Tahoma"/>
              </a:rPr>
              <a:t>своей</a:t>
            </a:r>
            <a:r>
              <a:rPr sz="1800" b="1" spc="-4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9F0816"/>
                </a:solidFill>
                <a:latin typeface="Tahoma"/>
                <a:cs typeface="Tahoma"/>
              </a:rPr>
              <a:t>учебной</a:t>
            </a:r>
            <a:r>
              <a:rPr sz="1800" b="1" spc="-2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9F0816"/>
                </a:solidFill>
                <a:latin typeface="Tahoma"/>
                <a:cs typeface="Tahoma"/>
              </a:rPr>
              <a:t>и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9F0816"/>
                </a:solidFill>
                <a:latin typeface="Tahoma"/>
                <a:cs typeface="Tahoma"/>
              </a:rPr>
              <a:t>общественной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9F0816"/>
                </a:solidFill>
                <a:latin typeface="Tahoma"/>
                <a:cs typeface="Tahoma"/>
              </a:rPr>
              <a:t>работы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125" dirty="0">
                <a:latin typeface="Verdana"/>
                <a:cs typeface="Verdana"/>
              </a:rPr>
              <a:t>(выявление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проблемы,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требующей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решения;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составление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плана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действий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определение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Verdana"/>
                <a:cs typeface="Verdana"/>
              </a:rPr>
              <a:t>спосо</a:t>
            </a:r>
            <a:r>
              <a:rPr sz="1800" spc="95" dirty="0">
                <a:latin typeface="Verdana"/>
                <a:cs typeface="Verdana"/>
              </a:rPr>
              <a:t>б</a:t>
            </a:r>
            <a:r>
              <a:rPr sz="1800" spc="145" dirty="0">
                <a:latin typeface="Verdana"/>
                <a:cs typeface="Verdana"/>
              </a:rPr>
              <a:t>а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25" dirty="0">
                <a:latin typeface="Verdana"/>
                <a:cs typeface="Verdana"/>
              </a:rPr>
              <a:t>шен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-250" dirty="0">
                <a:latin typeface="Verdana"/>
                <a:cs typeface="Verdana"/>
              </a:rPr>
              <a:t>я</a:t>
            </a:r>
            <a:r>
              <a:rPr sz="1800" spc="-215" dirty="0">
                <a:latin typeface="Verdana"/>
                <a:cs typeface="Verdana"/>
              </a:rPr>
              <a:t>)</a:t>
            </a:r>
            <a:r>
              <a:rPr sz="1800" spc="-320" dirty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 marL="12700" marR="343535" indent="63500">
              <a:lnSpc>
                <a:spcPct val="100000"/>
              </a:lnSpc>
            </a:pPr>
            <a:r>
              <a:rPr sz="1800" spc="-220" dirty="0">
                <a:latin typeface="Verdana"/>
                <a:cs typeface="Verdana"/>
              </a:rPr>
              <a:t>- 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владение </a:t>
            </a:r>
            <a:r>
              <a:rPr sz="1800" b="1" dirty="0">
                <a:solidFill>
                  <a:srgbClr val="9F0816"/>
                </a:solidFill>
                <a:latin typeface="Tahoma"/>
                <a:cs typeface="Tahoma"/>
              </a:rPr>
              <a:t>приемами </a:t>
            </a:r>
            <a:r>
              <a:rPr sz="1800" b="1" spc="-5" dirty="0">
                <a:solidFill>
                  <a:srgbClr val="9F0816"/>
                </a:solidFill>
                <a:latin typeface="Tahoma"/>
                <a:cs typeface="Tahoma"/>
              </a:rPr>
              <a:t>самоконтроля </a:t>
            </a:r>
            <a:r>
              <a:rPr sz="1800" dirty="0">
                <a:latin typeface="Verdana"/>
                <a:cs typeface="Verdana"/>
              </a:rPr>
              <a:t>— </a:t>
            </a:r>
            <a:r>
              <a:rPr sz="1800" spc="10" dirty="0">
                <a:latin typeface="Verdana"/>
                <a:cs typeface="Verdana"/>
              </a:rPr>
              <a:t>осуществление </a:t>
            </a:r>
            <a:r>
              <a:rPr sz="1800" dirty="0">
                <a:latin typeface="Verdana"/>
                <a:cs typeface="Verdana"/>
              </a:rPr>
              <a:t>самоконтроля, </a:t>
            </a:r>
            <a:r>
              <a:rPr sz="1800" spc="55" dirty="0">
                <a:latin typeface="Verdana"/>
                <a:cs typeface="Verdana"/>
              </a:rPr>
              <a:t>рефлексии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самооценки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полученных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результатов;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способность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вносить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коррективы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свою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работу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уч</a:t>
            </a:r>
            <a:r>
              <a:rPr sz="1800" spc="-100" dirty="0">
                <a:latin typeface="Verdana"/>
                <a:cs typeface="Verdana"/>
              </a:rPr>
              <a:t>е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325" dirty="0">
                <a:latin typeface="Verdana"/>
                <a:cs typeface="Verdana"/>
              </a:rPr>
              <a:t>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у</a:t>
            </a:r>
            <a:r>
              <a:rPr sz="1800" spc="35" dirty="0">
                <a:latin typeface="Verdana"/>
                <a:cs typeface="Verdana"/>
              </a:rPr>
              <a:t>с</a:t>
            </a:r>
            <a:r>
              <a:rPr sz="1800" spc="-25" dirty="0">
                <a:latin typeface="Verdana"/>
                <a:cs typeface="Verdana"/>
              </a:rPr>
              <a:t>т</a:t>
            </a:r>
            <a:r>
              <a:rPr sz="1800" spc="-50" dirty="0">
                <a:latin typeface="Verdana"/>
                <a:cs typeface="Verdana"/>
              </a:rPr>
              <a:t>а</a:t>
            </a:r>
            <a:r>
              <a:rPr sz="1800" spc="-55" dirty="0">
                <a:latin typeface="Verdana"/>
                <a:cs typeface="Verdana"/>
              </a:rPr>
              <a:t>новл</a:t>
            </a:r>
            <a:r>
              <a:rPr sz="1800" spc="-60" dirty="0">
                <a:latin typeface="Verdana"/>
                <a:cs typeface="Verdana"/>
              </a:rPr>
              <a:t>е</a:t>
            </a:r>
            <a:r>
              <a:rPr sz="1800" spc="-80" dirty="0">
                <a:latin typeface="Verdana"/>
                <a:cs typeface="Verdana"/>
              </a:rPr>
              <a:t>н</a:t>
            </a:r>
            <a:r>
              <a:rPr sz="1800" spc="-70" dirty="0">
                <a:latin typeface="Verdana"/>
                <a:cs typeface="Verdana"/>
              </a:rPr>
              <a:t>н</a:t>
            </a:r>
            <a:r>
              <a:rPr sz="1800" spc="-215" dirty="0">
                <a:latin typeface="Verdana"/>
                <a:cs typeface="Verdana"/>
              </a:rPr>
              <a:t>ых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ош</a:t>
            </a:r>
            <a:r>
              <a:rPr sz="1800" spc="40" dirty="0">
                <a:latin typeface="Verdana"/>
                <a:cs typeface="Verdana"/>
              </a:rPr>
              <a:t>и</a:t>
            </a:r>
            <a:r>
              <a:rPr sz="1800" spc="90" dirty="0">
                <a:latin typeface="Verdana"/>
                <a:cs typeface="Verdana"/>
              </a:rPr>
              <a:t>б</a:t>
            </a:r>
            <a:r>
              <a:rPr sz="1800" spc="80" dirty="0">
                <a:latin typeface="Verdana"/>
                <a:cs typeface="Verdana"/>
              </a:rPr>
              <a:t>о</a:t>
            </a:r>
            <a:r>
              <a:rPr sz="1800" spc="-160" dirty="0">
                <a:latin typeface="Verdana"/>
                <a:cs typeface="Verdana"/>
              </a:rPr>
              <a:t>к,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воз</a:t>
            </a:r>
            <a:r>
              <a:rPr sz="1800" spc="-45" dirty="0">
                <a:latin typeface="Verdana"/>
                <a:cs typeface="Verdana"/>
              </a:rPr>
              <a:t>никш</a:t>
            </a:r>
            <a:r>
              <a:rPr sz="1800" spc="-50" dirty="0">
                <a:latin typeface="Verdana"/>
                <a:cs typeface="Verdana"/>
              </a:rPr>
              <a:t>и</a:t>
            </a:r>
            <a:r>
              <a:rPr sz="1800" spc="-204" dirty="0">
                <a:latin typeface="Verdana"/>
                <a:cs typeface="Verdana"/>
              </a:rPr>
              <a:t>х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т</a:t>
            </a:r>
            <a:r>
              <a:rPr sz="1800" spc="-65" dirty="0">
                <a:latin typeface="Verdana"/>
                <a:cs typeface="Verdana"/>
              </a:rPr>
              <a:t>р</a:t>
            </a:r>
            <a:r>
              <a:rPr sz="1800" spc="-25" dirty="0">
                <a:latin typeface="Verdana"/>
                <a:cs typeface="Verdana"/>
              </a:rPr>
              <a:t>уднос</a:t>
            </a:r>
            <a:r>
              <a:rPr sz="1800" spc="-30" dirty="0">
                <a:latin typeface="Verdana"/>
                <a:cs typeface="Verdana"/>
              </a:rPr>
              <a:t>т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05" dirty="0">
                <a:latin typeface="Verdana"/>
                <a:cs typeface="Verdana"/>
              </a:rPr>
              <a:t>й.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195" dirty="0">
                <a:latin typeface="Tahoma"/>
                <a:cs typeface="Tahoma"/>
              </a:rPr>
              <a:t>В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120" dirty="0">
                <a:latin typeface="Tahoma"/>
                <a:cs typeface="Tahoma"/>
              </a:rPr>
              <a:t>сфере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эмоционального</a:t>
            </a:r>
            <a:r>
              <a:rPr sz="1800" b="1" spc="-45" dirty="0">
                <a:latin typeface="Tahoma"/>
                <a:cs typeface="Tahoma"/>
              </a:rPr>
              <a:t> интеллекта,</a:t>
            </a:r>
            <a:r>
              <a:rPr sz="1800" b="1" spc="-55" dirty="0">
                <a:latin typeface="Tahoma"/>
                <a:cs typeface="Tahoma"/>
              </a:rPr>
              <a:t> понимания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себя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других:</a:t>
            </a:r>
            <a:endParaRPr sz="1800">
              <a:latin typeface="Tahoma"/>
              <a:cs typeface="Tahoma"/>
            </a:endParaRPr>
          </a:p>
          <a:p>
            <a:pPr marL="12700" marR="101536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spc="-220" dirty="0">
                <a:latin typeface="Verdana"/>
                <a:cs typeface="Verdana"/>
              </a:rPr>
              <a:t>выявлять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примерах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ситуаций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роль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эмоций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отношениях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между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людьми;</a:t>
            </a:r>
            <a:endParaRPr sz="1800">
              <a:latin typeface="Verdana"/>
              <a:cs typeface="Verdana"/>
            </a:endParaRPr>
          </a:p>
          <a:p>
            <a:pPr marL="152400" indent="-140335">
              <a:lnSpc>
                <a:spcPct val="100000"/>
              </a:lnSpc>
              <a:spcBef>
                <a:spcPts val="5"/>
              </a:spcBef>
              <a:buChar char="-"/>
              <a:tabLst>
                <a:tab pos="153035" algn="l"/>
              </a:tabLst>
            </a:pPr>
            <a:r>
              <a:rPr sz="1800" spc="-80" dirty="0">
                <a:latin typeface="Verdana"/>
                <a:cs typeface="Verdana"/>
              </a:rPr>
              <a:t>ставить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себя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место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другого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человека,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понимать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мотивы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действий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другого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(в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80" dirty="0">
                <a:latin typeface="Verdana"/>
                <a:cs typeface="Verdana"/>
              </a:rPr>
              <a:t>и</a:t>
            </a:r>
            <a:r>
              <a:rPr sz="1800" spc="60" dirty="0">
                <a:latin typeface="Verdana"/>
                <a:cs typeface="Verdana"/>
              </a:rPr>
              <a:t>с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25" dirty="0">
                <a:latin typeface="Verdana"/>
                <a:cs typeface="Verdana"/>
              </a:rPr>
              <a:t>р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-35" dirty="0">
                <a:latin typeface="Verdana"/>
                <a:cs typeface="Verdana"/>
              </a:rPr>
              <a:t>чес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-135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с</a:t>
            </a:r>
            <a:r>
              <a:rPr sz="1800" spc="75" dirty="0">
                <a:latin typeface="Verdana"/>
                <a:cs typeface="Verdana"/>
              </a:rPr>
              <a:t>и</a:t>
            </a:r>
            <a:r>
              <a:rPr sz="1800" spc="-140" dirty="0">
                <a:latin typeface="Verdana"/>
                <a:cs typeface="Verdana"/>
              </a:rPr>
              <a:t>т</a:t>
            </a:r>
            <a:r>
              <a:rPr sz="1800" spc="-185" dirty="0">
                <a:latin typeface="Verdana"/>
                <a:cs typeface="Verdana"/>
              </a:rPr>
              <a:t>у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130" dirty="0">
                <a:latin typeface="Verdana"/>
                <a:cs typeface="Verdana"/>
              </a:rPr>
              <a:t>циях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о</a:t>
            </a:r>
            <a:r>
              <a:rPr sz="1800" spc="-50" dirty="0">
                <a:latin typeface="Verdana"/>
                <a:cs typeface="Verdana"/>
              </a:rPr>
              <a:t>к</a:t>
            </a:r>
            <a:r>
              <a:rPr sz="1800" spc="-5" dirty="0">
                <a:latin typeface="Verdana"/>
                <a:cs typeface="Verdana"/>
              </a:rPr>
              <a:t>р</a:t>
            </a:r>
            <a:r>
              <a:rPr sz="1800" spc="-10" dirty="0">
                <a:latin typeface="Verdana"/>
                <a:cs typeface="Verdana"/>
              </a:rPr>
              <a:t>у</a:t>
            </a:r>
            <a:r>
              <a:rPr sz="1800" spc="50" dirty="0">
                <a:latin typeface="Verdana"/>
                <a:cs typeface="Verdana"/>
              </a:rPr>
              <a:t>ж</a:t>
            </a:r>
            <a:r>
              <a:rPr sz="1800" spc="30" dirty="0">
                <a:latin typeface="Verdana"/>
                <a:cs typeface="Verdana"/>
              </a:rPr>
              <a:t>а</a:t>
            </a:r>
            <a:r>
              <a:rPr sz="1800" spc="95" dirty="0">
                <a:latin typeface="Verdana"/>
                <a:cs typeface="Verdana"/>
              </a:rPr>
              <a:t>ю</a:t>
            </a:r>
            <a:r>
              <a:rPr sz="1800" spc="90" dirty="0">
                <a:latin typeface="Verdana"/>
                <a:cs typeface="Verdana"/>
              </a:rPr>
              <a:t>щ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45" dirty="0">
                <a:latin typeface="Verdana"/>
                <a:cs typeface="Verdana"/>
              </a:rPr>
              <a:t>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де</a:t>
            </a:r>
            <a:r>
              <a:rPr sz="1800" spc="-5" dirty="0">
                <a:latin typeface="Verdana"/>
                <a:cs typeface="Verdana"/>
              </a:rPr>
              <a:t>йс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135" dirty="0">
                <a:latin typeface="Verdana"/>
                <a:cs typeface="Verdana"/>
              </a:rPr>
              <a:t>в</a:t>
            </a:r>
            <a:r>
              <a:rPr sz="1800" spc="-155" dirty="0">
                <a:latin typeface="Verdana"/>
                <a:cs typeface="Verdana"/>
              </a:rPr>
              <a:t>и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е</a:t>
            </a:r>
            <a:r>
              <a:rPr sz="1800" spc="-130" dirty="0">
                <a:latin typeface="Verdana"/>
                <a:cs typeface="Verdana"/>
              </a:rPr>
              <a:t>ль</a:t>
            </a:r>
            <a:r>
              <a:rPr sz="1800" spc="-125" dirty="0">
                <a:latin typeface="Verdana"/>
                <a:cs typeface="Verdana"/>
              </a:rPr>
              <a:t>н</a:t>
            </a:r>
            <a:r>
              <a:rPr sz="1800" spc="25" dirty="0">
                <a:latin typeface="Verdana"/>
                <a:cs typeface="Verdana"/>
              </a:rPr>
              <a:t>ос</a:t>
            </a:r>
            <a:r>
              <a:rPr sz="1800" spc="15" dirty="0">
                <a:latin typeface="Verdana"/>
                <a:cs typeface="Verdana"/>
              </a:rPr>
              <a:t>т</a:t>
            </a:r>
            <a:r>
              <a:rPr sz="1800" spc="-40" dirty="0">
                <a:latin typeface="Verdana"/>
                <a:cs typeface="Verdana"/>
              </a:rPr>
              <a:t>и</a:t>
            </a:r>
            <a:r>
              <a:rPr sz="1800" spc="-175" dirty="0">
                <a:latin typeface="Verdana"/>
                <a:cs typeface="Verdana"/>
              </a:rPr>
              <a:t>)</a:t>
            </a:r>
            <a:r>
              <a:rPr sz="1800" spc="-320" dirty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 marL="12700" marR="756920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35" dirty="0">
                <a:latin typeface="Verdana"/>
                <a:cs typeface="Verdana"/>
              </a:rPr>
              <a:t>г</a:t>
            </a:r>
            <a:r>
              <a:rPr sz="1800" spc="-180" dirty="0">
                <a:latin typeface="Verdana"/>
                <a:cs typeface="Verdana"/>
              </a:rPr>
              <a:t>у</a:t>
            </a:r>
            <a:r>
              <a:rPr sz="1800" spc="-85" dirty="0">
                <a:latin typeface="Verdana"/>
                <a:cs typeface="Verdana"/>
              </a:rPr>
              <a:t>л</a:t>
            </a:r>
            <a:r>
              <a:rPr sz="1800" spc="-95" dirty="0">
                <a:latin typeface="Verdana"/>
                <a:cs typeface="Verdana"/>
              </a:rPr>
              <a:t>и</a:t>
            </a:r>
            <a:r>
              <a:rPr sz="1800" spc="9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40" dirty="0">
                <a:latin typeface="Verdana"/>
                <a:cs typeface="Verdana"/>
              </a:rPr>
              <a:t>в</a:t>
            </a:r>
            <a:r>
              <a:rPr sz="1800" spc="-55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ть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способ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выра</a:t>
            </a:r>
            <a:r>
              <a:rPr sz="1800" spc="20" dirty="0">
                <a:latin typeface="Verdana"/>
                <a:cs typeface="Verdana"/>
              </a:rPr>
              <a:t>ж</a:t>
            </a:r>
            <a:r>
              <a:rPr sz="1800" dirty="0">
                <a:latin typeface="Verdana"/>
                <a:cs typeface="Verdana"/>
              </a:rPr>
              <a:t>е</a:t>
            </a:r>
            <a:r>
              <a:rPr sz="1800" spc="-140" dirty="0">
                <a:latin typeface="Verdana"/>
                <a:cs typeface="Verdana"/>
              </a:rPr>
              <a:t>ни</a:t>
            </a:r>
            <a:r>
              <a:rPr sz="1800" spc="-130" dirty="0">
                <a:latin typeface="Verdana"/>
                <a:cs typeface="Verdana"/>
              </a:rPr>
              <a:t>я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св</a:t>
            </a:r>
            <a:r>
              <a:rPr sz="1800" spc="10" dirty="0">
                <a:latin typeface="Verdana"/>
                <a:cs typeface="Verdana"/>
              </a:rPr>
              <a:t>о</a:t>
            </a:r>
            <a:r>
              <a:rPr sz="1800" spc="-135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эмоц</a:t>
            </a:r>
            <a:r>
              <a:rPr sz="1800" spc="100" dirty="0">
                <a:latin typeface="Verdana"/>
                <a:cs typeface="Verdana"/>
              </a:rPr>
              <a:t>и</a:t>
            </a:r>
            <a:r>
              <a:rPr sz="1800" spc="-45" dirty="0">
                <a:latin typeface="Verdana"/>
                <a:cs typeface="Verdana"/>
              </a:rPr>
              <a:t>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уч</a:t>
            </a:r>
            <a:r>
              <a:rPr sz="1800" spc="-100" dirty="0">
                <a:latin typeface="Verdana"/>
                <a:cs typeface="Verdana"/>
              </a:rPr>
              <a:t>е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325" dirty="0">
                <a:latin typeface="Verdana"/>
                <a:cs typeface="Verdana"/>
              </a:rPr>
              <a:t>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поз</a:t>
            </a:r>
            <a:r>
              <a:rPr sz="1800" spc="-70" dirty="0">
                <a:latin typeface="Verdana"/>
                <a:cs typeface="Verdana"/>
              </a:rPr>
              <a:t>и</a:t>
            </a:r>
            <a:r>
              <a:rPr sz="1800" spc="-25" dirty="0">
                <a:latin typeface="Verdana"/>
                <a:cs typeface="Verdana"/>
              </a:rPr>
              <a:t>ций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25" dirty="0">
                <a:latin typeface="Verdana"/>
                <a:cs typeface="Verdana"/>
              </a:rPr>
              <a:t>мн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60" dirty="0">
                <a:latin typeface="Verdana"/>
                <a:cs typeface="Verdana"/>
              </a:rPr>
              <a:t>ни</a:t>
            </a:r>
            <a:r>
              <a:rPr sz="1800" spc="-55" dirty="0">
                <a:latin typeface="Verdana"/>
                <a:cs typeface="Verdana"/>
              </a:rPr>
              <a:t>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др</a:t>
            </a:r>
            <a:r>
              <a:rPr sz="1800" spc="-20" dirty="0">
                <a:latin typeface="Verdana"/>
                <a:cs typeface="Verdana"/>
              </a:rPr>
              <a:t>у</a:t>
            </a:r>
            <a:r>
              <a:rPr sz="1800" spc="-105" dirty="0">
                <a:latin typeface="Verdana"/>
                <a:cs typeface="Verdana"/>
              </a:rPr>
              <a:t>г</a:t>
            </a:r>
            <a:r>
              <a:rPr sz="1800" spc="-150" dirty="0">
                <a:latin typeface="Verdana"/>
                <a:cs typeface="Verdana"/>
              </a:rPr>
              <a:t>их  </a:t>
            </a:r>
            <a:r>
              <a:rPr sz="1800" spc="-70" dirty="0">
                <a:latin typeface="Verdana"/>
                <a:cs typeface="Verdana"/>
              </a:rPr>
              <a:t>участников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общения.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202" y="2629154"/>
            <a:ext cx="8430895" cy="20320"/>
          </a:xfrm>
          <a:custGeom>
            <a:avLst/>
            <a:gdLst/>
            <a:ahLst/>
            <a:cxnLst/>
            <a:rect l="l" t="t" r="r" b="b"/>
            <a:pathLst>
              <a:path w="8430895" h="20319">
                <a:moveTo>
                  <a:pt x="8430831" y="0"/>
                </a:moveTo>
                <a:lnTo>
                  <a:pt x="0" y="0"/>
                </a:lnTo>
                <a:lnTo>
                  <a:pt x="0" y="19812"/>
                </a:lnTo>
                <a:lnTo>
                  <a:pt x="8430831" y="19812"/>
                </a:lnTo>
                <a:lnTo>
                  <a:pt x="8430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5616" y="720674"/>
            <a:ext cx="10359390" cy="530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ahoma"/>
                <a:cs typeface="Tahoma"/>
              </a:rPr>
              <a:t>Какие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новые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планируемые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результаты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заявлены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15" dirty="0">
                <a:latin typeface="Verdana"/>
                <a:cs typeface="Verdana"/>
              </a:rPr>
              <a:t>Основным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новым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предметным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результатом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является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9F0816"/>
                </a:solidFill>
                <a:latin typeface="Tahoma"/>
                <a:cs typeface="Tahoma"/>
              </a:rPr>
              <a:t>«умение</a:t>
            </a:r>
            <a:r>
              <a:rPr sz="1800" b="1" spc="-6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9F0816"/>
                </a:solidFill>
                <a:latin typeface="Tahoma"/>
                <a:cs typeface="Tahoma"/>
              </a:rPr>
              <a:t>устанавливать 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взаимосвязи 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событий, </a:t>
            </a:r>
            <a:r>
              <a:rPr sz="1800" b="1" spc="-100" dirty="0">
                <a:solidFill>
                  <a:srgbClr val="9F0816"/>
                </a:solidFill>
                <a:latin typeface="Tahoma"/>
                <a:cs typeface="Tahoma"/>
              </a:rPr>
              <a:t>явлений,</a:t>
            </a:r>
            <a:r>
              <a:rPr sz="1800" b="1" spc="-9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9F0816"/>
                </a:solidFill>
                <a:latin typeface="Tahoma"/>
                <a:cs typeface="Tahoma"/>
              </a:rPr>
              <a:t>процессов 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прошлого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 </a:t>
            </a:r>
            <a:r>
              <a:rPr sz="1800" b="1" spc="-55" dirty="0">
                <a:solidFill>
                  <a:srgbClr val="9F0816"/>
                </a:solidFill>
                <a:latin typeface="Tahoma"/>
                <a:cs typeface="Tahoma"/>
              </a:rPr>
              <a:t>важнейшими </a:t>
            </a:r>
            <a:r>
              <a:rPr sz="1800" b="1" spc="-20" dirty="0">
                <a:solidFill>
                  <a:srgbClr val="9F0816"/>
                </a:solidFill>
                <a:latin typeface="Tahoma"/>
                <a:cs typeface="Tahoma"/>
              </a:rPr>
              <a:t>событиями 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ХХ </a:t>
            </a:r>
            <a:r>
              <a:rPr sz="1800" b="1" spc="-250" dirty="0">
                <a:solidFill>
                  <a:srgbClr val="9F0816"/>
                </a:solidFill>
                <a:latin typeface="Tahoma"/>
                <a:cs typeface="Tahoma"/>
              </a:rPr>
              <a:t>– </a:t>
            </a:r>
            <a:r>
              <a:rPr sz="1800" b="1" spc="-2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начала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9F0816"/>
                </a:solidFill>
                <a:latin typeface="Tahoma"/>
                <a:cs typeface="Tahoma"/>
              </a:rPr>
              <a:t>XXI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175" dirty="0">
                <a:solidFill>
                  <a:srgbClr val="9F0816"/>
                </a:solidFill>
                <a:latin typeface="Tahoma"/>
                <a:cs typeface="Tahoma"/>
              </a:rPr>
              <a:t>в.».</a:t>
            </a:r>
            <a:endParaRPr sz="18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5" dirty="0">
                <a:latin typeface="Verdana"/>
                <a:cs typeface="Verdana"/>
              </a:rPr>
              <a:t>Достижение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данного</a:t>
            </a:r>
            <a:r>
              <a:rPr sz="1800" spc="60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результата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предлагается</a:t>
            </a:r>
            <a:r>
              <a:rPr sz="1800" spc="60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достигать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введением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отдельного 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учебного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модуля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«Введение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Новейшую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историю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России»,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spc="-5" dirty="0">
                <a:latin typeface="Verdana"/>
                <a:cs typeface="Verdana"/>
              </a:rPr>
              <a:t>предваряющего 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систематическое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изучение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отечественной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истории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XX–XXI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вв.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10–11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классах.</a:t>
            </a:r>
            <a:endParaRPr sz="1800">
              <a:latin typeface="Verdana"/>
              <a:cs typeface="Verdana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spc="40" dirty="0">
                <a:latin typeface="Verdana"/>
                <a:cs typeface="Verdana"/>
              </a:rPr>
              <a:t>Согласно </a:t>
            </a:r>
            <a:r>
              <a:rPr sz="1800" spc="60" dirty="0">
                <a:latin typeface="Verdana"/>
                <a:cs typeface="Verdana"/>
              </a:rPr>
              <a:t>ФГОС </a:t>
            </a:r>
            <a:r>
              <a:rPr sz="1800" spc="-155" dirty="0">
                <a:latin typeface="Verdana"/>
                <a:cs typeface="Verdana"/>
              </a:rPr>
              <a:t>2021 </a:t>
            </a:r>
            <a:r>
              <a:rPr sz="1800" spc="-175" dirty="0">
                <a:latin typeface="Verdana"/>
                <a:cs typeface="Verdana"/>
              </a:rPr>
              <a:t>г.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«изучение </a:t>
            </a:r>
            <a:r>
              <a:rPr sz="1800" spc="-10" dirty="0">
                <a:latin typeface="Verdana"/>
                <a:cs typeface="Verdana"/>
              </a:rPr>
              <a:t>данного </a:t>
            </a:r>
            <a:r>
              <a:rPr sz="1800" spc="-25" dirty="0">
                <a:latin typeface="Verdana"/>
                <a:cs typeface="Verdana"/>
              </a:rPr>
              <a:t>модуля </a:t>
            </a:r>
            <a:r>
              <a:rPr sz="1800" spc="-40" dirty="0">
                <a:latin typeface="Verdana"/>
                <a:cs typeface="Verdana"/>
              </a:rPr>
              <a:t>призвано </a:t>
            </a:r>
            <a:r>
              <a:rPr sz="1800" spc="65" dirty="0">
                <a:latin typeface="Verdana"/>
                <a:cs typeface="Verdana"/>
              </a:rPr>
              <a:t>сформировать </a:t>
            </a:r>
            <a:r>
              <a:rPr sz="1800" spc="-15" dirty="0">
                <a:latin typeface="Verdana"/>
                <a:cs typeface="Verdana"/>
              </a:rPr>
              <a:t>базу </a:t>
            </a:r>
            <a:r>
              <a:rPr sz="1800" spc="-145" dirty="0">
                <a:latin typeface="Verdana"/>
                <a:cs typeface="Verdana"/>
              </a:rPr>
              <a:t>для 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овладения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знаниями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об</a:t>
            </a:r>
            <a:r>
              <a:rPr sz="1800" spc="9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основных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этапах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45" dirty="0">
                <a:latin typeface="Verdana"/>
                <a:cs typeface="Verdana"/>
              </a:rPr>
              <a:t>ключевых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событиях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истории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России 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Новейшего </a:t>
            </a:r>
            <a:r>
              <a:rPr sz="1800" spc="35" dirty="0">
                <a:latin typeface="Verdana"/>
                <a:cs typeface="Verdana"/>
              </a:rPr>
              <a:t>времени </a:t>
            </a:r>
            <a:r>
              <a:rPr sz="1800" spc="5" dirty="0">
                <a:latin typeface="Verdana"/>
                <a:cs typeface="Verdana"/>
              </a:rPr>
              <a:t>(Российская </a:t>
            </a:r>
            <a:r>
              <a:rPr sz="1800" spc="-45" dirty="0">
                <a:latin typeface="Verdana"/>
                <a:cs typeface="Verdana"/>
              </a:rPr>
              <a:t>революция </a:t>
            </a:r>
            <a:r>
              <a:rPr sz="1800" spc="-150" dirty="0">
                <a:latin typeface="Verdana"/>
                <a:cs typeface="Verdana"/>
              </a:rPr>
              <a:t>1917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240" dirty="0">
                <a:latin typeface="Verdana"/>
                <a:cs typeface="Verdana"/>
              </a:rPr>
              <a:t> </a:t>
            </a:r>
            <a:r>
              <a:rPr sz="1800" spc="-155" dirty="0">
                <a:latin typeface="Verdana"/>
                <a:cs typeface="Verdana"/>
              </a:rPr>
              <a:t>1922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75" dirty="0">
                <a:latin typeface="Verdana"/>
                <a:cs typeface="Verdana"/>
              </a:rPr>
              <a:t>гг.,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Великая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Отечественная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война </a:t>
            </a:r>
            <a:r>
              <a:rPr sz="1800" spc="-155" dirty="0">
                <a:latin typeface="Verdana"/>
                <a:cs typeface="Verdana"/>
              </a:rPr>
              <a:t>1941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spc="-155" dirty="0">
                <a:latin typeface="Verdana"/>
                <a:cs typeface="Verdana"/>
              </a:rPr>
              <a:t>1945 </a:t>
            </a:r>
            <a:r>
              <a:rPr sz="1800" spc="-180" dirty="0">
                <a:latin typeface="Verdana"/>
                <a:cs typeface="Verdana"/>
              </a:rPr>
              <a:t>гг., </a:t>
            </a:r>
            <a:r>
              <a:rPr sz="1800" spc="80" dirty="0">
                <a:latin typeface="Verdana"/>
                <a:cs typeface="Verdana"/>
              </a:rPr>
              <a:t>распад </a:t>
            </a:r>
            <a:r>
              <a:rPr sz="1800" spc="85" dirty="0">
                <a:latin typeface="Verdana"/>
                <a:cs typeface="Verdana"/>
              </a:rPr>
              <a:t>СССР, </a:t>
            </a:r>
            <a:r>
              <a:rPr sz="1800" spc="-15" dirty="0">
                <a:latin typeface="Verdana"/>
                <a:cs typeface="Verdana"/>
              </a:rPr>
              <a:t>сложные </a:t>
            </a:r>
            <a:r>
              <a:rPr sz="1800" spc="-120" dirty="0">
                <a:latin typeface="Verdana"/>
                <a:cs typeface="Verdana"/>
              </a:rPr>
              <a:t>1990-е </a:t>
            </a:r>
            <a:r>
              <a:rPr sz="1800" spc="-180" dirty="0">
                <a:latin typeface="Verdana"/>
                <a:cs typeface="Verdana"/>
              </a:rPr>
              <a:t>гг., </a:t>
            </a:r>
            <a:r>
              <a:rPr sz="1800" spc="-15" dirty="0">
                <a:latin typeface="Verdana"/>
                <a:cs typeface="Verdana"/>
              </a:rPr>
              <a:t>возрождение страны </a:t>
            </a:r>
            <a:r>
              <a:rPr sz="1800" spc="200" dirty="0">
                <a:latin typeface="Verdana"/>
                <a:cs typeface="Verdana"/>
              </a:rPr>
              <a:t>с </a:t>
            </a:r>
            <a:r>
              <a:rPr sz="1800" spc="-175" dirty="0">
                <a:latin typeface="Verdana"/>
                <a:cs typeface="Verdana"/>
              </a:rPr>
              <a:t>2000-х </a:t>
            </a:r>
            <a:r>
              <a:rPr sz="1800" spc="-180" dirty="0">
                <a:latin typeface="Verdana"/>
                <a:cs typeface="Verdana"/>
              </a:rPr>
              <a:t>гг.,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воссоединение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Крыма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Россией)».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Verdana"/>
              <a:cs typeface="Verdana"/>
            </a:endParaRPr>
          </a:p>
          <a:p>
            <a:pPr marL="85725" marR="6350" algn="just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Указанные </a:t>
            </a:r>
            <a:r>
              <a:rPr sz="1800" spc="-45" dirty="0">
                <a:latin typeface="Verdana"/>
                <a:cs typeface="Verdana"/>
              </a:rPr>
              <a:t>положения </a:t>
            </a:r>
            <a:r>
              <a:rPr sz="1800" spc="60" dirty="0">
                <a:latin typeface="Verdana"/>
                <a:cs typeface="Verdana"/>
              </a:rPr>
              <a:t>ФГОС </a:t>
            </a:r>
            <a:r>
              <a:rPr sz="1800" spc="140" dirty="0">
                <a:latin typeface="Verdana"/>
                <a:cs typeface="Verdana"/>
              </a:rPr>
              <a:t>ООО </a:t>
            </a:r>
            <a:r>
              <a:rPr sz="1800" spc="-65" dirty="0">
                <a:latin typeface="Verdana"/>
                <a:cs typeface="Verdana"/>
              </a:rPr>
              <a:t>развернуты </a:t>
            </a:r>
            <a:r>
              <a:rPr sz="1800" spc="-45" dirty="0">
                <a:latin typeface="Verdana"/>
                <a:cs typeface="Verdana"/>
              </a:rPr>
              <a:t>и структурированы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95" dirty="0">
                <a:latin typeface="Verdana"/>
                <a:cs typeface="Verdana"/>
              </a:rPr>
              <a:t>программе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55" dirty="0">
                <a:latin typeface="Verdana"/>
                <a:cs typeface="Verdana"/>
              </a:rPr>
              <a:t>виде 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планируемых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результатов,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относящихся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к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ключевым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компонентам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познавательной 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деятельности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школьников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при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изучении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истории,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от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работы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20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хронологией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и</a:t>
            </a:r>
            <a:r>
              <a:rPr sz="1800" spc="60" dirty="0">
                <a:latin typeface="Verdana"/>
                <a:cs typeface="Verdana"/>
              </a:rPr>
              <a:t>с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25" dirty="0">
                <a:latin typeface="Verdana"/>
                <a:cs typeface="Verdana"/>
              </a:rPr>
              <a:t>р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-35" dirty="0">
                <a:latin typeface="Verdana"/>
                <a:cs typeface="Verdana"/>
              </a:rPr>
              <a:t>чес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75" dirty="0">
                <a:latin typeface="Verdana"/>
                <a:cs typeface="Verdana"/>
              </a:rPr>
              <a:t>ими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330" dirty="0">
                <a:latin typeface="Verdana"/>
                <a:cs typeface="Verdana"/>
              </a:rPr>
              <a:t>ф</a:t>
            </a:r>
            <a:r>
              <a:rPr sz="1800" spc="229" dirty="0">
                <a:latin typeface="Verdana"/>
                <a:cs typeface="Verdana"/>
              </a:rPr>
              <a:t>а</a:t>
            </a:r>
            <a:r>
              <a:rPr sz="1800" spc="-200" dirty="0">
                <a:latin typeface="Verdana"/>
                <a:cs typeface="Verdana"/>
              </a:rPr>
              <a:t>к</a:t>
            </a:r>
            <a:r>
              <a:rPr sz="1800" spc="-180" dirty="0">
                <a:latin typeface="Verdana"/>
                <a:cs typeface="Verdana"/>
              </a:rPr>
              <a:t>т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140" dirty="0">
                <a:latin typeface="Verdana"/>
                <a:cs typeface="Verdana"/>
              </a:rPr>
              <a:t>ми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до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прим</a:t>
            </a:r>
            <a:r>
              <a:rPr sz="1800" spc="65" dirty="0">
                <a:latin typeface="Verdana"/>
                <a:cs typeface="Verdana"/>
              </a:rPr>
              <a:t>е</a:t>
            </a:r>
            <a:r>
              <a:rPr sz="1800" spc="-80" dirty="0">
                <a:latin typeface="Verdana"/>
                <a:cs typeface="Verdana"/>
              </a:rPr>
              <a:t>нени</a:t>
            </a:r>
            <a:r>
              <a:rPr sz="1800" spc="-75" dirty="0">
                <a:latin typeface="Verdana"/>
                <a:cs typeface="Verdana"/>
              </a:rPr>
              <a:t>я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25" dirty="0">
                <a:latin typeface="Verdana"/>
                <a:cs typeface="Verdana"/>
              </a:rPr>
              <a:t>нани</a:t>
            </a:r>
            <a:r>
              <a:rPr sz="1800" spc="-20" dirty="0">
                <a:latin typeface="Verdana"/>
                <a:cs typeface="Verdana"/>
              </a:rPr>
              <a:t>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180" dirty="0">
                <a:latin typeface="Verdana"/>
                <a:cs typeface="Verdana"/>
              </a:rPr>
              <a:t>щ</a:t>
            </a:r>
            <a:r>
              <a:rPr sz="1800" spc="110" dirty="0">
                <a:latin typeface="Verdana"/>
                <a:cs typeface="Verdana"/>
              </a:rPr>
              <a:t>е</a:t>
            </a:r>
            <a:r>
              <a:rPr sz="1800" spc="-60" dirty="0">
                <a:latin typeface="Verdana"/>
                <a:cs typeface="Verdana"/>
              </a:rPr>
              <a:t>ни</a:t>
            </a:r>
            <a:r>
              <a:rPr sz="1800" spc="-65" dirty="0">
                <a:latin typeface="Verdana"/>
                <a:cs typeface="Verdana"/>
              </a:rPr>
              <a:t>и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соц</a:t>
            </a:r>
            <a:r>
              <a:rPr sz="1800" spc="55" dirty="0">
                <a:latin typeface="Verdana"/>
                <a:cs typeface="Verdana"/>
              </a:rPr>
              <a:t>и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130" dirty="0">
                <a:latin typeface="Verdana"/>
                <a:cs typeface="Verdana"/>
              </a:rPr>
              <a:t>ль</a:t>
            </a:r>
            <a:r>
              <a:rPr sz="1800" spc="-125" dirty="0">
                <a:latin typeface="Verdana"/>
                <a:cs typeface="Verdana"/>
              </a:rPr>
              <a:t>н</a:t>
            </a:r>
            <a:r>
              <a:rPr sz="1800" spc="20" dirty="0">
                <a:latin typeface="Verdana"/>
                <a:cs typeface="Verdana"/>
              </a:rPr>
              <a:t>ой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пр</a:t>
            </a:r>
            <a:r>
              <a:rPr sz="1800" spc="45" dirty="0">
                <a:latin typeface="Verdana"/>
                <a:cs typeface="Verdana"/>
              </a:rPr>
              <a:t>а</a:t>
            </a:r>
            <a:r>
              <a:rPr sz="1800" spc="-200" dirty="0">
                <a:latin typeface="Verdana"/>
                <a:cs typeface="Verdana"/>
              </a:rPr>
              <a:t>к</a:t>
            </a:r>
            <a:r>
              <a:rPr sz="1800" spc="-180" dirty="0">
                <a:latin typeface="Verdana"/>
                <a:cs typeface="Verdana"/>
              </a:rPr>
              <a:t>т</a:t>
            </a:r>
            <a:r>
              <a:rPr sz="1800" spc="-114" dirty="0">
                <a:latin typeface="Verdana"/>
                <a:cs typeface="Verdana"/>
              </a:rPr>
              <a:t>и</a:t>
            </a:r>
            <a:r>
              <a:rPr sz="1800" spc="-110" dirty="0">
                <a:latin typeface="Verdana"/>
                <a:cs typeface="Verdana"/>
              </a:rPr>
              <a:t>к</a:t>
            </a:r>
            <a:r>
              <a:rPr sz="1800" spc="90" dirty="0">
                <a:latin typeface="Verdana"/>
                <a:cs typeface="Verdana"/>
              </a:rPr>
              <a:t>е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7251" y="5048250"/>
            <a:ext cx="9777730" cy="1200150"/>
          </a:xfrm>
          <a:custGeom>
            <a:avLst/>
            <a:gdLst/>
            <a:ahLst/>
            <a:cxnLst/>
            <a:rect l="l" t="t" r="r" b="b"/>
            <a:pathLst>
              <a:path w="9777730" h="1200150">
                <a:moveTo>
                  <a:pt x="9777349" y="0"/>
                </a:moveTo>
                <a:lnTo>
                  <a:pt x="0" y="0"/>
                </a:lnTo>
                <a:lnTo>
                  <a:pt x="0" y="1200150"/>
                </a:lnTo>
                <a:lnTo>
                  <a:pt x="9777349" y="1200150"/>
                </a:lnTo>
                <a:lnTo>
                  <a:pt x="9777349" y="0"/>
                </a:lnTo>
                <a:close/>
              </a:path>
            </a:pathLst>
          </a:custGeom>
          <a:solidFill>
            <a:srgbClr val="BCD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8817" y="5078095"/>
            <a:ext cx="96088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Verdana"/>
                <a:cs typeface="Verdana"/>
              </a:rPr>
              <a:t>Обратите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внимание,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что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предметные</a:t>
            </a:r>
            <a:r>
              <a:rPr sz="1800" spc="65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результаты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новых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</a:t>
            </a:r>
            <a:r>
              <a:rPr sz="1800" spc="75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 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согласовываются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 </a:t>
            </a:r>
            <a:r>
              <a:rPr sz="1800" spc="-5" dirty="0">
                <a:latin typeface="Verdana"/>
                <a:cs typeface="Verdana"/>
              </a:rPr>
              <a:t>требованиями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концепций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преподавания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истории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России. 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Поэтому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учителям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придется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своих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рабочих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программах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одновременно 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уч</a:t>
            </a:r>
            <a:r>
              <a:rPr sz="1800" spc="-15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тыв</a:t>
            </a:r>
            <a:r>
              <a:rPr sz="1800" spc="-135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т</a:t>
            </a:r>
            <a:r>
              <a:rPr sz="1800" spc="-6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90" dirty="0">
                <a:latin typeface="Verdana"/>
                <a:cs typeface="Verdana"/>
              </a:rPr>
              <a:t>б</a:t>
            </a:r>
            <a:r>
              <a:rPr sz="1800" spc="80" dirty="0">
                <a:latin typeface="Verdana"/>
                <a:cs typeface="Verdana"/>
              </a:rPr>
              <a:t>о</a:t>
            </a:r>
            <a:r>
              <a:rPr sz="1800" spc="-40" dirty="0">
                <a:latin typeface="Verdana"/>
                <a:cs typeface="Verdana"/>
              </a:rPr>
              <a:t>в</a:t>
            </a:r>
            <a:r>
              <a:rPr sz="1800" spc="-55" dirty="0">
                <a:latin typeface="Verdana"/>
                <a:cs typeface="Verdana"/>
              </a:rPr>
              <a:t>а</a:t>
            </a:r>
            <a:r>
              <a:rPr sz="1800" spc="-140" dirty="0">
                <a:latin typeface="Verdana"/>
                <a:cs typeface="Verdana"/>
              </a:rPr>
              <a:t>ни</a:t>
            </a:r>
            <a:r>
              <a:rPr sz="1800" spc="-130" dirty="0">
                <a:latin typeface="Verdana"/>
                <a:cs typeface="Verdana"/>
              </a:rPr>
              <a:t>я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ФГОС</a:t>
            </a:r>
            <a:r>
              <a:rPr sz="1800" spc="10" dirty="0">
                <a:latin typeface="Verdana"/>
                <a:cs typeface="Verdana"/>
              </a:rPr>
              <a:t>,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т</a:t>
            </a:r>
            <a:r>
              <a:rPr sz="1800" spc="-6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90" dirty="0">
                <a:latin typeface="Verdana"/>
                <a:cs typeface="Verdana"/>
              </a:rPr>
              <a:t>б</a:t>
            </a:r>
            <a:r>
              <a:rPr sz="1800" spc="80" dirty="0">
                <a:latin typeface="Verdana"/>
                <a:cs typeface="Verdana"/>
              </a:rPr>
              <a:t>о</a:t>
            </a:r>
            <a:r>
              <a:rPr sz="1800" spc="-40" dirty="0">
                <a:latin typeface="Verdana"/>
                <a:cs typeface="Verdana"/>
              </a:rPr>
              <a:t>в</a:t>
            </a:r>
            <a:r>
              <a:rPr sz="1800" spc="-55" dirty="0">
                <a:latin typeface="Verdana"/>
                <a:cs typeface="Verdana"/>
              </a:rPr>
              <a:t>а</a:t>
            </a:r>
            <a:r>
              <a:rPr sz="1800" spc="-140" dirty="0">
                <a:latin typeface="Verdana"/>
                <a:cs typeface="Verdana"/>
              </a:rPr>
              <a:t>ни</a:t>
            </a:r>
            <a:r>
              <a:rPr sz="1800" spc="-130" dirty="0">
                <a:latin typeface="Verdana"/>
                <a:cs typeface="Verdana"/>
              </a:rPr>
              <a:t>я </a:t>
            </a:r>
            <a:r>
              <a:rPr sz="1800" spc="-40" dirty="0">
                <a:latin typeface="Verdana"/>
                <a:cs typeface="Verdana"/>
              </a:rPr>
              <a:t>к</a:t>
            </a:r>
            <a:r>
              <a:rPr sz="1800" spc="-50" dirty="0">
                <a:latin typeface="Verdana"/>
                <a:cs typeface="Verdana"/>
              </a:rPr>
              <a:t>о</a:t>
            </a:r>
            <a:r>
              <a:rPr sz="1800" spc="-20" dirty="0">
                <a:latin typeface="Verdana"/>
                <a:cs typeface="Verdana"/>
              </a:rPr>
              <a:t>нцепци</a:t>
            </a:r>
            <a:r>
              <a:rPr sz="1800" spc="-25" dirty="0">
                <a:latin typeface="Verdana"/>
                <a:cs typeface="Verdana"/>
              </a:rPr>
              <a:t>и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779" y="4371213"/>
            <a:ext cx="8891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0870" marR="5080" indent="-1868805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Verdana"/>
                <a:cs typeface="Verdana"/>
              </a:rPr>
              <a:t>Главной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задачей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третьего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поколения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обновленных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заявлена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конкретизация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требований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к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обучающимся.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450" y="2670175"/>
            <a:ext cx="10578465" cy="1476375"/>
          </a:xfrm>
          <a:prstGeom prst="rect">
            <a:avLst/>
          </a:prstGeom>
          <a:solidFill>
            <a:srgbClr val="DEEBE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 marR="100965" algn="just">
              <a:lnSpc>
                <a:spcPct val="100000"/>
              </a:lnSpc>
              <a:spcBef>
                <a:spcPts val="330"/>
              </a:spcBef>
            </a:pPr>
            <a:r>
              <a:rPr sz="1800" spc="50" dirty="0">
                <a:latin typeface="Verdana"/>
                <a:cs typeface="Verdana"/>
              </a:rPr>
              <a:t>Ядром </a:t>
            </a:r>
            <a:r>
              <a:rPr sz="1800" spc="-65" dirty="0">
                <a:latin typeface="Verdana"/>
                <a:cs typeface="Verdana"/>
              </a:rPr>
              <a:t>обновленных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ФГОС, </a:t>
            </a:r>
            <a:r>
              <a:rPr sz="1800" spc="-65" dirty="0">
                <a:latin typeface="Verdana"/>
                <a:cs typeface="Verdana"/>
              </a:rPr>
              <a:t>как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 </a:t>
            </a:r>
            <a:r>
              <a:rPr sz="1800" spc="-45" dirty="0">
                <a:latin typeface="Verdana"/>
                <a:cs typeface="Verdana"/>
              </a:rPr>
              <a:t>второго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поколения,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50" dirty="0">
                <a:latin typeface="Verdana"/>
                <a:cs typeface="Verdana"/>
              </a:rPr>
              <a:t>являются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требования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к 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результатам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прохождения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ООП: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Tahoma"/>
                <a:cs typeface="Tahoma"/>
              </a:rPr>
              <a:t>системно-деятельностный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подход,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ориентация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 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достижение </a:t>
            </a:r>
            <a:r>
              <a:rPr sz="1800" b="1" spc="-10" dirty="0">
                <a:latin typeface="Tahoma"/>
                <a:cs typeface="Tahoma"/>
              </a:rPr>
              <a:t>не </a:t>
            </a:r>
            <a:r>
              <a:rPr sz="1800" b="1" spc="-60" dirty="0">
                <a:latin typeface="Tahoma"/>
                <a:cs typeface="Tahoma"/>
              </a:rPr>
              <a:t>только </a:t>
            </a:r>
            <a:r>
              <a:rPr sz="1800" b="1" spc="5" dirty="0">
                <a:latin typeface="Tahoma"/>
                <a:cs typeface="Tahoma"/>
              </a:rPr>
              <a:t>на </a:t>
            </a:r>
            <a:r>
              <a:rPr sz="1800" b="1" spc="-45" dirty="0">
                <a:latin typeface="Tahoma"/>
                <a:cs typeface="Tahoma"/>
              </a:rPr>
              <a:t>базовых </a:t>
            </a:r>
            <a:r>
              <a:rPr sz="1800" b="1" spc="-70" dirty="0">
                <a:latin typeface="Tahoma"/>
                <a:cs typeface="Tahoma"/>
              </a:rPr>
              <a:t>знаний </a:t>
            </a:r>
            <a:r>
              <a:rPr sz="1800" b="1" spc="-95" dirty="0">
                <a:latin typeface="Tahoma"/>
                <a:cs typeface="Tahoma"/>
              </a:rPr>
              <a:t>и </a:t>
            </a:r>
            <a:r>
              <a:rPr sz="1800" b="1" spc="-15" dirty="0">
                <a:latin typeface="Tahoma"/>
                <a:cs typeface="Tahoma"/>
              </a:rPr>
              <a:t>предметных </a:t>
            </a:r>
            <a:r>
              <a:rPr sz="1800" b="1" spc="-30" dirty="0">
                <a:latin typeface="Tahoma"/>
                <a:cs typeface="Tahoma"/>
              </a:rPr>
              <a:t>образовательных результатов, 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но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формирование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личностной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компетентности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учащихся,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овладение 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универсальными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50" dirty="0">
                <a:latin typeface="Tahoma"/>
                <a:cs typeface="Tahoma"/>
              </a:rPr>
              <a:t>способами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учебной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деятельности.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864" y="1775205"/>
            <a:ext cx="10405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87220" algn="l"/>
                <a:tab pos="2710180" algn="l"/>
                <a:tab pos="4004310" algn="l"/>
                <a:tab pos="5342890" algn="l"/>
                <a:tab pos="5617210" algn="l"/>
                <a:tab pos="6441440" algn="l"/>
                <a:tab pos="7647305" algn="l"/>
                <a:tab pos="8987155" algn="l"/>
                <a:tab pos="10098405" algn="l"/>
              </a:tabLst>
            </a:pPr>
            <a:r>
              <a:rPr sz="1800" spc="-60" dirty="0">
                <a:latin typeface="Verdana"/>
                <a:cs typeface="Verdana"/>
              </a:rPr>
              <a:t>Ко</a:t>
            </a:r>
            <a:r>
              <a:rPr sz="1800" spc="-55" dirty="0">
                <a:latin typeface="Verdana"/>
                <a:cs typeface="Verdana"/>
              </a:rPr>
              <a:t>нцепт</a:t>
            </a:r>
            <a:r>
              <a:rPr sz="1800" spc="-65" dirty="0">
                <a:latin typeface="Verdana"/>
                <a:cs typeface="Verdana"/>
              </a:rPr>
              <a:t>у</a:t>
            </a:r>
            <a:r>
              <a:rPr sz="1800" spc="-35" dirty="0">
                <a:latin typeface="Verdana"/>
                <a:cs typeface="Verdana"/>
              </a:rPr>
              <a:t>альн</a:t>
            </a:r>
            <a:r>
              <a:rPr sz="1800" spc="-30" dirty="0">
                <a:latin typeface="Verdana"/>
                <a:cs typeface="Verdana"/>
              </a:rPr>
              <a:t>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95" dirty="0">
                <a:latin typeface="Verdana"/>
                <a:cs typeface="Verdana"/>
              </a:rPr>
              <a:t>Ф</a:t>
            </a:r>
            <a:r>
              <a:rPr sz="1800" spc="-20" dirty="0">
                <a:latin typeface="Verdana"/>
                <a:cs typeface="Verdana"/>
              </a:rPr>
              <a:t>Г</a:t>
            </a:r>
            <a:r>
              <a:rPr sz="1800" spc="-35" dirty="0">
                <a:latin typeface="Verdana"/>
                <a:cs typeface="Verdana"/>
              </a:rPr>
              <a:t>О</a:t>
            </a:r>
            <a:r>
              <a:rPr sz="1800" spc="204" dirty="0">
                <a:latin typeface="Verdana"/>
                <a:cs typeface="Verdana"/>
              </a:rPr>
              <a:t>С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-45" dirty="0">
                <a:latin typeface="Verdana"/>
                <a:cs typeface="Verdana"/>
              </a:rPr>
              <a:t>т</a:t>
            </a:r>
            <a:r>
              <a:rPr sz="1800" spc="-65" dirty="0">
                <a:latin typeface="Verdana"/>
                <a:cs typeface="Verdana"/>
              </a:rPr>
              <a:t>р</a:t>
            </a:r>
            <a:r>
              <a:rPr sz="1800" spc="-60" dirty="0">
                <a:latin typeface="Verdana"/>
                <a:cs typeface="Verdana"/>
              </a:rPr>
              <a:t>ет</a:t>
            </a:r>
            <a:r>
              <a:rPr sz="1800" spc="-170" dirty="0">
                <a:latin typeface="Verdana"/>
                <a:cs typeface="Verdana"/>
              </a:rPr>
              <a:t>ь</a:t>
            </a:r>
            <a:r>
              <a:rPr sz="1800" spc="-5" dirty="0">
                <a:latin typeface="Verdana"/>
                <a:cs typeface="Verdana"/>
              </a:rPr>
              <a:t>его</a:t>
            </a:r>
            <a:r>
              <a:rPr sz="1800" spc="-400" dirty="0">
                <a:latin typeface="Verdana"/>
                <a:cs typeface="Verdana"/>
              </a:rPr>
              <a:t>»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0" dirty="0">
                <a:latin typeface="Verdana"/>
                <a:cs typeface="Verdana"/>
              </a:rPr>
              <a:t>покол</a:t>
            </a:r>
            <a:r>
              <a:rPr sz="1800" spc="-25" dirty="0">
                <a:latin typeface="Verdana"/>
                <a:cs typeface="Verdana"/>
              </a:rPr>
              <a:t>е</a:t>
            </a:r>
            <a:r>
              <a:rPr sz="1800" spc="-140" dirty="0">
                <a:latin typeface="Verdana"/>
                <a:cs typeface="Verdana"/>
              </a:rPr>
              <a:t>ни</a:t>
            </a:r>
            <a:r>
              <a:rPr sz="1800" spc="-130" dirty="0">
                <a:latin typeface="Verdana"/>
                <a:cs typeface="Verdana"/>
              </a:rPr>
              <a:t>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95" dirty="0">
                <a:latin typeface="Verdana"/>
                <a:cs typeface="Verdana"/>
              </a:rPr>
              <a:t>Ф</a:t>
            </a:r>
            <a:r>
              <a:rPr sz="1800" spc="-185" dirty="0">
                <a:latin typeface="Verdana"/>
                <a:cs typeface="Verdana"/>
              </a:rPr>
              <a:t>Г</a:t>
            </a:r>
            <a:r>
              <a:rPr sz="1800" spc="180" dirty="0">
                <a:latin typeface="Verdana"/>
                <a:cs typeface="Verdana"/>
              </a:rPr>
              <a:t>О</a:t>
            </a:r>
            <a:r>
              <a:rPr sz="1800" spc="165" dirty="0">
                <a:latin typeface="Verdana"/>
                <a:cs typeface="Verdana"/>
              </a:rPr>
              <a:t>С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-240" dirty="0">
                <a:latin typeface="Verdana"/>
                <a:cs typeface="Verdana"/>
              </a:rPr>
              <a:t>в</a:t>
            </a:r>
            <a:r>
              <a:rPr sz="1800" spc="-210" dirty="0">
                <a:latin typeface="Verdana"/>
                <a:cs typeface="Verdana"/>
              </a:rPr>
              <a:t>т</a:t>
            </a:r>
            <a:r>
              <a:rPr sz="1800" spc="-40" dirty="0">
                <a:latin typeface="Verdana"/>
                <a:cs typeface="Verdana"/>
              </a:rPr>
              <a:t>орого»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0" dirty="0">
                <a:latin typeface="Verdana"/>
                <a:cs typeface="Verdana"/>
              </a:rPr>
              <a:t>покол</a:t>
            </a:r>
            <a:r>
              <a:rPr sz="1800" spc="-25" dirty="0">
                <a:latin typeface="Verdana"/>
                <a:cs typeface="Verdana"/>
              </a:rPr>
              <a:t>е</a:t>
            </a:r>
            <a:r>
              <a:rPr sz="1800" spc="-140" dirty="0">
                <a:latin typeface="Verdana"/>
                <a:cs typeface="Verdana"/>
              </a:rPr>
              <a:t>ни</a:t>
            </a:r>
            <a:r>
              <a:rPr sz="1800" spc="-130" dirty="0">
                <a:latin typeface="Verdana"/>
                <a:cs typeface="Verdana"/>
              </a:rPr>
              <a:t>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0" dirty="0">
                <a:latin typeface="Verdana"/>
                <a:cs typeface="Verdana"/>
              </a:rPr>
              <a:t>строя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-40" dirty="0">
                <a:latin typeface="Verdana"/>
                <a:cs typeface="Verdana"/>
              </a:rPr>
              <a:t>ся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30" dirty="0">
                <a:latin typeface="Verdana"/>
                <a:cs typeface="Verdana"/>
              </a:rPr>
              <a:t>на  </a:t>
            </a:r>
            <a:r>
              <a:rPr sz="1800" spc="5" dirty="0">
                <a:latin typeface="Verdana"/>
                <a:cs typeface="Verdana"/>
              </a:rPr>
              <a:t>одной</a:t>
            </a:r>
            <a:r>
              <a:rPr sz="1800" spc="2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целевой</a:t>
            </a:r>
            <a:r>
              <a:rPr sz="1800" spc="19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платформе,</a:t>
            </a:r>
            <a:r>
              <a:rPr sz="1800" spc="18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поэтому</a:t>
            </a:r>
            <a:r>
              <a:rPr sz="1800" spc="204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предлагают</a:t>
            </a:r>
            <a:r>
              <a:rPr sz="1800" spc="204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называть</a:t>
            </a:r>
            <a:r>
              <a:rPr sz="1800" spc="21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</a:t>
            </a:r>
            <a:r>
              <a:rPr sz="1800" spc="204" dirty="0">
                <a:latin typeface="Verdana"/>
                <a:cs typeface="Verdana"/>
              </a:rPr>
              <a:t> </a:t>
            </a:r>
            <a:r>
              <a:rPr sz="1800" spc="-155" dirty="0">
                <a:latin typeface="Verdana"/>
                <a:cs typeface="Verdana"/>
              </a:rPr>
              <a:t>2021</a:t>
            </a:r>
            <a:r>
              <a:rPr sz="1800" spc="204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21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«новыми»,</a:t>
            </a:r>
            <a:r>
              <a:rPr sz="1800" spc="215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Verdana"/>
                <a:cs typeface="Verdana"/>
              </a:rPr>
              <a:t>«обновленными».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4793" y="746252"/>
            <a:ext cx="93630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/>
              <a:t>Федеральный </a:t>
            </a:r>
            <a:r>
              <a:rPr sz="1800" dirty="0"/>
              <a:t>государственный </a:t>
            </a:r>
            <a:r>
              <a:rPr sz="1800" spc="-35" dirty="0"/>
              <a:t>образовательный </a:t>
            </a:r>
            <a:r>
              <a:rPr sz="1800" spc="50" dirty="0"/>
              <a:t>стандарт </a:t>
            </a:r>
            <a:r>
              <a:rPr sz="1800" spc="-20" dirty="0"/>
              <a:t>основного </a:t>
            </a:r>
            <a:r>
              <a:rPr sz="1800" spc="10" dirty="0"/>
              <a:t>общего </a:t>
            </a:r>
            <a:r>
              <a:rPr sz="1800" spc="-515" dirty="0"/>
              <a:t> </a:t>
            </a:r>
            <a:r>
              <a:rPr sz="1800" spc="-25" dirty="0"/>
              <a:t>образования</a:t>
            </a:r>
            <a:r>
              <a:rPr sz="1800" spc="-20" dirty="0"/>
              <a:t> </a:t>
            </a:r>
            <a:r>
              <a:rPr sz="1800" spc="-30" dirty="0"/>
              <a:t>(утвержден </a:t>
            </a:r>
            <a:r>
              <a:rPr sz="1800" spc="-25" dirty="0"/>
              <a:t>приказом </a:t>
            </a:r>
            <a:r>
              <a:rPr sz="1800" spc="25" dirty="0"/>
              <a:t>Министерства </a:t>
            </a:r>
            <a:r>
              <a:rPr sz="1800" spc="-10" dirty="0"/>
              <a:t>просвещения </a:t>
            </a:r>
            <a:r>
              <a:rPr sz="1800" spc="5" dirty="0"/>
              <a:t>Российской </a:t>
            </a:r>
            <a:r>
              <a:rPr sz="1800" spc="10" dirty="0"/>
              <a:t> </a:t>
            </a:r>
            <a:r>
              <a:rPr sz="1800" spc="-5" dirty="0"/>
              <a:t>Федерации</a:t>
            </a:r>
            <a:r>
              <a:rPr sz="1800" spc="-35" dirty="0"/>
              <a:t> </a:t>
            </a:r>
            <a:r>
              <a:rPr sz="1800" spc="30" dirty="0"/>
              <a:t>от</a:t>
            </a:r>
            <a:r>
              <a:rPr sz="1800" spc="-25" dirty="0"/>
              <a:t> </a:t>
            </a:r>
            <a:r>
              <a:rPr sz="1800" spc="-145" dirty="0"/>
              <a:t>3</a:t>
            </a:r>
            <a:r>
              <a:rPr sz="1800" spc="-140" dirty="0"/>
              <a:t>1</a:t>
            </a:r>
            <a:r>
              <a:rPr sz="1800" spc="-25" dirty="0"/>
              <a:t> </a:t>
            </a:r>
            <a:r>
              <a:rPr sz="1800" spc="35" dirty="0"/>
              <a:t>м</a:t>
            </a:r>
            <a:r>
              <a:rPr sz="1800" spc="-30" dirty="0"/>
              <a:t>а</a:t>
            </a:r>
            <a:r>
              <a:rPr sz="1800" spc="-25" dirty="0"/>
              <a:t>я</a:t>
            </a:r>
            <a:r>
              <a:rPr sz="1800" spc="-15" dirty="0"/>
              <a:t> </a:t>
            </a:r>
            <a:r>
              <a:rPr sz="1800" spc="-145" dirty="0"/>
              <a:t>202</a:t>
            </a:r>
            <a:r>
              <a:rPr sz="1800" spc="-140" dirty="0"/>
              <a:t>1</a:t>
            </a:r>
            <a:r>
              <a:rPr sz="1800" spc="-15" dirty="0"/>
              <a:t> </a:t>
            </a:r>
            <a:r>
              <a:rPr sz="1800" spc="-120" dirty="0"/>
              <a:t>г.</a:t>
            </a:r>
            <a:r>
              <a:rPr sz="1800" spc="-40" dirty="0"/>
              <a:t> </a:t>
            </a:r>
            <a:r>
              <a:rPr sz="1800" spc="-60" dirty="0"/>
              <a:t>N</a:t>
            </a:r>
            <a:r>
              <a:rPr sz="1800" spc="-15" dirty="0"/>
              <a:t> </a:t>
            </a:r>
            <a:r>
              <a:rPr sz="1800" spc="-145" dirty="0"/>
              <a:t>287)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991616" y="5029301"/>
            <a:ext cx="3048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9F0816"/>
                </a:solidFill>
                <a:latin typeface="Arial Black"/>
                <a:cs typeface="Arial Black"/>
              </a:rPr>
              <a:t>!</a:t>
            </a:r>
            <a:endParaRPr sz="6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720674"/>
            <a:ext cx="1042924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Предметные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результаты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проявляются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в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освоенных </a:t>
            </a:r>
            <a:r>
              <a:rPr sz="1800" b="1" spc="-10" dirty="0">
                <a:latin typeface="Tahoma"/>
                <a:cs typeface="Tahoma"/>
              </a:rPr>
              <a:t>учащимися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знаниях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видах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Tahoma"/>
                <a:cs typeface="Tahoma"/>
              </a:rPr>
              <a:t>деятельности.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800" spc="5" dirty="0">
                <a:latin typeface="Verdana"/>
                <a:cs typeface="Verdana"/>
              </a:rPr>
              <a:t>Они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представлены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следующих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основных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группах:</a:t>
            </a:r>
            <a:endParaRPr sz="180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/>
              <a:tabLst>
                <a:tab pos="358775" algn="l"/>
              </a:tabLst>
            </a:pP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Знание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9F0816"/>
                </a:solidFill>
                <a:latin typeface="Tahoma"/>
                <a:cs typeface="Tahoma"/>
              </a:rPr>
              <a:t>хронологии,</a:t>
            </a:r>
            <a:r>
              <a:rPr sz="1800" b="1" spc="-5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9F0816"/>
                </a:solidFill>
                <a:latin typeface="Tahoma"/>
                <a:cs typeface="Tahoma"/>
              </a:rPr>
              <a:t>работа</a:t>
            </a:r>
            <a:r>
              <a:rPr sz="1800" b="1" spc="6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 </a:t>
            </a:r>
            <a:r>
              <a:rPr sz="1800" b="1" spc="-70" dirty="0">
                <a:solidFill>
                  <a:srgbClr val="9F0816"/>
                </a:solidFill>
                <a:latin typeface="Tahoma"/>
                <a:cs typeface="Tahoma"/>
              </a:rPr>
              <a:t>хронологией</a:t>
            </a:r>
            <a:r>
              <a:rPr sz="1800" spc="-70" dirty="0">
                <a:latin typeface="Verdana"/>
                <a:cs typeface="Verdana"/>
              </a:rPr>
              <a:t>: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указывать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хронологические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рамки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периоды </a:t>
            </a:r>
            <a:r>
              <a:rPr sz="1800" spc="-140" dirty="0">
                <a:latin typeface="Verdana"/>
                <a:cs typeface="Verdana"/>
              </a:rPr>
              <a:t>ключевых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процессов, </a:t>
            </a:r>
            <a:r>
              <a:rPr sz="1800" spc="-80" dirty="0">
                <a:latin typeface="Verdana"/>
                <a:cs typeface="Verdana"/>
              </a:rPr>
              <a:t>даты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важнейших </a:t>
            </a:r>
            <a:r>
              <a:rPr sz="1800" spc="-25" dirty="0">
                <a:latin typeface="Verdana"/>
                <a:cs typeface="Verdana"/>
              </a:rPr>
              <a:t>событий </a:t>
            </a:r>
            <a:r>
              <a:rPr sz="1800" spc="-35" dirty="0">
                <a:latin typeface="Verdana"/>
                <a:cs typeface="Verdana"/>
              </a:rPr>
              <a:t>отечественной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60" dirty="0">
                <a:latin typeface="Verdana"/>
                <a:cs typeface="Verdana"/>
              </a:rPr>
              <a:t>всеобщей 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истории;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соотносить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год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веком,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устанавливать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последовательность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длительность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800" spc="80" dirty="0">
                <a:latin typeface="Verdana"/>
                <a:cs typeface="Verdana"/>
              </a:rPr>
              <a:t>и</a:t>
            </a:r>
            <a:r>
              <a:rPr sz="1800" spc="60" dirty="0">
                <a:latin typeface="Verdana"/>
                <a:cs typeface="Verdana"/>
              </a:rPr>
              <a:t>с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25" dirty="0">
                <a:latin typeface="Verdana"/>
                <a:cs typeface="Verdana"/>
              </a:rPr>
              <a:t>р</a:t>
            </a:r>
            <a:r>
              <a:rPr sz="1800" spc="20" dirty="0">
                <a:latin typeface="Verdana"/>
                <a:cs typeface="Verdana"/>
              </a:rPr>
              <a:t>и</a:t>
            </a:r>
            <a:r>
              <a:rPr sz="1800" spc="-35" dirty="0">
                <a:latin typeface="Verdana"/>
                <a:cs typeface="Verdana"/>
              </a:rPr>
              <a:t>чес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-135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х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125" dirty="0">
                <a:latin typeface="Verdana"/>
                <a:cs typeface="Verdana"/>
              </a:rPr>
              <a:t>соб</a:t>
            </a:r>
            <a:r>
              <a:rPr sz="1800" spc="-160" dirty="0">
                <a:latin typeface="Verdana"/>
                <a:cs typeface="Verdana"/>
              </a:rPr>
              <a:t>ыт</a:t>
            </a:r>
            <a:r>
              <a:rPr sz="1800" spc="-170" dirty="0">
                <a:latin typeface="Verdana"/>
                <a:cs typeface="Verdana"/>
              </a:rPr>
              <a:t>и</a:t>
            </a:r>
            <a:r>
              <a:rPr sz="1800" spc="-55" dirty="0">
                <a:latin typeface="Verdana"/>
                <a:cs typeface="Verdana"/>
              </a:rPr>
              <a:t>й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 startAt="2"/>
              <a:tabLst>
                <a:tab pos="438150" algn="l"/>
              </a:tabLst>
            </a:pP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Знание</a:t>
            </a:r>
            <a:r>
              <a:rPr sz="1800" b="1" spc="-4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9F0816"/>
                </a:solidFill>
                <a:latin typeface="Tahoma"/>
                <a:cs typeface="Tahoma"/>
              </a:rPr>
              <a:t>исторических</a:t>
            </a:r>
            <a:r>
              <a:rPr sz="1800" b="1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9F0816"/>
                </a:solidFill>
                <a:latin typeface="Tahoma"/>
                <a:cs typeface="Tahoma"/>
              </a:rPr>
              <a:t>фактов,</a:t>
            </a:r>
            <a:r>
              <a:rPr sz="1800" b="1" spc="55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9F0816"/>
                </a:solidFill>
                <a:latin typeface="Tahoma"/>
                <a:cs typeface="Tahoma"/>
              </a:rPr>
              <a:t>работа</a:t>
            </a:r>
            <a:r>
              <a:rPr sz="1800" b="1" spc="65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</a:t>
            </a:r>
            <a:r>
              <a:rPr sz="1800" b="1" spc="204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9F0816"/>
                </a:solidFill>
                <a:latin typeface="Tahoma"/>
                <a:cs typeface="Tahoma"/>
              </a:rPr>
              <a:t>фактами</a:t>
            </a:r>
            <a:r>
              <a:rPr sz="1800" spc="-5" dirty="0">
                <a:latin typeface="Verdana"/>
                <a:cs typeface="Verdana"/>
              </a:rPr>
              <a:t>: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характеризовать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место, 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обстоятельства, </a:t>
            </a:r>
            <a:r>
              <a:rPr sz="1800" spc="-80" dirty="0">
                <a:latin typeface="Verdana"/>
                <a:cs typeface="Verdana"/>
              </a:rPr>
              <a:t>участников, </a:t>
            </a:r>
            <a:r>
              <a:rPr sz="1800" spc="-90" dirty="0">
                <a:latin typeface="Verdana"/>
                <a:cs typeface="Verdana"/>
              </a:rPr>
              <a:t>результаты </a:t>
            </a:r>
            <a:r>
              <a:rPr sz="1800" spc="-35" dirty="0">
                <a:latin typeface="Verdana"/>
                <a:cs typeface="Verdana"/>
              </a:rPr>
              <a:t>важнейших </a:t>
            </a:r>
            <a:r>
              <a:rPr sz="1800" spc="-30" dirty="0">
                <a:latin typeface="Verdana"/>
                <a:cs typeface="Verdana"/>
              </a:rPr>
              <a:t>исторических </a:t>
            </a:r>
            <a:r>
              <a:rPr sz="1800" spc="-60" dirty="0">
                <a:latin typeface="Verdana"/>
                <a:cs typeface="Verdana"/>
              </a:rPr>
              <a:t>событий; группировать 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(классифицировать)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факты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по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различным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признакам.</a:t>
            </a:r>
            <a:endParaRPr sz="180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Verdana"/>
              <a:buAutoNum type="arabicPeriod" startAt="2"/>
              <a:tabLst>
                <a:tab pos="304165" algn="l"/>
              </a:tabLst>
            </a:pPr>
            <a:r>
              <a:rPr sz="1800" b="1" spc="20" dirty="0">
                <a:solidFill>
                  <a:srgbClr val="9F0816"/>
                </a:solidFill>
                <a:latin typeface="Tahoma"/>
                <a:cs typeface="Tahoma"/>
              </a:rPr>
              <a:t>Работа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 </a:t>
            </a:r>
            <a:r>
              <a:rPr sz="1800" b="1" spc="5" dirty="0">
                <a:solidFill>
                  <a:srgbClr val="9F0816"/>
                </a:solidFill>
                <a:latin typeface="Tahoma"/>
                <a:cs typeface="Tahoma"/>
              </a:rPr>
              <a:t>исторической </a:t>
            </a:r>
            <a:r>
              <a:rPr sz="1800" b="1" dirty="0">
                <a:solidFill>
                  <a:srgbClr val="9F0816"/>
                </a:solidFill>
                <a:latin typeface="Tahoma"/>
                <a:cs typeface="Tahoma"/>
              </a:rPr>
              <a:t>картой </a:t>
            </a:r>
            <a:r>
              <a:rPr sz="1800" spc="-5" dirty="0">
                <a:latin typeface="Verdana"/>
                <a:cs typeface="Verdana"/>
              </a:rPr>
              <a:t>(картами, </a:t>
            </a:r>
            <a:r>
              <a:rPr sz="1800" spc="55" dirty="0">
                <a:latin typeface="Verdana"/>
                <a:cs typeface="Verdana"/>
              </a:rPr>
              <a:t>размещенными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учебниках, </a:t>
            </a:r>
            <a:r>
              <a:rPr sz="1800" spc="-10" dirty="0">
                <a:latin typeface="Verdana"/>
                <a:cs typeface="Verdana"/>
              </a:rPr>
              <a:t>атласах,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электронных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носителях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80" dirty="0">
                <a:latin typeface="Verdana"/>
                <a:cs typeface="Verdana"/>
              </a:rPr>
              <a:t>т.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д.):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читать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историческую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карту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опорой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легенду;</a:t>
            </a:r>
            <a:r>
              <a:rPr sz="1800" spc="-70" dirty="0">
                <a:latin typeface="Verdana"/>
                <a:cs typeface="Verdana"/>
              </a:rPr>
              <a:t> находить </a:t>
            </a:r>
            <a:r>
              <a:rPr sz="1800" spc="-6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95" dirty="0">
                <a:latin typeface="Verdana"/>
                <a:cs typeface="Verdana"/>
              </a:rPr>
              <a:t>показывать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-5" dirty="0">
                <a:latin typeface="Verdana"/>
                <a:cs typeface="Verdana"/>
              </a:rPr>
              <a:t>исторической </a:t>
            </a:r>
            <a:r>
              <a:rPr sz="1800" spc="-10" dirty="0">
                <a:latin typeface="Verdana"/>
                <a:cs typeface="Verdana"/>
              </a:rPr>
              <a:t>карте территории </a:t>
            </a:r>
            <a:r>
              <a:rPr sz="1800" spc="-20" dirty="0">
                <a:latin typeface="Verdana"/>
                <a:cs typeface="Verdana"/>
              </a:rPr>
              <a:t>государств, </a:t>
            </a:r>
            <a:r>
              <a:rPr sz="1800" spc="30" dirty="0">
                <a:latin typeface="Verdana"/>
                <a:cs typeface="Verdana"/>
              </a:rPr>
              <a:t>маршруты </a:t>
            </a:r>
            <a:r>
              <a:rPr sz="1800" spc="-20" dirty="0">
                <a:latin typeface="Verdana"/>
                <a:cs typeface="Verdana"/>
              </a:rPr>
              <a:t>передвижений 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значительных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групп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людей,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места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значительных </a:t>
            </a:r>
            <a:r>
              <a:rPr sz="1800" spc="-25" dirty="0">
                <a:latin typeface="Verdana"/>
                <a:cs typeface="Verdana"/>
              </a:rPr>
              <a:t>событий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др.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 startAt="2"/>
              <a:tabLst>
                <a:tab pos="378460" algn="l"/>
              </a:tabLst>
            </a:pPr>
            <a:r>
              <a:rPr sz="1800" b="1" spc="20" dirty="0">
                <a:solidFill>
                  <a:srgbClr val="9F0816"/>
                </a:solidFill>
                <a:latin typeface="Tahoma"/>
                <a:cs typeface="Tahoma"/>
              </a:rPr>
              <a:t>Работа</a:t>
            </a:r>
            <a:r>
              <a:rPr sz="1800" b="1" spc="2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</a:t>
            </a:r>
            <a:r>
              <a:rPr sz="1800" b="1" spc="204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9F0816"/>
                </a:solidFill>
                <a:latin typeface="Tahoma"/>
                <a:cs typeface="Tahoma"/>
              </a:rPr>
              <a:t>историческими</a:t>
            </a:r>
            <a:r>
              <a:rPr sz="1800" b="1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9F0816"/>
                </a:solidFill>
                <a:latin typeface="Tahoma"/>
                <a:cs typeface="Tahoma"/>
              </a:rPr>
              <a:t>источниками</a:t>
            </a:r>
            <a:r>
              <a:rPr sz="1800" b="1" spc="-2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spc="70" dirty="0">
                <a:latin typeface="Verdana"/>
                <a:cs typeface="Verdana"/>
              </a:rPr>
              <a:t>(фрагментами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аутентичных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источников): 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проводить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поиск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необходимой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информации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одном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нескольких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источниках 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(материальных, письменных, </a:t>
            </a:r>
            <a:r>
              <a:rPr sz="1800" spc="-125" dirty="0">
                <a:latin typeface="Verdana"/>
                <a:cs typeface="Verdana"/>
              </a:rPr>
              <a:t>визуальных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114" dirty="0">
                <a:latin typeface="Verdana"/>
                <a:cs typeface="Verdana"/>
              </a:rPr>
              <a:t>др.); </a:t>
            </a:r>
            <a:r>
              <a:rPr sz="1800" spc="-40" dirty="0">
                <a:latin typeface="Verdana"/>
                <a:cs typeface="Verdana"/>
              </a:rPr>
              <a:t>сравнивать </a:t>
            </a:r>
            <a:r>
              <a:rPr sz="1800" spc="-25" dirty="0">
                <a:latin typeface="Verdana"/>
                <a:cs typeface="Verdana"/>
              </a:rPr>
              <a:t>данные </a:t>
            </a:r>
            <a:r>
              <a:rPr sz="1800" spc="-75" dirty="0">
                <a:latin typeface="Verdana"/>
                <a:cs typeface="Verdana"/>
              </a:rPr>
              <a:t>разных источников, 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220" dirty="0">
                <a:latin typeface="Verdana"/>
                <a:cs typeface="Verdana"/>
              </a:rPr>
              <a:t>выявлять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их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сходство</a:t>
            </a:r>
            <a:r>
              <a:rPr sz="1800" spc="6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различия;</a:t>
            </a:r>
            <a:r>
              <a:rPr sz="1800" spc="-110" dirty="0">
                <a:latin typeface="Verdana"/>
                <a:cs typeface="Verdana"/>
              </a:rPr>
              <a:t> высказывать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суждение</a:t>
            </a:r>
            <a:r>
              <a:rPr sz="1800" spc="65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об</a:t>
            </a:r>
            <a:r>
              <a:rPr sz="1800" spc="9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информационной 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(художественной)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ценности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источника.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712673"/>
            <a:ext cx="10645140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Verdana"/>
              <a:buAutoNum type="arabicPeriod" startAt="5"/>
              <a:tabLst>
                <a:tab pos="355600" algn="l"/>
              </a:tabLst>
            </a:pPr>
            <a:r>
              <a:rPr sz="1800" b="1" spc="15" dirty="0">
                <a:solidFill>
                  <a:srgbClr val="9F0816"/>
                </a:solidFill>
                <a:latin typeface="Tahoma"/>
                <a:cs typeface="Tahoma"/>
              </a:rPr>
              <a:t>Описание</a:t>
            </a:r>
            <a:r>
              <a:rPr sz="1800" b="1" spc="2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(реконструкция</a:t>
            </a:r>
            <a:r>
              <a:rPr sz="1800" spc="-50" dirty="0">
                <a:latin typeface="Verdana"/>
                <a:cs typeface="Verdana"/>
              </a:rPr>
              <a:t>):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рассказывать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(устно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письменно) </a:t>
            </a:r>
            <a:r>
              <a:rPr sz="1800" spc="90" dirty="0">
                <a:latin typeface="Verdana"/>
                <a:cs typeface="Verdana"/>
              </a:rPr>
              <a:t>об </a:t>
            </a:r>
            <a:r>
              <a:rPr sz="1800" spc="-25" dirty="0">
                <a:latin typeface="Verdana"/>
                <a:cs typeface="Verdana"/>
              </a:rPr>
              <a:t>исторических 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событиях,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их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участниках;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характеризовать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условия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образ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жизни,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занятия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людей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различные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исторические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эпохи;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составлять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описание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объектов,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5" dirty="0">
                <a:latin typeface="Verdana"/>
                <a:cs typeface="Verdana"/>
              </a:rPr>
              <a:t>памятников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20" dirty="0">
                <a:latin typeface="Verdana"/>
                <a:cs typeface="Verdana"/>
              </a:rPr>
              <a:t>основе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текста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иллюстраций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учебника,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дополнительной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литературы, 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макетов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90" dirty="0">
                <a:latin typeface="Verdana"/>
                <a:cs typeface="Verdana"/>
              </a:rPr>
              <a:t>т.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п.</a:t>
            </a:r>
            <a:endParaRPr sz="18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Verdana"/>
              <a:buAutoNum type="arabicPeriod" startAt="6"/>
              <a:tabLst>
                <a:tab pos="292100" algn="l"/>
              </a:tabLst>
            </a:pPr>
            <a:r>
              <a:rPr sz="1800" b="1" spc="-55" dirty="0">
                <a:solidFill>
                  <a:srgbClr val="9F0816"/>
                </a:solidFill>
                <a:latin typeface="Tahoma"/>
                <a:cs typeface="Tahoma"/>
              </a:rPr>
              <a:t>Анализ,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объяснение</a:t>
            </a:r>
            <a:r>
              <a:rPr sz="1800" spc="-50" dirty="0">
                <a:latin typeface="Verdana"/>
                <a:cs typeface="Verdana"/>
              </a:rPr>
              <a:t>: </a:t>
            </a:r>
            <a:r>
              <a:rPr sz="1800" spc="-75" dirty="0">
                <a:latin typeface="Verdana"/>
                <a:cs typeface="Verdana"/>
              </a:rPr>
              <a:t>различать </a:t>
            </a:r>
            <a:r>
              <a:rPr sz="1800" spc="50" dirty="0">
                <a:latin typeface="Verdana"/>
                <a:cs typeface="Verdana"/>
              </a:rPr>
              <a:t>факт </a:t>
            </a:r>
            <a:r>
              <a:rPr sz="1800" spc="-40" dirty="0">
                <a:latin typeface="Verdana"/>
                <a:cs typeface="Verdana"/>
              </a:rPr>
              <a:t>(событие)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10" dirty="0">
                <a:latin typeface="Verdana"/>
                <a:cs typeface="Verdana"/>
              </a:rPr>
              <a:t>его </a:t>
            </a:r>
            <a:r>
              <a:rPr sz="1800" spc="35" dirty="0">
                <a:latin typeface="Verdana"/>
                <a:cs typeface="Verdana"/>
              </a:rPr>
              <a:t>описание </a:t>
            </a:r>
            <a:r>
              <a:rPr sz="1800" spc="5" dirty="0">
                <a:latin typeface="Verdana"/>
                <a:cs typeface="Verdana"/>
              </a:rPr>
              <a:t>(факт </a:t>
            </a:r>
            <a:r>
              <a:rPr sz="1800" spc="-55" dirty="0">
                <a:latin typeface="Verdana"/>
                <a:cs typeface="Verdana"/>
              </a:rPr>
              <a:t>источника, </a:t>
            </a:r>
            <a:r>
              <a:rPr sz="1800" spc="50" dirty="0">
                <a:latin typeface="Verdana"/>
                <a:cs typeface="Verdana"/>
              </a:rPr>
              <a:t>факт 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историка);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соотносить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единичные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исторические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факты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общие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spc="-155" dirty="0">
                <a:latin typeface="Verdana"/>
                <a:cs typeface="Verdana"/>
              </a:rPr>
              <a:t>явления;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называть 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характерные,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существенные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признаки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событий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явлений;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раскрывать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40" dirty="0">
                <a:latin typeface="Verdana"/>
                <a:cs typeface="Verdana"/>
              </a:rPr>
              <a:t>смысл, </a:t>
            </a:r>
            <a:r>
              <a:rPr sz="1800" spc="-40" dirty="0">
                <a:latin typeface="Verdana"/>
                <a:cs typeface="Verdana"/>
              </a:rPr>
              <a:t>значение </a:t>
            </a:r>
            <a:r>
              <a:rPr sz="1800" spc="-35" dirty="0">
                <a:latin typeface="Verdana"/>
                <a:cs typeface="Verdana"/>
              </a:rPr>
              <a:t>важнейших </a:t>
            </a:r>
            <a:r>
              <a:rPr sz="1800" spc="-25" dirty="0">
                <a:latin typeface="Verdana"/>
                <a:cs typeface="Verdana"/>
              </a:rPr>
              <a:t>исторических </a:t>
            </a:r>
            <a:r>
              <a:rPr sz="1800" spc="-125" dirty="0">
                <a:latin typeface="Verdana"/>
                <a:cs typeface="Verdana"/>
              </a:rPr>
              <a:t>понятий;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сравнивать </a:t>
            </a:r>
            <a:r>
              <a:rPr sz="1800" spc="-5" dirty="0">
                <a:latin typeface="Verdana"/>
                <a:cs typeface="Verdana"/>
              </a:rPr>
              <a:t>исторические </a:t>
            </a:r>
            <a:r>
              <a:rPr sz="1800" spc="-65" dirty="0">
                <a:latin typeface="Verdana"/>
                <a:cs typeface="Verdana"/>
              </a:rPr>
              <a:t>события, 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явления, </a:t>
            </a:r>
            <a:r>
              <a:rPr sz="1800" spc="-55" dirty="0">
                <a:latin typeface="Verdana"/>
                <a:cs typeface="Verdana"/>
              </a:rPr>
              <a:t>определять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110" dirty="0">
                <a:latin typeface="Verdana"/>
                <a:cs typeface="Verdana"/>
              </a:rPr>
              <a:t>них </a:t>
            </a:r>
            <a:r>
              <a:rPr sz="1800" spc="110" dirty="0">
                <a:latin typeface="Verdana"/>
                <a:cs typeface="Verdana"/>
              </a:rPr>
              <a:t>общее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114" dirty="0">
                <a:latin typeface="Verdana"/>
                <a:cs typeface="Verdana"/>
              </a:rPr>
              <a:t>различия; </a:t>
            </a:r>
            <a:r>
              <a:rPr sz="1800" spc="-85" dirty="0">
                <a:latin typeface="Verdana"/>
                <a:cs typeface="Verdana"/>
              </a:rPr>
              <a:t>излагать </a:t>
            </a:r>
            <a:r>
              <a:rPr sz="1800" spc="-40" dirty="0">
                <a:latin typeface="Verdana"/>
                <a:cs typeface="Verdana"/>
              </a:rPr>
              <a:t>суждения </a:t>
            </a:r>
            <a:r>
              <a:rPr sz="1800" spc="85" dirty="0">
                <a:latin typeface="Verdana"/>
                <a:cs typeface="Verdana"/>
              </a:rPr>
              <a:t>о </a:t>
            </a:r>
            <a:r>
              <a:rPr sz="1800" spc="-60" dirty="0">
                <a:latin typeface="Verdana"/>
                <a:cs typeface="Verdana"/>
              </a:rPr>
              <a:t>причинах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65" dirty="0">
                <a:latin typeface="Verdana"/>
                <a:cs typeface="Verdana"/>
              </a:rPr>
              <a:t>следствиях 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исторических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событий.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buClr>
                <a:srgbClr val="000000"/>
              </a:buClr>
              <a:buFont typeface="Verdana"/>
              <a:buAutoNum type="arabicPeriod" startAt="7"/>
              <a:tabLst>
                <a:tab pos="307340" algn="l"/>
              </a:tabLst>
            </a:pPr>
            <a:r>
              <a:rPr sz="1800" b="1" spc="20" dirty="0">
                <a:solidFill>
                  <a:srgbClr val="9F0816"/>
                </a:solidFill>
                <a:latin typeface="Tahoma"/>
                <a:cs typeface="Tahoma"/>
              </a:rPr>
              <a:t>Работа </a:t>
            </a:r>
            <a:r>
              <a:rPr sz="1800" b="1" spc="200" dirty="0">
                <a:solidFill>
                  <a:srgbClr val="9F0816"/>
                </a:solidFill>
                <a:latin typeface="Tahoma"/>
                <a:cs typeface="Tahoma"/>
              </a:rPr>
              <a:t>с </a:t>
            </a:r>
            <a:r>
              <a:rPr sz="1800" b="1" spc="-25" dirty="0">
                <a:solidFill>
                  <a:srgbClr val="9F0816"/>
                </a:solidFill>
                <a:latin typeface="Tahoma"/>
                <a:cs typeface="Tahoma"/>
              </a:rPr>
              <a:t>версиями, </a:t>
            </a:r>
            <a:r>
              <a:rPr sz="1800" b="1" spc="-40" dirty="0">
                <a:solidFill>
                  <a:srgbClr val="9F0816"/>
                </a:solidFill>
                <a:latin typeface="Tahoma"/>
                <a:cs typeface="Tahoma"/>
              </a:rPr>
              <a:t>оценками</a:t>
            </a:r>
            <a:r>
              <a:rPr sz="1800" spc="-40" dirty="0">
                <a:latin typeface="Verdana"/>
                <a:cs typeface="Verdana"/>
              </a:rPr>
              <a:t>: </a:t>
            </a:r>
            <a:r>
              <a:rPr sz="1800" spc="-75" dirty="0">
                <a:latin typeface="Verdana"/>
                <a:cs typeface="Verdana"/>
              </a:rPr>
              <a:t>приводить </a:t>
            </a:r>
            <a:r>
              <a:rPr sz="1800" spc="-15" dirty="0">
                <a:latin typeface="Verdana"/>
                <a:cs typeface="Verdana"/>
              </a:rPr>
              <a:t>оценки </a:t>
            </a:r>
            <a:r>
              <a:rPr sz="1800" spc="-30" dirty="0">
                <a:latin typeface="Verdana"/>
                <a:cs typeface="Verdana"/>
              </a:rPr>
              <a:t>исторических </a:t>
            </a:r>
            <a:r>
              <a:rPr sz="1800" spc="-20" dirty="0">
                <a:latin typeface="Verdana"/>
                <a:cs typeface="Verdana"/>
              </a:rPr>
              <a:t>событий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55" dirty="0">
                <a:latin typeface="Verdana"/>
                <a:cs typeface="Verdana"/>
              </a:rPr>
              <a:t>личностей, 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изложенные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учебной </a:t>
            </a:r>
            <a:r>
              <a:rPr sz="1800" spc="-45" dirty="0">
                <a:latin typeface="Verdana"/>
                <a:cs typeface="Verdana"/>
              </a:rPr>
              <a:t>литературе; </a:t>
            </a:r>
            <a:r>
              <a:rPr sz="1800" spc="-100" dirty="0">
                <a:latin typeface="Verdana"/>
                <a:cs typeface="Verdana"/>
              </a:rPr>
              <a:t>объяснять, </a:t>
            </a:r>
            <a:r>
              <a:rPr sz="1800" spc="-30" dirty="0">
                <a:latin typeface="Verdana"/>
                <a:cs typeface="Verdana"/>
              </a:rPr>
              <a:t>какие факты, </a:t>
            </a:r>
            <a:r>
              <a:rPr sz="1800" spc="-20" dirty="0">
                <a:latin typeface="Verdana"/>
                <a:cs typeface="Verdana"/>
              </a:rPr>
              <a:t>аргументы </a:t>
            </a:r>
            <a:r>
              <a:rPr sz="1800" spc="-30" dirty="0">
                <a:latin typeface="Verdana"/>
                <a:cs typeface="Verdana"/>
              </a:rPr>
              <a:t>лежат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основе 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отдельных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точек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зрения;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определять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объяснять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(аргументировать) </a:t>
            </a:r>
            <a:r>
              <a:rPr sz="1800" spc="35" dirty="0">
                <a:latin typeface="Verdana"/>
                <a:cs typeface="Verdana"/>
              </a:rPr>
              <a:t>свое </a:t>
            </a:r>
            <a:r>
              <a:rPr sz="1800" spc="5" dirty="0">
                <a:latin typeface="Verdana"/>
                <a:cs typeface="Verdana"/>
              </a:rPr>
              <a:t>отношение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оценку </a:t>
            </a:r>
            <a:r>
              <a:rPr sz="1800" spc="35" dirty="0">
                <a:latin typeface="Verdana"/>
                <a:cs typeface="Verdana"/>
              </a:rPr>
              <a:t>наиболее </a:t>
            </a:r>
            <a:r>
              <a:rPr sz="1800" spc="-114" dirty="0">
                <a:latin typeface="Verdana"/>
                <a:cs typeface="Verdana"/>
              </a:rPr>
              <a:t>значительных </a:t>
            </a:r>
            <a:r>
              <a:rPr sz="1800" spc="-25" dirty="0">
                <a:latin typeface="Verdana"/>
                <a:cs typeface="Verdana"/>
              </a:rPr>
              <a:t>событий </a:t>
            </a:r>
            <a:r>
              <a:rPr sz="1800" spc="-45" dirty="0">
                <a:latin typeface="Verdana"/>
                <a:cs typeface="Verdana"/>
              </a:rPr>
              <a:t>и личностей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35" dirty="0">
                <a:latin typeface="Verdana"/>
                <a:cs typeface="Verdana"/>
              </a:rPr>
              <a:t>истории; </a:t>
            </a:r>
            <a:r>
              <a:rPr sz="1800" spc="-60" dirty="0">
                <a:latin typeface="Verdana"/>
                <a:cs typeface="Verdana"/>
              </a:rPr>
              <a:t>составлять </a:t>
            </a:r>
            <a:r>
              <a:rPr sz="1800" spc="-30" dirty="0">
                <a:latin typeface="Verdana"/>
                <a:cs typeface="Verdana"/>
              </a:rPr>
              <a:t>характеристику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исторической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личности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(по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предложенному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самостоятельно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составленному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плану).</a:t>
            </a:r>
            <a:endParaRPr sz="18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Verdana"/>
              <a:buAutoNum type="arabicPeriod" startAt="7"/>
              <a:tabLst>
                <a:tab pos="316230" algn="l"/>
              </a:tabLst>
            </a:pPr>
            <a:r>
              <a:rPr sz="1800" b="1" spc="-25" dirty="0">
                <a:solidFill>
                  <a:srgbClr val="9F0816"/>
                </a:solidFill>
                <a:latin typeface="Tahoma"/>
                <a:cs typeface="Tahoma"/>
              </a:rPr>
              <a:t>Применение </a:t>
            </a:r>
            <a:r>
              <a:rPr sz="1800" b="1" spc="-5" dirty="0">
                <a:solidFill>
                  <a:srgbClr val="9F0816"/>
                </a:solidFill>
                <a:latin typeface="Tahoma"/>
                <a:cs typeface="Tahoma"/>
              </a:rPr>
              <a:t>исторических </a:t>
            </a:r>
            <a:r>
              <a:rPr sz="1800" b="1" spc="-70" dirty="0">
                <a:solidFill>
                  <a:srgbClr val="9F0816"/>
                </a:solidFill>
                <a:latin typeface="Tahoma"/>
                <a:cs typeface="Tahoma"/>
              </a:rPr>
              <a:t>знаний</a:t>
            </a:r>
            <a:r>
              <a:rPr sz="1800" b="1" spc="-6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9F0816"/>
                </a:solidFill>
                <a:latin typeface="Tahoma"/>
                <a:cs typeface="Tahoma"/>
              </a:rPr>
              <a:t>и</a:t>
            </a:r>
            <a:r>
              <a:rPr sz="1800" b="1" spc="-90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9F0816"/>
                </a:solidFill>
                <a:latin typeface="Tahoma"/>
                <a:cs typeface="Tahoma"/>
              </a:rPr>
              <a:t>умений</a:t>
            </a:r>
            <a:r>
              <a:rPr sz="1800" spc="-70" dirty="0">
                <a:latin typeface="Verdana"/>
                <a:cs typeface="Verdana"/>
              </a:rPr>
              <a:t>: </a:t>
            </a:r>
            <a:r>
              <a:rPr sz="1800" spc="-30" dirty="0">
                <a:latin typeface="Verdana"/>
                <a:cs typeface="Verdana"/>
              </a:rPr>
              <a:t>опираться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dirty="0">
                <a:latin typeface="Verdana"/>
                <a:cs typeface="Verdana"/>
              </a:rPr>
              <a:t>исторические </a:t>
            </a:r>
            <a:r>
              <a:rPr sz="1800" spc="-90" dirty="0">
                <a:latin typeface="Verdana"/>
                <a:cs typeface="Verdana"/>
              </a:rPr>
              <a:t>знания </a:t>
            </a:r>
            <a:r>
              <a:rPr sz="1800" spc="-10" dirty="0">
                <a:latin typeface="Verdana"/>
                <a:cs typeface="Verdana"/>
              </a:rPr>
              <a:t>при 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выяснении</a:t>
            </a:r>
            <a:r>
              <a:rPr sz="1800" spc="-70" dirty="0">
                <a:latin typeface="Verdana"/>
                <a:cs typeface="Verdana"/>
              </a:rPr>
              <a:t> причин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сущности, </a:t>
            </a:r>
            <a:r>
              <a:rPr sz="1800" spc="145" dirty="0">
                <a:latin typeface="Verdana"/>
                <a:cs typeface="Verdana"/>
              </a:rPr>
              <a:t>а </a:t>
            </a:r>
            <a:r>
              <a:rPr sz="1800" spc="-40" dirty="0">
                <a:latin typeface="Verdana"/>
                <a:cs typeface="Verdana"/>
              </a:rPr>
              <a:t>также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оценке </a:t>
            </a:r>
            <a:r>
              <a:rPr sz="1800" spc="10" dirty="0">
                <a:latin typeface="Verdana"/>
                <a:cs typeface="Verdana"/>
              </a:rPr>
              <a:t>современных </a:t>
            </a:r>
            <a:r>
              <a:rPr sz="1800" spc="-60" dirty="0">
                <a:latin typeface="Verdana"/>
                <a:cs typeface="Verdana"/>
              </a:rPr>
              <a:t>событий;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использовать 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знания </a:t>
            </a:r>
            <a:r>
              <a:rPr sz="1800" spc="90" dirty="0">
                <a:latin typeface="Verdana"/>
                <a:cs typeface="Verdana"/>
              </a:rPr>
              <a:t>об </a:t>
            </a:r>
            <a:r>
              <a:rPr sz="1800" spc="5" dirty="0">
                <a:latin typeface="Verdana"/>
                <a:cs typeface="Verdana"/>
              </a:rPr>
              <a:t>истории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90" dirty="0">
                <a:latin typeface="Verdana"/>
                <a:cs typeface="Verdana"/>
              </a:rPr>
              <a:t>культуре </a:t>
            </a:r>
            <a:r>
              <a:rPr sz="1800" spc="5" dirty="0">
                <a:latin typeface="Verdana"/>
                <a:cs typeface="Verdana"/>
              </a:rPr>
              <a:t>своего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80" dirty="0">
                <a:latin typeface="Verdana"/>
                <a:cs typeface="Verdana"/>
              </a:rPr>
              <a:t>других </a:t>
            </a:r>
            <a:r>
              <a:rPr sz="1800" spc="10" dirty="0">
                <a:latin typeface="Verdana"/>
                <a:cs typeface="Verdana"/>
              </a:rPr>
              <a:t>народов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40" dirty="0">
                <a:latin typeface="Verdana"/>
                <a:cs typeface="Verdana"/>
              </a:rPr>
              <a:t>общении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dirty="0">
                <a:latin typeface="Verdana"/>
                <a:cs typeface="Verdana"/>
              </a:rPr>
              <a:t>школе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50" dirty="0">
                <a:latin typeface="Verdana"/>
                <a:cs typeface="Verdana"/>
              </a:rPr>
              <a:t>внешкольной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жизни,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как</a:t>
            </a:r>
            <a:r>
              <a:rPr sz="1800" spc="5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основу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диалога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поликультурной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среде;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способствовать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сохранению 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памятников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истории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культуры.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842" y="865378"/>
            <a:ext cx="96443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ahoma"/>
                <a:cs typeface="Tahoma"/>
              </a:rPr>
              <a:t>Приведенный </a:t>
            </a:r>
            <a:r>
              <a:rPr sz="1800" b="1" spc="-20" dirty="0">
                <a:latin typeface="Tahoma"/>
                <a:cs typeface="Tahoma"/>
              </a:rPr>
              <a:t>перечень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служит </a:t>
            </a:r>
            <a:r>
              <a:rPr sz="1800" b="1" spc="-15" dirty="0">
                <a:latin typeface="Tahoma"/>
                <a:cs typeface="Tahoma"/>
              </a:rPr>
              <a:t>ориентиром: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 marR="5080" indent="635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а)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45" dirty="0">
                <a:latin typeface="Verdana"/>
                <a:cs typeface="Verdana"/>
              </a:rPr>
              <a:t>для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планирования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организации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познавательной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деятельности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школьников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при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изучении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истории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15" dirty="0">
                <a:latin typeface="Verdana"/>
                <a:cs typeface="Verdana"/>
              </a:rPr>
              <a:t>(в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том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числе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—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разработки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системы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познавательных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задач);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Verdana"/>
                <a:cs typeface="Verdana"/>
              </a:rPr>
              <a:t>б)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измерении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оценке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достигнутых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учащимися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результатов.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719" y="3097784"/>
            <a:ext cx="528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2600" algn="l"/>
                <a:tab pos="3258820" algn="l"/>
                <a:tab pos="5163820" algn="l"/>
              </a:tabLst>
            </a:pPr>
            <a:r>
              <a:rPr sz="1800" spc="-135" dirty="0">
                <a:latin typeface="Verdana"/>
                <a:cs typeface="Verdana"/>
              </a:rPr>
              <a:t>П</a:t>
            </a: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140" dirty="0">
                <a:latin typeface="Verdana"/>
                <a:cs typeface="Verdana"/>
              </a:rPr>
              <a:t>д</a:t>
            </a:r>
            <a:r>
              <a:rPr sz="1800" spc="165" dirty="0">
                <a:latin typeface="Verdana"/>
                <a:cs typeface="Verdana"/>
              </a:rPr>
              <a:t>м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50" dirty="0">
                <a:latin typeface="Verdana"/>
                <a:cs typeface="Verdana"/>
              </a:rPr>
              <a:t>тн</a:t>
            </a:r>
            <a:r>
              <a:rPr sz="1800" spc="-195" dirty="0">
                <a:latin typeface="Verdana"/>
                <a:cs typeface="Verdana"/>
              </a:rPr>
              <a:t>ы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9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114" dirty="0">
                <a:latin typeface="Verdana"/>
                <a:cs typeface="Verdana"/>
              </a:rPr>
              <a:t>у</a:t>
            </a:r>
            <a:r>
              <a:rPr sz="1800" spc="-125" dirty="0">
                <a:latin typeface="Verdana"/>
                <a:cs typeface="Verdana"/>
              </a:rPr>
              <a:t>л</a:t>
            </a:r>
            <a:r>
              <a:rPr sz="1800" spc="-170" dirty="0">
                <a:latin typeface="Verdana"/>
                <a:cs typeface="Verdana"/>
              </a:rPr>
              <a:t>ь</a:t>
            </a:r>
            <a:r>
              <a:rPr sz="1800" spc="-25" dirty="0">
                <a:latin typeface="Verdana"/>
                <a:cs typeface="Verdana"/>
              </a:rPr>
              <a:t>т</a:t>
            </a:r>
            <a:r>
              <a:rPr sz="1800" spc="-50" dirty="0">
                <a:latin typeface="Verdana"/>
                <a:cs typeface="Verdana"/>
              </a:rPr>
              <a:t>а</a:t>
            </a:r>
            <a:r>
              <a:rPr sz="1800" spc="-215" dirty="0">
                <a:latin typeface="Verdana"/>
                <a:cs typeface="Verdana"/>
              </a:rPr>
              <a:t>ты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40" dirty="0">
                <a:latin typeface="Verdana"/>
                <a:cs typeface="Verdana"/>
              </a:rPr>
              <a:t>пр</a:t>
            </a:r>
            <a:r>
              <a:rPr sz="1800" spc="30" dirty="0">
                <a:latin typeface="Verdana"/>
                <a:cs typeface="Verdana"/>
              </a:rPr>
              <a:t>е</a:t>
            </a:r>
            <a:r>
              <a:rPr sz="1800" spc="25" dirty="0">
                <a:latin typeface="Verdana"/>
                <a:cs typeface="Verdana"/>
              </a:rPr>
              <a:t>дст</a:t>
            </a:r>
            <a:r>
              <a:rPr sz="1800" spc="20" dirty="0">
                <a:latin typeface="Verdana"/>
                <a:cs typeface="Verdana"/>
              </a:rPr>
              <a:t>а</a:t>
            </a:r>
            <a:r>
              <a:rPr sz="1800" spc="-85" dirty="0">
                <a:latin typeface="Verdana"/>
                <a:cs typeface="Verdana"/>
              </a:rPr>
              <a:t>вл</a:t>
            </a:r>
            <a:r>
              <a:rPr sz="1800" spc="-95" dirty="0">
                <a:latin typeface="Verdana"/>
                <a:cs typeface="Verdana"/>
              </a:rPr>
              <a:t>е</a:t>
            </a:r>
            <a:r>
              <a:rPr sz="1800" spc="-140" dirty="0">
                <a:latin typeface="Verdana"/>
                <a:cs typeface="Verdana"/>
              </a:rPr>
              <a:t>н</a:t>
            </a:r>
            <a:r>
              <a:rPr sz="1800" spc="-165" dirty="0">
                <a:latin typeface="Verdana"/>
                <a:cs typeface="Verdana"/>
              </a:rPr>
              <a:t>ы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29" dirty="0"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8729" y="3097784"/>
            <a:ext cx="4618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1983105" algn="l"/>
                <a:tab pos="3178175" algn="l"/>
                <a:tab pos="3809365" algn="l"/>
              </a:tabLst>
            </a:pPr>
            <a:r>
              <a:rPr sz="1800" spc="-60" dirty="0">
                <a:latin typeface="Verdana"/>
                <a:cs typeface="Verdana"/>
              </a:rPr>
              <a:t>виде	</a:t>
            </a:r>
            <a:r>
              <a:rPr sz="1800" spc="55" dirty="0">
                <a:latin typeface="Verdana"/>
                <a:cs typeface="Verdana"/>
              </a:rPr>
              <a:t>общего	</a:t>
            </a:r>
            <a:r>
              <a:rPr sz="1800" spc="-60" dirty="0">
                <a:latin typeface="Verdana"/>
                <a:cs typeface="Verdana"/>
              </a:rPr>
              <a:t>перечня	</a:t>
            </a:r>
            <a:r>
              <a:rPr sz="1800" spc="-145" dirty="0">
                <a:latin typeface="Verdana"/>
                <a:cs typeface="Verdana"/>
              </a:rPr>
              <a:t>для	</a:t>
            </a:r>
            <a:r>
              <a:rPr sz="1800" spc="-25" dirty="0">
                <a:latin typeface="Verdana"/>
                <a:cs typeface="Verdana"/>
              </a:rPr>
              <a:t>курсов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719" y="3372053"/>
            <a:ext cx="101396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Verdana"/>
                <a:cs typeface="Verdana"/>
              </a:rPr>
              <a:t>отечественной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всеобщей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истории,</a:t>
            </a:r>
            <a:r>
              <a:rPr sz="1800" spc="60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что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должно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способствовать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углублению 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содержательных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связей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двух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курсов,</a:t>
            </a:r>
            <a:r>
              <a:rPr sz="1800" spc="-40" dirty="0">
                <a:latin typeface="Verdana"/>
                <a:cs typeface="Verdana"/>
              </a:rPr>
              <a:t> выстраиванию</a:t>
            </a:r>
            <a:r>
              <a:rPr sz="1800" spc="5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единой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линии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развития 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познавательной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деятельности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учащихся.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65" dirty="0">
                <a:latin typeface="Verdana"/>
                <a:cs typeface="Verdana"/>
              </a:rPr>
              <a:t>Названные </a:t>
            </a:r>
            <a:r>
              <a:rPr sz="1800" spc="-90" dirty="0">
                <a:latin typeface="Verdana"/>
                <a:cs typeface="Verdana"/>
              </a:rPr>
              <a:t>результаты </a:t>
            </a:r>
            <a:r>
              <a:rPr sz="1800" spc="50" dirty="0">
                <a:latin typeface="Verdana"/>
                <a:cs typeface="Verdana"/>
              </a:rPr>
              <a:t>формируются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работе </a:t>
            </a:r>
            <a:r>
              <a:rPr sz="1800" spc="200" dirty="0">
                <a:latin typeface="Verdana"/>
                <a:cs typeface="Verdana"/>
              </a:rPr>
              <a:t>с </a:t>
            </a:r>
            <a:r>
              <a:rPr sz="1800" spc="55" dirty="0">
                <a:latin typeface="Verdana"/>
                <a:cs typeface="Verdana"/>
              </a:rPr>
              <a:t>комплексом </a:t>
            </a:r>
            <a:r>
              <a:rPr sz="1800" spc="-100" dirty="0">
                <a:latin typeface="Verdana"/>
                <a:cs typeface="Verdana"/>
              </a:rPr>
              <a:t>учебных </a:t>
            </a:r>
            <a:r>
              <a:rPr sz="1800" spc="40" dirty="0">
                <a:latin typeface="Verdana"/>
                <a:cs typeface="Verdana"/>
              </a:rPr>
              <a:t>пособий </a:t>
            </a:r>
            <a:r>
              <a:rPr sz="1800" dirty="0">
                <a:latin typeface="Verdana"/>
                <a:cs typeface="Verdana"/>
              </a:rPr>
              <a:t>—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учебниками, </a:t>
            </a:r>
            <a:r>
              <a:rPr sz="1800" spc="5" dirty="0">
                <a:latin typeface="Verdana"/>
                <a:cs typeface="Verdana"/>
              </a:rPr>
              <a:t>настенными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15" dirty="0">
                <a:latin typeface="Verdana"/>
                <a:cs typeface="Verdana"/>
              </a:rPr>
              <a:t>электронными </a:t>
            </a:r>
            <a:r>
              <a:rPr sz="1800" spc="40" dirty="0">
                <a:latin typeface="Verdana"/>
                <a:cs typeface="Verdana"/>
              </a:rPr>
              <a:t>картами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45" dirty="0">
                <a:latin typeface="Verdana"/>
                <a:cs typeface="Verdana"/>
              </a:rPr>
              <a:t>атласами, </a:t>
            </a:r>
            <a:r>
              <a:rPr sz="1800" spc="20" dirty="0">
                <a:latin typeface="Verdana"/>
                <a:cs typeface="Verdana"/>
              </a:rPr>
              <a:t>хрестоматиями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180" dirty="0">
                <a:latin typeface="Verdana"/>
                <a:cs typeface="Verdana"/>
              </a:rPr>
              <a:t>т. 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д. </a:t>
            </a:r>
            <a:r>
              <a:rPr sz="1800" spc="25" dirty="0">
                <a:latin typeface="Verdana"/>
                <a:cs typeface="Verdana"/>
              </a:rPr>
              <a:t>Это </a:t>
            </a:r>
            <a:r>
              <a:rPr sz="1800" spc="-10" dirty="0">
                <a:latin typeface="Verdana"/>
                <a:cs typeface="Verdana"/>
              </a:rPr>
              <a:t>предполагается </a:t>
            </a:r>
            <a:r>
              <a:rPr sz="1800" spc="5" dirty="0">
                <a:latin typeface="Verdana"/>
                <a:cs typeface="Verdana"/>
              </a:rPr>
              <a:t>по </a:t>
            </a:r>
            <a:r>
              <a:rPr sz="1800" spc="-5" dirty="0">
                <a:latin typeface="Verdana"/>
                <a:cs typeface="Verdana"/>
              </a:rPr>
              <a:t>определению, </a:t>
            </a:r>
            <a:r>
              <a:rPr sz="1800" spc="5" dirty="0">
                <a:latin typeface="Verdana"/>
                <a:cs typeface="Verdana"/>
              </a:rPr>
              <a:t>но </a:t>
            </a:r>
            <a:r>
              <a:rPr sz="1800" spc="10" dirty="0">
                <a:latin typeface="Verdana"/>
                <a:cs typeface="Verdana"/>
              </a:rPr>
              <a:t>не </a:t>
            </a:r>
            <a:r>
              <a:rPr sz="1800" spc="-70" dirty="0">
                <a:latin typeface="Verdana"/>
                <a:cs typeface="Verdana"/>
              </a:rPr>
              <a:t>повторяется </a:t>
            </a:r>
            <a:r>
              <a:rPr sz="1800" spc="-145" dirty="0">
                <a:latin typeface="Verdana"/>
                <a:cs typeface="Verdana"/>
              </a:rPr>
              <a:t>для </a:t>
            </a:r>
            <a:r>
              <a:rPr sz="1800" spc="-25" dirty="0">
                <a:latin typeface="Verdana"/>
                <a:cs typeface="Verdana"/>
              </a:rPr>
              <a:t>каждого </a:t>
            </a:r>
            <a:r>
              <a:rPr sz="1800" spc="-55" dirty="0">
                <a:latin typeface="Verdana"/>
                <a:cs typeface="Verdana"/>
              </a:rPr>
              <a:t>результата </a:t>
            </a:r>
            <a:r>
              <a:rPr sz="1800" spc="-125" dirty="0">
                <a:latin typeface="Verdana"/>
                <a:cs typeface="Verdana"/>
              </a:rPr>
              <a:t>из 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соображений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компактности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изложения.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415" y="720674"/>
            <a:ext cx="9999345" cy="523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latin typeface="Tahoma"/>
                <a:cs typeface="Tahoma"/>
              </a:rPr>
              <a:t>Характеристика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деятельности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обучающихся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149860" algn="just">
              <a:lnSpc>
                <a:spcPct val="100000"/>
              </a:lnSpc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тематическом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планировании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отдельно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u="heavy" spc="-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выделены</a:t>
            </a:r>
            <a:r>
              <a:rPr sz="1800" u="heavy" spc="4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компоненты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деятельности 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учащихся,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соответствующие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метапредметным</a:t>
            </a:r>
            <a:r>
              <a:rPr sz="1800" u="heavy" spc="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результатам,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прописанным</a:t>
            </a:r>
            <a:r>
              <a:rPr sz="1800" u="heavy" spc="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 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пояснительной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записке: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постепенное</a:t>
            </a:r>
            <a:r>
              <a:rPr sz="1800" spc="6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усложнение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от</a:t>
            </a:r>
            <a:r>
              <a:rPr sz="1800" spc="50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умений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объяснять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характеризовать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события,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факты,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явления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т.д.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до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умений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сопоставлять,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сравнивать,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анализировать,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высказывать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собственное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мнение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оценку.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Как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вариант 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деятельности</a:t>
            </a:r>
            <a:r>
              <a:rPr sz="1800" spc="-50" dirty="0">
                <a:latin typeface="Verdana"/>
                <a:cs typeface="Verdana"/>
              </a:rPr>
              <a:t> учащихся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прописывается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исследовательская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54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проектная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деятельность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учащихся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65" dirty="0">
                <a:latin typeface="Tahoma"/>
                <a:cs typeface="Tahoma"/>
              </a:rPr>
              <a:t>При </a:t>
            </a:r>
            <a:r>
              <a:rPr sz="1800" b="1" spc="20" dirty="0">
                <a:latin typeface="Tahoma"/>
                <a:cs typeface="Tahoma"/>
              </a:rPr>
              <a:t>разработке </a:t>
            </a:r>
            <a:r>
              <a:rPr sz="1800" b="1" spc="10" dirty="0">
                <a:latin typeface="Tahoma"/>
                <a:cs typeface="Tahoma"/>
              </a:rPr>
              <a:t>рабочей </a:t>
            </a:r>
            <a:r>
              <a:rPr sz="1800" b="1" spc="-10" dirty="0">
                <a:latin typeface="Tahoma"/>
                <a:cs typeface="Tahoma"/>
              </a:rPr>
              <a:t>программы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тематическом </a:t>
            </a:r>
            <a:r>
              <a:rPr sz="1800" b="1" spc="-55" dirty="0">
                <a:latin typeface="Tahoma"/>
                <a:cs typeface="Tahoma"/>
              </a:rPr>
              <a:t>планировании </a:t>
            </a:r>
            <a:r>
              <a:rPr sz="1800" b="1" spc="-95" dirty="0">
                <a:latin typeface="Tahoma"/>
                <a:cs typeface="Tahoma"/>
              </a:rPr>
              <a:t>должны </a:t>
            </a:r>
            <a:r>
              <a:rPr sz="1800" b="1" spc="-45" dirty="0">
                <a:latin typeface="Tahoma"/>
                <a:cs typeface="Tahoma"/>
              </a:rPr>
              <a:t>быть 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учтены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dirty="0">
                <a:latin typeface="Verdana"/>
                <a:cs typeface="Verdana"/>
              </a:rPr>
              <a:t>возможности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использования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электронных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(цифровых)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образовательных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ресурсов,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являющихся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учебно-методическими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материалами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(мультимедийные 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программы,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электронные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учебники</a:t>
            </a:r>
            <a:r>
              <a:rPr sz="1800" spc="5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задачники,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электронные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библиотеки, 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виртуальные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лаборатории,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игровые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программы,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коллекции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цифровых 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образовательных </a:t>
            </a:r>
            <a:r>
              <a:rPr sz="1800" spc="10" dirty="0">
                <a:latin typeface="Verdana"/>
                <a:cs typeface="Verdana"/>
              </a:rPr>
              <a:t>ресурсов), </a:t>
            </a:r>
            <a:r>
              <a:rPr sz="1800" spc="5" dirty="0">
                <a:latin typeface="Verdana"/>
                <a:cs typeface="Verdana"/>
              </a:rPr>
              <a:t>используемыми </a:t>
            </a:r>
            <a:r>
              <a:rPr sz="1800" spc="-145" dirty="0">
                <a:latin typeface="Verdana"/>
                <a:cs typeface="Verdana"/>
              </a:rPr>
              <a:t>для </a:t>
            </a:r>
            <a:r>
              <a:rPr sz="1800" spc="-65" dirty="0">
                <a:latin typeface="Verdana"/>
                <a:cs typeface="Verdana"/>
              </a:rPr>
              <a:t>обучения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55" dirty="0">
                <a:latin typeface="Verdana"/>
                <a:cs typeface="Verdana"/>
              </a:rPr>
              <a:t>воспитания </a:t>
            </a:r>
            <a:r>
              <a:rPr sz="1800" spc="-100" dirty="0">
                <a:latin typeface="Verdana"/>
                <a:cs typeface="Verdana"/>
              </a:rPr>
              <a:t>различных 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групп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пользователей,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представленными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электронном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(цифровом)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виде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реализующими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дидактические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возможности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75" dirty="0">
                <a:latin typeface="Verdana"/>
                <a:cs typeface="Verdana"/>
              </a:rPr>
              <a:t>ИКТ,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содержание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которых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соответствует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15" dirty="0">
                <a:latin typeface="Verdana"/>
                <a:cs typeface="Verdana"/>
              </a:rPr>
              <a:t>а</a:t>
            </a:r>
            <a:r>
              <a:rPr sz="1800" spc="-20" dirty="0">
                <a:latin typeface="Verdana"/>
                <a:cs typeface="Verdana"/>
              </a:rPr>
              <a:t>к</a:t>
            </a:r>
            <a:r>
              <a:rPr sz="1800" spc="15" dirty="0">
                <a:latin typeface="Verdana"/>
                <a:cs typeface="Verdana"/>
              </a:rPr>
              <a:t>онод</a:t>
            </a:r>
            <a:r>
              <a:rPr sz="1800" spc="-40" dirty="0">
                <a:latin typeface="Verdana"/>
                <a:cs typeface="Verdana"/>
              </a:rPr>
              <a:t>а</a:t>
            </a:r>
            <a:r>
              <a:rPr sz="1800" spc="-3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ельст</a:t>
            </a:r>
            <a:r>
              <a:rPr sz="1800" spc="-90" dirty="0">
                <a:latin typeface="Verdana"/>
                <a:cs typeface="Verdana"/>
              </a:rPr>
              <a:t>в</a:t>
            </a:r>
            <a:r>
              <a:rPr sz="1800" spc="-105" dirty="0">
                <a:latin typeface="Verdana"/>
                <a:cs typeface="Verdana"/>
              </a:rPr>
              <a:t>у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90" dirty="0">
                <a:latin typeface="Verdana"/>
                <a:cs typeface="Verdana"/>
              </a:rPr>
              <a:t>б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обр</a:t>
            </a:r>
            <a:r>
              <a:rPr sz="1800" spc="95" dirty="0">
                <a:latin typeface="Verdana"/>
                <a:cs typeface="Verdana"/>
              </a:rPr>
              <a:t>а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dirty="0">
                <a:latin typeface="Verdana"/>
                <a:cs typeface="Verdana"/>
              </a:rPr>
              <a:t>ов</a:t>
            </a:r>
            <a:r>
              <a:rPr sz="1800" spc="-5" dirty="0">
                <a:latin typeface="Verdana"/>
                <a:cs typeface="Verdana"/>
              </a:rPr>
              <a:t>а</a:t>
            </a:r>
            <a:r>
              <a:rPr sz="1800" spc="-60" dirty="0">
                <a:latin typeface="Verdana"/>
                <a:cs typeface="Verdana"/>
              </a:rPr>
              <a:t>ни</a:t>
            </a:r>
            <a:r>
              <a:rPr sz="1800" spc="-80" dirty="0">
                <a:latin typeface="Verdana"/>
                <a:cs typeface="Verdana"/>
              </a:rPr>
              <a:t>и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17" y="363473"/>
            <a:ext cx="32658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Tahoma"/>
                <a:cs typeface="Tahoma"/>
              </a:rPr>
              <a:t>ТЕМАТИЧЕСКОЕ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ПЛАНИРОВАНИЕ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125" dirty="0">
                <a:latin typeface="Tahoma"/>
                <a:cs typeface="Tahoma"/>
              </a:rPr>
              <a:t>5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40" dirty="0">
                <a:latin typeface="Tahoma"/>
                <a:cs typeface="Tahoma"/>
              </a:rPr>
              <a:t>К</a:t>
            </a:r>
            <a:r>
              <a:rPr sz="1600" b="1" spc="-30" dirty="0">
                <a:latin typeface="Tahoma"/>
                <a:cs typeface="Tahoma"/>
              </a:rPr>
              <a:t>Л</a:t>
            </a:r>
            <a:r>
              <a:rPr sz="1600" b="1" spc="-35" dirty="0">
                <a:latin typeface="Tahoma"/>
                <a:cs typeface="Tahoma"/>
              </a:rPr>
              <a:t>А</a:t>
            </a:r>
            <a:r>
              <a:rPr sz="1600" b="1" spc="175" dirty="0">
                <a:latin typeface="Tahoma"/>
                <a:cs typeface="Tahoma"/>
              </a:rPr>
              <a:t>СС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125" dirty="0">
                <a:latin typeface="Tahoma"/>
                <a:cs typeface="Tahoma"/>
              </a:rPr>
              <a:t>(</a:t>
            </a:r>
            <a:r>
              <a:rPr sz="1600" b="1" spc="-135" dirty="0">
                <a:latin typeface="Tahoma"/>
                <a:cs typeface="Tahoma"/>
              </a:rPr>
              <a:t>6</a:t>
            </a:r>
            <a:r>
              <a:rPr sz="1600" b="1" spc="-125" dirty="0">
                <a:latin typeface="Tahoma"/>
                <a:cs typeface="Tahoma"/>
              </a:rPr>
              <a:t>8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часов)</a:t>
            </a:r>
            <a:endParaRPr sz="1600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275" y="911225"/>
          <a:ext cx="12073889" cy="6605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895"/>
                <a:gridCol w="2626360"/>
                <a:gridCol w="7620634"/>
              </a:tblGrid>
              <a:tr h="532129">
                <a:tc>
                  <a:txBody>
                    <a:bodyPr/>
                    <a:lstStyle/>
                    <a:p>
                      <a:pPr marL="120650">
                        <a:lnSpc>
                          <a:spcPts val="202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Тематические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234950">
                        <a:lnSpc>
                          <a:spcPts val="207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блоки,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ы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2020"/>
                        </a:lnSpc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Основное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1120" algn="ctr">
                        <a:lnSpc>
                          <a:spcPts val="2070"/>
                        </a:lnSpc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1800" b="1" spc="15" baseline="25462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 baseline="25462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Основные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виды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деятельности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обучающихся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</a:tr>
              <a:tr h="288036">
                <a:tc gridSpan="3">
                  <a:txBody>
                    <a:bodyPr/>
                    <a:lstStyle/>
                    <a:p>
                      <a:pPr marL="71120" algn="ctr">
                        <a:lnSpc>
                          <a:spcPts val="207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ори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Древ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ег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ир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26715">
                <a:tc>
                  <a:txBody>
                    <a:bodyPr/>
                    <a:lstStyle/>
                    <a:p>
                      <a:pPr marL="77470">
                        <a:lnSpc>
                          <a:spcPts val="2070"/>
                        </a:lnSpc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Введение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(2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025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Чт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из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134620">
                        <a:lnSpc>
                          <a:spcPts val="2090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Ис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очники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-  ск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х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нани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187960">
                        <a:lnSpc>
                          <a:spcPts val="21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Спец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ль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вспо- 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могательные)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00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исторические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095"/>
                        </a:lnSpc>
                      </a:pPr>
                      <a:r>
                        <a:rPr sz="1800" spc="-60" dirty="0">
                          <a:latin typeface="Verdana"/>
                          <a:cs typeface="Verdana"/>
                        </a:rPr>
                        <a:t>дисциплины.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75565">
                        <a:lnSpc>
                          <a:spcPts val="21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Ис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ич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хр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-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сч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«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до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н.  э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»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«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»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)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196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Ис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ич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а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025"/>
                        </a:lnSpc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Рассказывать,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как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историки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узнают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5" dirty="0">
                          <a:latin typeface="Verdana"/>
                          <a:cs typeface="Verdana"/>
                        </a:rPr>
                        <a:t>далеком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прошлом.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133350">
                        <a:lnSpc>
                          <a:spcPts val="2090"/>
                        </a:lnSpc>
                        <a:spcBef>
                          <a:spcPts val="95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Приводить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примеры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вещественных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письменных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исторических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источников.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71120">
                        <a:lnSpc>
                          <a:spcPts val="2100"/>
                        </a:lnSpc>
                      </a:pPr>
                      <a:r>
                        <a:rPr sz="1800" spc="-90" dirty="0">
                          <a:latin typeface="Verdana"/>
                          <a:cs typeface="Verdana"/>
                        </a:rPr>
                        <a:t>Объяснять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значение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терминов: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история,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хронология,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археология,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этнография,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нумизматика.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Х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ов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ть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ки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польз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мые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при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095"/>
                        </a:lnSpc>
                      </a:pPr>
                      <a:r>
                        <a:rPr sz="1800" spc="15" dirty="0">
                          <a:latin typeface="Verdana"/>
                          <a:cs typeface="Verdana"/>
                        </a:rPr>
                        <a:t>описании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прошлого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(год, 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век,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тысячелетие,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эра).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095"/>
                        </a:lnSpc>
                      </a:pPr>
                      <a:r>
                        <a:rPr sz="1800" spc="30" dirty="0">
                          <a:latin typeface="Verdana"/>
                          <a:cs typeface="Verdana"/>
                        </a:rPr>
                        <a:t>Размещать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ленте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времени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даты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событий,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происшедших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до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10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ше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ш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107950">
                        <a:lnSpc>
                          <a:spcPts val="2080"/>
                        </a:lnSpc>
                      </a:pPr>
                      <a:r>
                        <a:rPr sz="1800" spc="-100" dirty="0">
                          <a:latin typeface="Verdana"/>
                          <a:cs typeface="Verdana"/>
                        </a:rPr>
                        <a:t>Объяснять,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какая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историческая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географическая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0" dirty="0">
                          <a:latin typeface="Verdana"/>
                          <a:cs typeface="Verdana"/>
                        </a:rPr>
                        <a:t>информация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содержится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исторических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картах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88036">
                <a:tc gridSpan="3">
                  <a:txBody>
                    <a:bodyPr/>
                    <a:lstStyle/>
                    <a:p>
                      <a:pPr marL="73660" algn="ctr">
                        <a:lnSpc>
                          <a:spcPts val="207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Первобы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ност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(4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8194">
                <a:tc>
                  <a:txBody>
                    <a:bodyPr/>
                    <a:lstStyle/>
                    <a:p>
                      <a:pPr marL="77470" marR="476884">
                        <a:lnSpc>
                          <a:spcPts val="2060"/>
                        </a:lnSpc>
                        <a:spcBef>
                          <a:spcPts val="11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Первобыт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-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ност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(4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03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Происхождение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 marR="392430">
                        <a:lnSpc>
                          <a:spcPts val="208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в- 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нейшего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514350">
                        <a:lnSpc>
                          <a:spcPts val="2100"/>
                        </a:lnSpc>
                        <a:spcBef>
                          <a:spcPts val="20"/>
                        </a:spcBef>
                      </a:pPr>
                      <a:r>
                        <a:rPr sz="1800" spc="-100" dirty="0">
                          <a:latin typeface="Verdana"/>
                          <a:cs typeface="Verdana"/>
                        </a:rPr>
                        <a:t>Показывать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карте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10" dirty="0">
                          <a:latin typeface="Verdana"/>
                          <a:cs typeface="Verdana"/>
                        </a:rPr>
                        <a:t>места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расселения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древнейших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людей,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тн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1964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Расс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каз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ыва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ях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ытн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х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ю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834263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Последовательность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изучения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60" dirty="0">
                          <a:latin typeface="Verdana"/>
                          <a:cs typeface="Verdana"/>
                        </a:rPr>
                        <a:t>тем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204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пределах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одного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5" dirty="0">
                          <a:latin typeface="Verdana"/>
                          <a:cs typeface="Verdana"/>
                        </a:rPr>
                        <a:t>класса</a:t>
                      </a:r>
                      <a:r>
                        <a:rPr sz="16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40" dirty="0">
                          <a:latin typeface="Verdana"/>
                          <a:cs typeface="Verdana"/>
                        </a:rPr>
                        <a:t>может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варьироваться.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710" marR="344170">
                        <a:lnSpc>
                          <a:spcPct val="100000"/>
                        </a:lnSpc>
                      </a:pPr>
                      <a:r>
                        <a:rPr sz="1600" spc="40" dirty="0">
                          <a:latin typeface="Verdana"/>
                          <a:cs typeface="Verdana"/>
                        </a:rPr>
                        <a:t>Содержание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разделов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4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60" dirty="0">
                          <a:latin typeface="Verdana"/>
                          <a:cs typeface="Verdana"/>
                        </a:rPr>
                        <a:t>тем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изложено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204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планировании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укрупненно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сравнению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175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0" dirty="0">
                          <a:latin typeface="Verdana"/>
                          <a:cs typeface="Verdana"/>
                        </a:rPr>
                        <a:t>программой,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20" dirty="0">
                          <a:latin typeface="Verdana"/>
                          <a:cs typeface="Verdana"/>
                        </a:rPr>
                        <a:t>что </a:t>
                      </a:r>
                      <a:r>
                        <a:rPr sz="1600" spc="25" dirty="0">
                          <a:latin typeface="Verdana"/>
                          <a:cs typeface="Verdana"/>
                        </a:rPr>
                        <a:t>помогает </a:t>
                      </a:r>
                      <a:r>
                        <a:rPr sz="1600" spc="-5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дели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ть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ключ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вопрос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6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ассматр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ива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мые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6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ро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ах.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87" y="979487"/>
            <a:ext cx="10418699" cy="5397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293" y="361950"/>
            <a:ext cx="3861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Констр</a:t>
            </a:r>
            <a:r>
              <a:rPr sz="1800" spc="-35" dirty="0">
                <a:latin typeface="Verdana"/>
                <a:cs typeface="Verdana"/>
              </a:rPr>
              <a:t>у</a:t>
            </a:r>
            <a:r>
              <a:rPr sz="1800" spc="-200" dirty="0">
                <a:latin typeface="Verdana"/>
                <a:cs typeface="Verdana"/>
              </a:rPr>
              <a:t>к</a:t>
            </a:r>
            <a:r>
              <a:rPr sz="1800" spc="-180" dirty="0">
                <a:latin typeface="Verdana"/>
                <a:cs typeface="Verdana"/>
              </a:rPr>
              <a:t>т</a:t>
            </a:r>
            <a:r>
              <a:rPr sz="1800" spc="95" dirty="0">
                <a:latin typeface="Verdana"/>
                <a:cs typeface="Verdana"/>
              </a:rPr>
              <a:t>ор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120" dirty="0">
                <a:latin typeface="Verdana"/>
                <a:cs typeface="Verdana"/>
              </a:rPr>
              <a:t>р</a:t>
            </a:r>
            <a:r>
              <a:rPr sz="1800" spc="114" dirty="0">
                <a:latin typeface="Verdana"/>
                <a:cs typeface="Verdana"/>
              </a:rPr>
              <a:t>а</a:t>
            </a:r>
            <a:r>
              <a:rPr sz="1800" spc="90" dirty="0">
                <a:latin typeface="Verdana"/>
                <a:cs typeface="Verdana"/>
              </a:rPr>
              <a:t>б</a:t>
            </a:r>
            <a:r>
              <a:rPr sz="1800" spc="80" dirty="0">
                <a:latin typeface="Verdana"/>
                <a:cs typeface="Verdana"/>
              </a:rPr>
              <a:t>о</a:t>
            </a:r>
            <a:r>
              <a:rPr sz="1800" spc="-170" dirty="0">
                <a:latin typeface="Verdana"/>
                <a:cs typeface="Verdana"/>
              </a:rPr>
              <a:t>чих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прог</a:t>
            </a:r>
            <a:r>
              <a:rPr sz="1800" spc="-5" dirty="0">
                <a:latin typeface="Verdana"/>
                <a:cs typeface="Verdana"/>
              </a:rPr>
              <a:t>р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90" dirty="0">
                <a:latin typeface="Verdana"/>
                <a:cs typeface="Verdana"/>
              </a:rPr>
              <a:t>мм:  </a:t>
            </a:r>
            <a:r>
              <a:rPr sz="1800" spc="-55" dirty="0">
                <a:latin typeface="Verdana"/>
                <a:cs typeface="Verdana"/>
              </a:rPr>
              <a:t>https://edsoo.ru/constructor/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9300" y="471487"/>
            <a:ext cx="9153525" cy="59150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5025" y="604837"/>
            <a:ext cx="898207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887" y="692150"/>
            <a:ext cx="10744200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809625"/>
            <a:ext cx="10515600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750" y="3475037"/>
            <a:ext cx="10313035" cy="2841625"/>
            <a:chOff x="1047750" y="3475037"/>
            <a:chExt cx="10313035" cy="2841625"/>
          </a:xfrm>
        </p:grpSpPr>
        <p:sp>
          <p:nvSpPr>
            <p:cNvPr id="3" name="object 3"/>
            <p:cNvSpPr/>
            <p:nvPr/>
          </p:nvSpPr>
          <p:spPr>
            <a:xfrm>
              <a:off x="1055687" y="3482975"/>
              <a:ext cx="10297160" cy="2825750"/>
            </a:xfrm>
            <a:custGeom>
              <a:avLst/>
              <a:gdLst/>
              <a:ahLst/>
              <a:cxnLst/>
              <a:rect l="l" t="t" r="r" b="b"/>
              <a:pathLst>
                <a:path w="10297160" h="2825750">
                  <a:moveTo>
                    <a:pt x="9825545" y="0"/>
                  </a:moveTo>
                  <a:lnTo>
                    <a:pt x="470979" y="0"/>
                  </a:lnTo>
                  <a:lnTo>
                    <a:pt x="422823" y="2431"/>
                  </a:lnTo>
                  <a:lnTo>
                    <a:pt x="376058" y="9566"/>
                  </a:lnTo>
                  <a:lnTo>
                    <a:pt x="330922" y="21170"/>
                  </a:lnTo>
                  <a:lnTo>
                    <a:pt x="287650" y="37004"/>
                  </a:lnTo>
                  <a:lnTo>
                    <a:pt x="246479" y="56833"/>
                  </a:lnTo>
                  <a:lnTo>
                    <a:pt x="207647" y="80420"/>
                  </a:lnTo>
                  <a:lnTo>
                    <a:pt x="171390" y="107529"/>
                  </a:lnTo>
                  <a:lnTo>
                    <a:pt x="137944" y="137921"/>
                  </a:lnTo>
                  <a:lnTo>
                    <a:pt x="107546" y="171362"/>
                  </a:lnTo>
                  <a:lnTo>
                    <a:pt x="80434" y="207615"/>
                  </a:lnTo>
                  <a:lnTo>
                    <a:pt x="56843" y="246442"/>
                  </a:lnTo>
                  <a:lnTo>
                    <a:pt x="37010" y="287607"/>
                  </a:lnTo>
                  <a:lnTo>
                    <a:pt x="21173" y="330873"/>
                  </a:lnTo>
                  <a:lnTo>
                    <a:pt x="9568" y="376005"/>
                  </a:lnTo>
                  <a:lnTo>
                    <a:pt x="2431" y="422764"/>
                  </a:lnTo>
                  <a:lnTo>
                    <a:pt x="0" y="470916"/>
                  </a:lnTo>
                  <a:lnTo>
                    <a:pt x="0" y="2354783"/>
                  </a:lnTo>
                  <a:lnTo>
                    <a:pt x="2431" y="2402936"/>
                  </a:lnTo>
                  <a:lnTo>
                    <a:pt x="9568" y="2449699"/>
                  </a:lnTo>
                  <a:lnTo>
                    <a:pt x="21173" y="2494834"/>
                  </a:lnTo>
                  <a:lnTo>
                    <a:pt x="37010" y="2538105"/>
                  </a:lnTo>
                  <a:lnTo>
                    <a:pt x="56843" y="2579274"/>
                  </a:lnTo>
                  <a:lnTo>
                    <a:pt x="80434" y="2618105"/>
                  </a:lnTo>
                  <a:lnTo>
                    <a:pt x="107546" y="2654362"/>
                  </a:lnTo>
                  <a:lnTo>
                    <a:pt x="137944" y="2687807"/>
                  </a:lnTo>
                  <a:lnTo>
                    <a:pt x="171390" y="2718204"/>
                  </a:lnTo>
                  <a:lnTo>
                    <a:pt x="207647" y="2745316"/>
                  </a:lnTo>
                  <a:lnTo>
                    <a:pt x="246479" y="2768907"/>
                  </a:lnTo>
                  <a:lnTo>
                    <a:pt x="287650" y="2788739"/>
                  </a:lnTo>
                  <a:lnTo>
                    <a:pt x="330922" y="2804576"/>
                  </a:lnTo>
                  <a:lnTo>
                    <a:pt x="376058" y="2816181"/>
                  </a:lnTo>
                  <a:lnTo>
                    <a:pt x="422823" y="2823318"/>
                  </a:lnTo>
                  <a:lnTo>
                    <a:pt x="470979" y="2825750"/>
                  </a:lnTo>
                  <a:lnTo>
                    <a:pt x="9825545" y="2825750"/>
                  </a:lnTo>
                  <a:lnTo>
                    <a:pt x="9873698" y="2823318"/>
                  </a:lnTo>
                  <a:lnTo>
                    <a:pt x="9920461" y="2816181"/>
                  </a:lnTo>
                  <a:lnTo>
                    <a:pt x="9965599" y="2804576"/>
                  </a:lnTo>
                  <a:lnTo>
                    <a:pt x="10008873" y="2788739"/>
                  </a:lnTo>
                  <a:lnTo>
                    <a:pt x="10050048" y="2768907"/>
                  </a:lnTo>
                  <a:lnTo>
                    <a:pt x="10088886" y="2745316"/>
                  </a:lnTo>
                  <a:lnTo>
                    <a:pt x="10125150" y="2718204"/>
                  </a:lnTo>
                  <a:lnTo>
                    <a:pt x="10158602" y="2687807"/>
                  </a:lnTo>
                  <a:lnTo>
                    <a:pt x="10189007" y="2654362"/>
                  </a:lnTo>
                  <a:lnTo>
                    <a:pt x="10216127" y="2618105"/>
                  </a:lnTo>
                  <a:lnTo>
                    <a:pt x="10239725" y="2579274"/>
                  </a:lnTo>
                  <a:lnTo>
                    <a:pt x="10259564" y="2538105"/>
                  </a:lnTo>
                  <a:lnTo>
                    <a:pt x="10275406" y="2494834"/>
                  </a:lnTo>
                  <a:lnTo>
                    <a:pt x="10287016" y="2449699"/>
                  </a:lnTo>
                  <a:lnTo>
                    <a:pt x="10294155" y="2402936"/>
                  </a:lnTo>
                  <a:lnTo>
                    <a:pt x="10296588" y="2354783"/>
                  </a:lnTo>
                  <a:lnTo>
                    <a:pt x="10296588" y="470916"/>
                  </a:lnTo>
                  <a:lnTo>
                    <a:pt x="10294155" y="422764"/>
                  </a:lnTo>
                  <a:lnTo>
                    <a:pt x="10287016" y="376005"/>
                  </a:lnTo>
                  <a:lnTo>
                    <a:pt x="10275406" y="330873"/>
                  </a:lnTo>
                  <a:lnTo>
                    <a:pt x="10259564" y="287607"/>
                  </a:lnTo>
                  <a:lnTo>
                    <a:pt x="10239725" y="246442"/>
                  </a:lnTo>
                  <a:lnTo>
                    <a:pt x="10216127" y="207615"/>
                  </a:lnTo>
                  <a:lnTo>
                    <a:pt x="10189007" y="171362"/>
                  </a:lnTo>
                  <a:lnTo>
                    <a:pt x="10158603" y="137922"/>
                  </a:lnTo>
                  <a:lnTo>
                    <a:pt x="10125150" y="107529"/>
                  </a:lnTo>
                  <a:lnTo>
                    <a:pt x="10088886" y="80420"/>
                  </a:lnTo>
                  <a:lnTo>
                    <a:pt x="10050048" y="56833"/>
                  </a:lnTo>
                  <a:lnTo>
                    <a:pt x="10008873" y="37004"/>
                  </a:lnTo>
                  <a:lnTo>
                    <a:pt x="9965599" y="21170"/>
                  </a:lnTo>
                  <a:lnTo>
                    <a:pt x="9920461" y="9566"/>
                  </a:lnTo>
                  <a:lnTo>
                    <a:pt x="9873698" y="2431"/>
                  </a:lnTo>
                  <a:lnTo>
                    <a:pt x="9825545" y="0"/>
                  </a:lnTo>
                  <a:close/>
                </a:path>
              </a:pathLst>
            </a:custGeom>
            <a:solidFill>
              <a:srgbClr val="6FF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5687" y="3482975"/>
              <a:ext cx="10297160" cy="2825750"/>
            </a:xfrm>
            <a:custGeom>
              <a:avLst/>
              <a:gdLst/>
              <a:ahLst/>
              <a:cxnLst/>
              <a:rect l="l" t="t" r="r" b="b"/>
              <a:pathLst>
                <a:path w="10297160" h="2825750">
                  <a:moveTo>
                    <a:pt x="0" y="470916"/>
                  </a:moveTo>
                  <a:lnTo>
                    <a:pt x="2431" y="422764"/>
                  </a:lnTo>
                  <a:lnTo>
                    <a:pt x="9568" y="376005"/>
                  </a:lnTo>
                  <a:lnTo>
                    <a:pt x="21173" y="330873"/>
                  </a:lnTo>
                  <a:lnTo>
                    <a:pt x="37010" y="287607"/>
                  </a:lnTo>
                  <a:lnTo>
                    <a:pt x="56843" y="246442"/>
                  </a:lnTo>
                  <a:lnTo>
                    <a:pt x="80434" y="207615"/>
                  </a:lnTo>
                  <a:lnTo>
                    <a:pt x="107546" y="171362"/>
                  </a:lnTo>
                  <a:lnTo>
                    <a:pt x="137944" y="137921"/>
                  </a:lnTo>
                  <a:lnTo>
                    <a:pt x="171390" y="107529"/>
                  </a:lnTo>
                  <a:lnTo>
                    <a:pt x="207647" y="80420"/>
                  </a:lnTo>
                  <a:lnTo>
                    <a:pt x="246479" y="56833"/>
                  </a:lnTo>
                  <a:lnTo>
                    <a:pt x="287650" y="37004"/>
                  </a:lnTo>
                  <a:lnTo>
                    <a:pt x="330922" y="21170"/>
                  </a:lnTo>
                  <a:lnTo>
                    <a:pt x="376058" y="9566"/>
                  </a:lnTo>
                  <a:lnTo>
                    <a:pt x="422823" y="2431"/>
                  </a:lnTo>
                  <a:lnTo>
                    <a:pt x="470979" y="0"/>
                  </a:lnTo>
                  <a:lnTo>
                    <a:pt x="9825545" y="0"/>
                  </a:lnTo>
                  <a:lnTo>
                    <a:pt x="9873698" y="2431"/>
                  </a:lnTo>
                  <a:lnTo>
                    <a:pt x="9920461" y="9566"/>
                  </a:lnTo>
                  <a:lnTo>
                    <a:pt x="9965599" y="21170"/>
                  </a:lnTo>
                  <a:lnTo>
                    <a:pt x="10008873" y="37004"/>
                  </a:lnTo>
                  <a:lnTo>
                    <a:pt x="10050048" y="56833"/>
                  </a:lnTo>
                  <a:lnTo>
                    <a:pt x="10088886" y="80420"/>
                  </a:lnTo>
                  <a:lnTo>
                    <a:pt x="10125150" y="107529"/>
                  </a:lnTo>
                  <a:lnTo>
                    <a:pt x="10158603" y="137922"/>
                  </a:lnTo>
                  <a:lnTo>
                    <a:pt x="10189007" y="171362"/>
                  </a:lnTo>
                  <a:lnTo>
                    <a:pt x="10216127" y="207615"/>
                  </a:lnTo>
                  <a:lnTo>
                    <a:pt x="10239725" y="246442"/>
                  </a:lnTo>
                  <a:lnTo>
                    <a:pt x="10259564" y="287607"/>
                  </a:lnTo>
                  <a:lnTo>
                    <a:pt x="10275406" y="330873"/>
                  </a:lnTo>
                  <a:lnTo>
                    <a:pt x="10287016" y="376005"/>
                  </a:lnTo>
                  <a:lnTo>
                    <a:pt x="10294155" y="422764"/>
                  </a:lnTo>
                  <a:lnTo>
                    <a:pt x="10296588" y="470916"/>
                  </a:lnTo>
                  <a:lnTo>
                    <a:pt x="10296588" y="2354783"/>
                  </a:lnTo>
                  <a:lnTo>
                    <a:pt x="10294155" y="2402936"/>
                  </a:lnTo>
                  <a:lnTo>
                    <a:pt x="10287016" y="2449699"/>
                  </a:lnTo>
                  <a:lnTo>
                    <a:pt x="10275406" y="2494834"/>
                  </a:lnTo>
                  <a:lnTo>
                    <a:pt x="10259564" y="2538105"/>
                  </a:lnTo>
                  <a:lnTo>
                    <a:pt x="10239725" y="2579274"/>
                  </a:lnTo>
                  <a:lnTo>
                    <a:pt x="10216127" y="2618105"/>
                  </a:lnTo>
                  <a:lnTo>
                    <a:pt x="10189007" y="2654362"/>
                  </a:lnTo>
                  <a:lnTo>
                    <a:pt x="10158602" y="2687807"/>
                  </a:lnTo>
                  <a:lnTo>
                    <a:pt x="10125150" y="2718204"/>
                  </a:lnTo>
                  <a:lnTo>
                    <a:pt x="10088886" y="2745316"/>
                  </a:lnTo>
                  <a:lnTo>
                    <a:pt x="10050048" y="2768907"/>
                  </a:lnTo>
                  <a:lnTo>
                    <a:pt x="10008873" y="2788739"/>
                  </a:lnTo>
                  <a:lnTo>
                    <a:pt x="9965599" y="2804576"/>
                  </a:lnTo>
                  <a:lnTo>
                    <a:pt x="9920461" y="2816181"/>
                  </a:lnTo>
                  <a:lnTo>
                    <a:pt x="9873698" y="2823318"/>
                  </a:lnTo>
                  <a:lnTo>
                    <a:pt x="9825545" y="2825750"/>
                  </a:lnTo>
                  <a:lnTo>
                    <a:pt x="470979" y="2825750"/>
                  </a:lnTo>
                  <a:lnTo>
                    <a:pt x="422823" y="2823318"/>
                  </a:lnTo>
                  <a:lnTo>
                    <a:pt x="376058" y="2816181"/>
                  </a:lnTo>
                  <a:lnTo>
                    <a:pt x="330922" y="2804576"/>
                  </a:lnTo>
                  <a:lnTo>
                    <a:pt x="287650" y="2788739"/>
                  </a:lnTo>
                  <a:lnTo>
                    <a:pt x="246479" y="2768907"/>
                  </a:lnTo>
                  <a:lnTo>
                    <a:pt x="207647" y="2745316"/>
                  </a:lnTo>
                  <a:lnTo>
                    <a:pt x="171390" y="2718204"/>
                  </a:lnTo>
                  <a:lnTo>
                    <a:pt x="137944" y="2687807"/>
                  </a:lnTo>
                  <a:lnTo>
                    <a:pt x="107546" y="2654362"/>
                  </a:lnTo>
                  <a:lnTo>
                    <a:pt x="80434" y="2618105"/>
                  </a:lnTo>
                  <a:lnTo>
                    <a:pt x="56843" y="2579274"/>
                  </a:lnTo>
                  <a:lnTo>
                    <a:pt x="37010" y="2538105"/>
                  </a:lnTo>
                  <a:lnTo>
                    <a:pt x="21173" y="2494834"/>
                  </a:lnTo>
                  <a:lnTo>
                    <a:pt x="9568" y="2449699"/>
                  </a:lnTo>
                  <a:lnTo>
                    <a:pt x="2431" y="2402936"/>
                  </a:lnTo>
                  <a:lnTo>
                    <a:pt x="0" y="2354783"/>
                  </a:lnTo>
                  <a:lnTo>
                    <a:pt x="0" y="470916"/>
                  </a:lnTo>
                  <a:close/>
                </a:path>
              </a:pathLst>
            </a:custGeom>
            <a:ln w="15875">
              <a:solidFill>
                <a:srgbClr val="254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9241" y="446023"/>
            <a:ext cx="106057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ahoma"/>
                <a:cs typeface="Tahoma"/>
              </a:rPr>
              <a:t>Предметн</a:t>
            </a:r>
            <a:r>
              <a:rPr sz="1800" b="1" spc="-25" dirty="0">
                <a:latin typeface="Tahoma"/>
                <a:cs typeface="Tahoma"/>
              </a:rPr>
              <a:t>ы</a:t>
            </a:r>
            <a:r>
              <a:rPr sz="1800" b="1" spc="80" dirty="0">
                <a:latin typeface="Tahoma"/>
                <a:cs typeface="Tahoma"/>
              </a:rPr>
              <a:t>е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об</a:t>
            </a:r>
            <a:r>
              <a:rPr sz="1800" b="1" spc="-40" dirty="0">
                <a:latin typeface="Tahoma"/>
                <a:cs typeface="Tahoma"/>
              </a:rPr>
              <a:t>л</a:t>
            </a:r>
            <a:r>
              <a:rPr sz="1800" b="1" spc="50" dirty="0">
                <a:latin typeface="Tahoma"/>
                <a:cs typeface="Tahoma"/>
              </a:rPr>
              <a:t>аст</a:t>
            </a:r>
            <a:r>
              <a:rPr sz="1800" b="1" spc="70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предметы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85" dirty="0">
                <a:latin typeface="Verdana"/>
                <a:cs typeface="Verdana"/>
              </a:rPr>
              <a:t>Новые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ФГОС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40" dirty="0">
                <a:latin typeface="Verdana"/>
                <a:cs typeface="Verdana"/>
              </a:rPr>
              <a:t>ООО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регламентируют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перечень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обязательных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предметных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областей,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учебных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latin typeface="Verdana"/>
                <a:cs typeface="Verdana"/>
              </a:rPr>
              <a:t>пр</a:t>
            </a:r>
            <a:r>
              <a:rPr sz="1800" spc="30" dirty="0">
                <a:latin typeface="Verdana"/>
                <a:cs typeface="Verdana"/>
              </a:rPr>
              <a:t>е</a:t>
            </a:r>
            <a:r>
              <a:rPr sz="1800" spc="50" dirty="0">
                <a:latin typeface="Verdana"/>
                <a:cs typeface="Verdana"/>
              </a:rPr>
              <a:t>дме</a:t>
            </a:r>
            <a:r>
              <a:rPr sz="1800" spc="25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ов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уч</a:t>
            </a:r>
            <a:r>
              <a:rPr sz="1800" spc="-100" dirty="0">
                <a:latin typeface="Verdana"/>
                <a:cs typeface="Verdana"/>
              </a:rPr>
              <a:t>ебных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модул</a:t>
            </a:r>
            <a:r>
              <a:rPr sz="1800" spc="25" dirty="0">
                <a:latin typeface="Verdana"/>
                <a:cs typeface="Verdana"/>
              </a:rPr>
              <a:t>е</a:t>
            </a:r>
            <a:r>
              <a:rPr sz="1800" spc="-105" dirty="0">
                <a:latin typeface="Verdana"/>
                <a:cs typeface="Verdana"/>
              </a:rPr>
              <a:t>й.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5687" y="1484375"/>
            <a:ext cx="10296525" cy="923925"/>
          </a:xfrm>
          <a:prstGeom prst="rect">
            <a:avLst/>
          </a:prstGeom>
          <a:solidFill>
            <a:srgbClr val="DEEBEE"/>
          </a:solidFill>
        </p:spPr>
        <p:txBody>
          <a:bodyPr vert="horz" wrap="square" lIns="0" tIns="41275" rIns="0" bIns="0" rtlCol="0">
            <a:spAutoFit/>
          </a:bodyPr>
          <a:lstStyle/>
          <a:p>
            <a:pPr marL="250190" marR="243204" indent="-635" algn="ctr">
              <a:lnSpc>
                <a:spcPct val="100000"/>
              </a:lnSpc>
              <a:spcBef>
                <a:spcPts val="325"/>
              </a:spcBef>
              <a:tabLst>
                <a:tab pos="1784350" algn="l"/>
              </a:tabLst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ст</a:t>
            </a:r>
            <a:r>
              <a:rPr sz="1800" spc="40" dirty="0">
                <a:latin typeface="Verdana"/>
                <a:cs typeface="Verdana"/>
              </a:rPr>
              <a:t>а</a:t>
            </a:r>
            <a:r>
              <a:rPr sz="1800" spc="-60" dirty="0">
                <a:latin typeface="Verdana"/>
                <a:cs typeface="Verdana"/>
              </a:rPr>
              <a:t>н</a:t>
            </a:r>
            <a:r>
              <a:rPr sz="1800" spc="-45" dirty="0">
                <a:latin typeface="Verdana"/>
                <a:cs typeface="Verdana"/>
              </a:rPr>
              <a:t>д</a:t>
            </a:r>
            <a:r>
              <a:rPr sz="1800" spc="135" dirty="0">
                <a:latin typeface="Verdana"/>
                <a:cs typeface="Verdana"/>
              </a:rPr>
              <a:t>а</a:t>
            </a:r>
            <a:r>
              <a:rPr sz="1800" spc="-60" dirty="0">
                <a:latin typeface="Verdana"/>
                <a:cs typeface="Verdana"/>
              </a:rPr>
              <a:t>р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30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з</a:t>
            </a:r>
            <a:r>
              <a:rPr sz="1800" spc="75" dirty="0">
                <a:latin typeface="Verdana"/>
                <a:cs typeface="Verdana"/>
              </a:rPr>
              <a:t>мен</a:t>
            </a:r>
            <a:r>
              <a:rPr sz="1800" spc="65" dirty="0">
                <a:latin typeface="Verdana"/>
                <a:cs typeface="Verdana"/>
              </a:rPr>
              <a:t>и</a:t>
            </a:r>
            <a:r>
              <a:rPr sz="1800" spc="-85" dirty="0">
                <a:latin typeface="Verdana"/>
                <a:cs typeface="Verdana"/>
              </a:rPr>
              <a:t>ли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5" dirty="0">
                <a:latin typeface="Verdana"/>
                <a:cs typeface="Verdana"/>
              </a:rPr>
              <a:t>р</a:t>
            </a:r>
            <a:r>
              <a:rPr sz="1800" spc="-10" dirty="0">
                <a:latin typeface="Verdana"/>
                <a:cs typeface="Verdana"/>
              </a:rPr>
              <a:t>у</a:t>
            </a:r>
            <a:r>
              <a:rPr sz="1800" spc="-200" dirty="0">
                <a:latin typeface="Verdana"/>
                <a:cs typeface="Verdana"/>
              </a:rPr>
              <a:t>к</a:t>
            </a:r>
            <a:r>
              <a:rPr sz="1800" spc="-180" dirty="0">
                <a:latin typeface="Verdana"/>
                <a:cs typeface="Verdana"/>
              </a:rPr>
              <a:t>т</a:t>
            </a:r>
            <a:r>
              <a:rPr sz="1800" spc="-5" dirty="0">
                <a:latin typeface="Verdana"/>
                <a:cs typeface="Verdana"/>
              </a:rPr>
              <a:t>у</a:t>
            </a:r>
            <a:r>
              <a:rPr sz="1800" spc="-10" dirty="0">
                <a:latin typeface="Verdana"/>
                <a:cs typeface="Verdana"/>
              </a:rPr>
              <a:t>р</a:t>
            </a:r>
            <a:r>
              <a:rPr sz="1800" spc="-105" dirty="0">
                <a:latin typeface="Verdana"/>
                <a:cs typeface="Verdana"/>
              </a:rPr>
              <a:t>у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пр</a:t>
            </a:r>
            <a:r>
              <a:rPr sz="1800" spc="30" dirty="0">
                <a:latin typeface="Verdana"/>
                <a:cs typeface="Verdana"/>
              </a:rPr>
              <a:t>е</a:t>
            </a:r>
            <a:r>
              <a:rPr sz="1800" spc="50" dirty="0">
                <a:latin typeface="Verdana"/>
                <a:cs typeface="Verdana"/>
              </a:rPr>
              <a:t>дме</a:t>
            </a:r>
            <a:r>
              <a:rPr sz="1800" spc="25" dirty="0">
                <a:latin typeface="Verdana"/>
                <a:cs typeface="Verdana"/>
              </a:rPr>
              <a:t>т</a:t>
            </a:r>
            <a:r>
              <a:rPr sz="1800" spc="-15" dirty="0">
                <a:latin typeface="Verdana"/>
                <a:cs typeface="Verdana"/>
              </a:rPr>
              <a:t>но</a:t>
            </a:r>
            <a:r>
              <a:rPr sz="1800" spc="-10" dirty="0">
                <a:latin typeface="Verdana"/>
                <a:cs typeface="Verdana"/>
              </a:rPr>
              <a:t>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5" dirty="0">
                <a:latin typeface="Verdana"/>
                <a:cs typeface="Verdana"/>
              </a:rPr>
              <a:t>л</a:t>
            </a:r>
            <a:r>
              <a:rPr sz="1800" dirty="0">
                <a:latin typeface="Verdana"/>
                <a:cs typeface="Verdana"/>
              </a:rPr>
              <a:t>а</a:t>
            </a:r>
            <a:r>
              <a:rPr sz="1800" spc="-5" dirty="0">
                <a:latin typeface="Verdana"/>
                <a:cs typeface="Verdana"/>
              </a:rPr>
              <a:t>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130" dirty="0">
                <a:latin typeface="Verdana"/>
                <a:cs typeface="Verdana"/>
              </a:rPr>
              <a:t>О</a:t>
            </a:r>
            <a:r>
              <a:rPr sz="1800" spc="95" dirty="0">
                <a:latin typeface="Verdana"/>
                <a:cs typeface="Verdana"/>
              </a:rPr>
              <a:t>б</a:t>
            </a:r>
            <a:r>
              <a:rPr sz="1800" spc="180" dirty="0">
                <a:latin typeface="Verdana"/>
                <a:cs typeface="Verdana"/>
              </a:rPr>
              <a:t>щ</a:t>
            </a:r>
            <a:r>
              <a:rPr sz="1800" spc="110" dirty="0">
                <a:latin typeface="Verdana"/>
                <a:cs typeface="Verdana"/>
              </a:rPr>
              <a:t>е</a:t>
            </a:r>
            <a:r>
              <a:rPr sz="1800" spc="-5" dirty="0">
                <a:latin typeface="Verdana"/>
                <a:cs typeface="Verdana"/>
              </a:rPr>
              <a:t>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ен</a:t>
            </a:r>
            <a:r>
              <a:rPr sz="1800" spc="-70" dirty="0">
                <a:latin typeface="Verdana"/>
                <a:cs typeface="Verdana"/>
              </a:rPr>
              <a:t>н</a:t>
            </a:r>
            <a:r>
              <a:rPr sz="1800" spc="105" dirty="0">
                <a:latin typeface="Verdana"/>
                <a:cs typeface="Verdana"/>
              </a:rPr>
              <a:t>о</a:t>
            </a:r>
            <a:r>
              <a:rPr sz="1800" spc="-220" dirty="0">
                <a:latin typeface="Verdana"/>
                <a:cs typeface="Verdana"/>
              </a:rPr>
              <a:t>-</a:t>
            </a:r>
            <a:r>
              <a:rPr sz="1800" spc="-15" dirty="0">
                <a:latin typeface="Verdana"/>
                <a:cs typeface="Verdana"/>
              </a:rPr>
              <a:t>на</a:t>
            </a:r>
            <a:r>
              <a:rPr sz="1800" spc="-20" dirty="0">
                <a:latin typeface="Verdana"/>
                <a:cs typeface="Verdana"/>
              </a:rPr>
              <a:t>у</a:t>
            </a:r>
            <a:r>
              <a:rPr sz="1800" spc="-165" dirty="0">
                <a:latin typeface="Verdana"/>
                <a:cs typeface="Verdana"/>
              </a:rPr>
              <a:t>ч</a:t>
            </a:r>
            <a:r>
              <a:rPr sz="1800" spc="-170" dirty="0">
                <a:latin typeface="Verdana"/>
                <a:cs typeface="Verdana"/>
              </a:rPr>
              <a:t>н</a:t>
            </a:r>
            <a:r>
              <a:rPr sz="1800" spc="-50" dirty="0">
                <a:latin typeface="Verdana"/>
                <a:cs typeface="Verdana"/>
              </a:rPr>
              <a:t>ые  предметы».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b="1" spc="-55" dirty="0">
                <a:latin typeface="Tahoma"/>
                <a:cs typeface="Tahoma"/>
              </a:rPr>
              <a:t>Теперь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учебный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9F0816"/>
                </a:solidFill>
                <a:latin typeface="Tahoma"/>
                <a:cs typeface="Tahoma"/>
              </a:rPr>
              <a:t>предмет</a:t>
            </a:r>
            <a:r>
              <a:rPr sz="1800" b="1" spc="-1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«История»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включает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учебные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курсы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«История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России»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30" dirty="0">
                <a:latin typeface="Tahoma"/>
                <a:cs typeface="Tahoma"/>
              </a:rPr>
              <a:t> «Всеобщая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история».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2466" y="2446782"/>
            <a:ext cx="9923780" cy="344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6379" algn="ctr">
              <a:lnSpc>
                <a:spcPts val="2155"/>
              </a:lnSpc>
              <a:spcBef>
                <a:spcPts val="100"/>
              </a:spcBef>
            </a:pPr>
            <a:r>
              <a:rPr sz="1800" b="1" i="1" spc="-210" dirty="0">
                <a:latin typeface="Verdana"/>
                <a:cs typeface="Verdana"/>
              </a:rPr>
              <a:t>Во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60" dirty="0">
                <a:latin typeface="Verdana"/>
                <a:cs typeface="Verdana"/>
              </a:rPr>
              <a:t>ФГОС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20" dirty="0">
                <a:latin typeface="Verdana"/>
                <a:cs typeface="Verdana"/>
              </a:rPr>
              <a:t>ООО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отдельно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40" dirty="0">
                <a:latin typeface="Verdana"/>
                <a:cs typeface="Verdana"/>
              </a:rPr>
              <a:t>описали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110" dirty="0">
                <a:latin typeface="Verdana"/>
                <a:cs typeface="Verdana"/>
              </a:rPr>
              <a:t>предметные</a:t>
            </a:r>
            <a:r>
              <a:rPr sz="1800" b="1" i="1" spc="-135" dirty="0">
                <a:latin typeface="Verdana"/>
                <a:cs typeface="Verdana"/>
              </a:rPr>
              <a:t> результаты</a:t>
            </a:r>
            <a:r>
              <a:rPr sz="1800" b="1" i="1" spc="-145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для</a:t>
            </a:r>
            <a:r>
              <a:rPr sz="1800" b="1" i="1" spc="-110" dirty="0">
                <a:latin typeface="Verdana"/>
                <a:cs typeface="Verdana"/>
              </a:rPr>
              <a:t> </a:t>
            </a:r>
            <a:r>
              <a:rPr sz="1800" b="1" i="1" spc="-145" dirty="0">
                <a:latin typeface="Verdana"/>
                <a:cs typeface="Verdana"/>
              </a:rPr>
              <a:t>учебного</a:t>
            </a:r>
            <a:r>
              <a:rPr sz="1800" b="1" i="1" spc="-160" dirty="0">
                <a:latin typeface="Verdana"/>
                <a:cs typeface="Verdana"/>
              </a:rPr>
              <a:t> </a:t>
            </a:r>
            <a:r>
              <a:rPr sz="1800" b="1" i="1" spc="-75" dirty="0">
                <a:latin typeface="Verdana"/>
                <a:cs typeface="Verdana"/>
              </a:rPr>
              <a:t>предмета</a:t>
            </a:r>
            <a:endParaRPr sz="1800">
              <a:latin typeface="Verdana"/>
              <a:cs typeface="Verdana"/>
            </a:endParaRPr>
          </a:p>
          <a:p>
            <a:pPr marR="243204" algn="ctr">
              <a:lnSpc>
                <a:spcPts val="2155"/>
              </a:lnSpc>
            </a:pPr>
            <a:r>
              <a:rPr sz="1800" b="1" i="1" spc="-254" dirty="0">
                <a:latin typeface="Verdana"/>
                <a:cs typeface="Verdana"/>
              </a:rPr>
              <a:t>«История»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70" dirty="0">
                <a:latin typeface="Verdana"/>
                <a:cs typeface="Verdana"/>
              </a:rPr>
              <a:t>учебных</a:t>
            </a:r>
            <a:r>
              <a:rPr sz="1800" b="1" i="1" spc="-140" dirty="0">
                <a:latin typeface="Verdana"/>
                <a:cs typeface="Verdana"/>
              </a:rPr>
              <a:t> </a:t>
            </a:r>
            <a:r>
              <a:rPr sz="1800" b="1" i="1" spc="-105" dirty="0">
                <a:latin typeface="Verdana"/>
                <a:cs typeface="Verdana"/>
              </a:rPr>
              <a:t>курсов</a:t>
            </a:r>
            <a:r>
              <a:rPr sz="1800" b="1" i="1" spc="-150" dirty="0">
                <a:latin typeface="Verdana"/>
                <a:cs typeface="Verdana"/>
              </a:rPr>
              <a:t> </a:t>
            </a:r>
            <a:r>
              <a:rPr sz="1800" b="1" i="1" spc="-195" dirty="0">
                <a:latin typeface="Verdana"/>
                <a:cs typeface="Verdana"/>
              </a:rPr>
              <a:t>«История</a:t>
            </a:r>
            <a:r>
              <a:rPr sz="1800" b="1" i="1" spc="-130" dirty="0">
                <a:latin typeface="Verdana"/>
                <a:cs typeface="Verdana"/>
              </a:rPr>
              <a:t> </a:t>
            </a:r>
            <a:r>
              <a:rPr sz="1800" b="1" i="1" spc="-200" dirty="0">
                <a:latin typeface="Verdana"/>
                <a:cs typeface="Verdana"/>
              </a:rPr>
              <a:t>России»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225" dirty="0">
                <a:latin typeface="Verdana"/>
                <a:cs typeface="Verdana"/>
              </a:rPr>
              <a:t>и</a:t>
            </a:r>
            <a:r>
              <a:rPr sz="1800" b="1" i="1" spc="-120" dirty="0">
                <a:latin typeface="Verdana"/>
                <a:cs typeface="Verdana"/>
              </a:rPr>
              <a:t> </a:t>
            </a:r>
            <a:r>
              <a:rPr sz="1800" b="1" i="1" spc="-170" dirty="0">
                <a:latin typeface="Verdana"/>
                <a:cs typeface="Verdana"/>
              </a:rPr>
              <a:t>«Всеобщая</a:t>
            </a:r>
            <a:r>
              <a:rPr sz="1800" b="1" i="1" spc="-114" dirty="0">
                <a:latin typeface="Verdana"/>
                <a:cs typeface="Verdana"/>
              </a:rPr>
              <a:t> </a:t>
            </a:r>
            <a:r>
              <a:rPr sz="1800" b="1" i="1" spc="-190" dirty="0">
                <a:latin typeface="Verdana"/>
                <a:cs typeface="Verdana"/>
              </a:rPr>
              <a:t>история».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0" dirty="0">
                <a:solidFill>
                  <a:srgbClr val="9F0816"/>
                </a:solidFill>
                <a:latin typeface="Tahoma"/>
                <a:cs typeface="Tahoma"/>
              </a:rPr>
              <a:t>Требования </a:t>
            </a:r>
            <a:r>
              <a:rPr sz="1800" b="1" spc="-120" dirty="0">
                <a:solidFill>
                  <a:srgbClr val="9F0816"/>
                </a:solidFill>
                <a:latin typeface="Tahoma"/>
                <a:cs typeface="Tahoma"/>
              </a:rPr>
              <a:t>к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9F0816"/>
                </a:solidFill>
                <a:latin typeface="Tahoma"/>
                <a:cs typeface="Tahoma"/>
              </a:rPr>
              <a:t>рабочи</a:t>
            </a:r>
            <a:r>
              <a:rPr sz="1800" b="1" spc="15" dirty="0">
                <a:solidFill>
                  <a:srgbClr val="9F0816"/>
                </a:solidFill>
                <a:latin typeface="Tahoma"/>
                <a:cs typeface="Tahoma"/>
              </a:rPr>
              <a:t>м</a:t>
            </a:r>
            <a:r>
              <a:rPr sz="1800" b="1" spc="-35" dirty="0">
                <a:solidFill>
                  <a:srgbClr val="9F0816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9F0816"/>
                </a:solidFill>
                <a:latin typeface="Tahoma"/>
                <a:cs typeface="Tahoma"/>
              </a:rPr>
              <a:t>програм</a:t>
            </a:r>
            <a:r>
              <a:rPr sz="1800" b="1" spc="-5" dirty="0">
                <a:solidFill>
                  <a:srgbClr val="9F0816"/>
                </a:solidFill>
                <a:latin typeface="Tahoma"/>
                <a:cs typeface="Tahoma"/>
              </a:rPr>
              <a:t>м</a:t>
            </a:r>
            <a:r>
              <a:rPr sz="1800" b="1" spc="70" dirty="0">
                <a:solidFill>
                  <a:srgbClr val="9F0816"/>
                </a:solidFill>
                <a:latin typeface="Tahoma"/>
                <a:cs typeface="Tahoma"/>
              </a:rPr>
              <a:t>ам</a:t>
            </a:r>
            <a:endParaRPr sz="1800">
              <a:latin typeface="Tahoma"/>
              <a:cs typeface="Tahoma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рабочих </a:t>
            </a:r>
            <a:r>
              <a:rPr sz="1800" spc="70" dirty="0">
                <a:latin typeface="Verdana"/>
                <a:cs typeface="Verdana"/>
              </a:rPr>
              <a:t>программах </a:t>
            </a:r>
            <a:r>
              <a:rPr sz="1800" spc="5" dirty="0">
                <a:latin typeface="Verdana"/>
                <a:cs typeface="Verdana"/>
              </a:rPr>
              <a:t>по </a:t>
            </a:r>
            <a:r>
              <a:rPr sz="1800" spc="85" dirty="0">
                <a:latin typeface="Verdana"/>
                <a:cs typeface="Verdana"/>
              </a:rPr>
              <a:t>предметам </a:t>
            </a:r>
            <a:r>
              <a:rPr sz="1800" spc="-75" dirty="0">
                <a:latin typeface="Verdana"/>
                <a:cs typeface="Verdana"/>
              </a:rPr>
              <a:t>должны </a:t>
            </a:r>
            <a:r>
              <a:rPr sz="1800" spc="-130" dirty="0">
                <a:latin typeface="Verdana"/>
                <a:cs typeface="Verdana"/>
              </a:rPr>
              <a:t>быть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включены</a:t>
            </a:r>
            <a:r>
              <a:rPr sz="1800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методы 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и </a:t>
            </a:r>
            <a:r>
              <a:rPr sz="1800" u="heavy" spc="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формы </a:t>
            </a:r>
            <a:r>
              <a:rPr sz="1800" spc="145" dirty="0">
                <a:latin typeface="Verdana"/>
                <a:cs typeface="Verdana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организации</a:t>
            </a:r>
            <a:r>
              <a:rPr sz="1800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обучения.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Характеристика 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деятельности 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обучающихся</a:t>
            </a:r>
            <a:r>
              <a:rPr sz="1800" spc="-30" dirty="0">
                <a:latin typeface="Verdana"/>
                <a:cs typeface="Verdana"/>
              </a:rPr>
              <a:t>. </a:t>
            </a:r>
            <a:r>
              <a:rPr sz="1800" spc="-45" dirty="0">
                <a:latin typeface="Verdana"/>
                <a:cs typeface="Verdana"/>
              </a:rPr>
              <a:t>(Прописывается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5" dirty="0">
                <a:latin typeface="Verdana"/>
                <a:cs typeface="Verdana"/>
              </a:rPr>
              <a:t>примерных </a:t>
            </a:r>
            <a:r>
              <a:rPr sz="1800" spc="-15" dirty="0">
                <a:latin typeface="Verdana"/>
                <a:cs typeface="Verdana"/>
              </a:rPr>
              <a:t>рабочих 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программах).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Рабочие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программы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учебных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предметов,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курсов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модулей 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u="heavy" spc="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необходимо</a:t>
            </a:r>
            <a:r>
              <a:rPr sz="1800" u="heavy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формировать</a:t>
            </a:r>
            <a:r>
              <a:rPr sz="1800" u="heavy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2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</a:t>
            </a:r>
            <a:r>
              <a:rPr sz="1800" u="heavy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учетом</a:t>
            </a:r>
            <a:r>
              <a:rPr sz="1800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рабочей</a:t>
            </a:r>
            <a:r>
              <a:rPr sz="1800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программы</a:t>
            </a:r>
            <a:r>
              <a:rPr sz="1800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воспитания.</a:t>
            </a:r>
            <a:endParaRPr sz="18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тематическом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планировании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нужно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указать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электронные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образовательные 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ресурсы</a:t>
            </a:r>
            <a:r>
              <a:rPr sz="1800" spc="2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5" y="785812"/>
            <a:ext cx="1038225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825" y="742950"/>
            <a:ext cx="9134475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550" y="1133475"/>
            <a:ext cx="8963025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1081277"/>
            <a:ext cx="10429875" cy="337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b="1" i="1" u="heavy" spc="-3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</a:t>
            </a:r>
            <a:r>
              <a:rPr sz="2000" b="1" i="1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i="1" u="heavy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перио</a:t>
            </a:r>
            <a:r>
              <a:rPr sz="2000" b="1" i="1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sz="2000" b="1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перехо</a:t>
            </a:r>
            <a:r>
              <a:rPr sz="2000" b="1" i="1" u="heavy" spc="-11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sz="2000" b="1" i="1" u="heavy" spc="-1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sz="2000" b="1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обнов</a:t>
            </a:r>
            <a:r>
              <a:rPr sz="2000" b="1" i="1" u="heavy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sz="2000" b="1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ённы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е</a:t>
            </a:r>
            <a:r>
              <a:rPr sz="2000" b="1" i="1" u="heavy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i="1" u="heavy" spc="-2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ФГ</a:t>
            </a:r>
            <a:r>
              <a:rPr sz="2000" b="1" i="1" u="heavy" spc="-2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sz="2000" b="1" i="1" u="heavy" spc="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</a:t>
            </a:r>
            <a:r>
              <a:rPr sz="2000" b="1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2000" b="1" i="1" u="heavy" spc="-2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2021</a:t>
            </a:r>
            <a:endParaRPr sz="2000">
              <a:latin typeface="Verdana"/>
              <a:cs typeface="Verdana"/>
            </a:endParaRPr>
          </a:p>
          <a:p>
            <a:pPr marL="12700" marR="6985" algn="just">
              <a:lnSpc>
                <a:spcPts val="2400"/>
              </a:lnSpc>
              <a:spcBef>
                <a:spcPts val="70"/>
              </a:spcBef>
              <a:buChar char="•"/>
              <a:tabLst>
                <a:tab pos="240029" algn="l"/>
              </a:tabLst>
            </a:pPr>
            <a:r>
              <a:rPr sz="2000" spc="-20" dirty="0">
                <a:latin typeface="Verdana"/>
                <a:cs typeface="Verdana"/>
              </a:rPr>
              <a:t>могут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быть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использованы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любые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учебно-методические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комплекты,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включённые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340" dirty="0">
                <a:latin typeface="Verdana"/>
                <a:cs typeface="Verdana"/>
              </a:rPr>
              <a:t>ф</a:t>
            </a:r>
            <a:r>
              <a:rPr sz="2000" spc="250" dirty="0">
                <a:latin typeface="Verdana"/>
                <a:cs typeface="Verdana"/>
              </a:rPr>
              <a:t>е</a:t>
            </a:r>
            <a:r>
              <a:rPr sz="2000" spc="65" dirty="0">
                <a:latin typeface="Verdana"/>
                <a:cs typeface="Verdana"/>
              </a:rPr>
              <a:t>дер</a:t>
            </a:r>
            <a:r>
              <a:rPr sz="2000" spc="-100" dirty="0">
                <a:latin typeface="Verdana"/>
                <a:cs typeface="Verdana"/>
              </a:rPr>
              <a:t>альн</a:t>
            </a:r>
            <a:r>
              <a:rPr sz="2000" spc="-135" dirty="0">
                <a:latin typeface="Verdana"/>
                <a:cs typeface="Verdana"/>
              </a:rPr>
              <a:t>ы</a:t>
            </a:r>
            <a:r>
              <a:rPr sz="2000" spc="-50" dirty="0">
                <a:latin typeface="Verdana"/>
                <a:cs typeface="Verdana"/>
              </a:rPr>
              <a:t>й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</a:t>
            </a:r>
            <a:r>
              <a:rPr sz="2000" spc="15" dirty="0">
                <a:latin typeface="Verdana"/>
                <a:cs typeface="Verdana"/>
              </a:rPr>
              <a:t>е</a:t>
            </a:r>
            <a:r>
              <a:rPr sz="2000" spc="110" dirty="0">
                <a:latin typeface="Verdana"/>
                <a:cs typeface="Verdana"/>
              </a:rPr>
              <a:t>ре</a:t>
            </a:r>
            <a:r>
              <a:rPr sz="2000" spc="-114" dirty="0">
                <a:latin typeface="Verdana"/>
                <a:cs typeface="Verdana"/>
              </a:rPr>
              <a:t>чень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40" dirty="0">
                <a:latin typeface="Verdana"/>
                <a:cs typeface="Verdana"/>
              </a:rPr>
              <a:t>чебни</a:t>
            </a:r>
            <a:r>
              <a:rPr sz="2000" spc="-114" dirty="0">
                <a:latin typeface="Verdana"/>
                <a:cs typeface="Verdana"/>
              </a:rPr>
              <a:t>ков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ts val="2400"/>
              </a:lnSpc>
              <a:spcBef>
                <a:spcPts val="5"/>
              </a:spcBef>
              <a:buChar char="•"/>
              <a:tabLst>
                <a:tab pos="259715" algn="l"/>
              </a:tabLst>
            </a:pPr>
            <a:r>
              <a:rPr sz="2000" spc="120" dirty="0">
                <a:latin typeface="Verdana"/>
                <a:cs typeface="Verdana"/>
              </a:rPr>
              <a:t>особое </a:t>
            </a:r>
            <a:r>
              <a:rPr sz="2000" spc="15" dirty="0">
                <a:latin typeface="Verdana"/>
                <a:cs typeface="Verdana"/>
              </a:rPr>
              <a:t>внимание </a:t>
            </a:r>
            <a:r>
              <a:rPr sz="2000" spc="-20" dirty="0">
                <a:latin typeface="Verdana"/>
                <a:cs typeface="Verdana"/>
              </a:rPr>
              <a:t>должно </a:t>
            </a:r>
            <a:r>
              <a:rPr sz="2000" spc="-145" dirty="0">
                <a:latin typeface="Verdana"/>
                <a:cs typeface="Verdana"/>
              </a:rPr>
              <a:t>быть </a:t>
            </a:r>
            <a:r>
              <a:rPr sz="2000" spc="-5" dirty="0">
                <a:latin typeface="Verdana"/>
                <a:cs typeface="Verdana"/>
              </a:rPr>
              <a:t>уделено </a:t>
            </a:r>
            <a:r>
              <a:rPr sz="2000" spc="10" dirty="0">
                <a:latin typeface="Verdana"/>
                <a:cs typeface="Verdana"/>
              </a:rPr>
              <a:t>изменению </a:t>
            </a:r>
            <a:r>
              <a:rPr sz="2000" spc="5" dirty="0">
                <a:latin typeface="Verdana"/>
                <a:cs typeface="Verdana"/>
              </a:rPr>
              <a:t>методики </a:t>
            </a:r>
            <a:r>
              <a:rPr sz="2000" spc="-25" dirty="0">
                <a:latin typeface="Verdana"/>
                <a:cs typeface="Verdana"/>
              </a:rPr>
              <a:t>преподавания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учебных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предметов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при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одновременном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использовании</a:t>
            </a:r>
            <a:r>
              <a:rPr sz="2000" spc="62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дополнительных 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учебных,</a:t>
            </a:r>
            <a:r>
              <a:rPr sz="2000" spc="33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дидактических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материалов,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ориентированных</a:t>
            </a:r>
            <a:r>
              <a:rPr sz="2000" spc="28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на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формирование</a:t>
            </a:r>
            <a:endParaRPr sz="2000">
              <a:latin typeface="Verdana"/>
              <a:cs typeface="Verdana"/>
            </a:endParaRPr>
          </a:p>
          <a:p>
            <a:pPr marL="12700" algn="just">
              <a:lnSpc>
                <a:spcPts val="2320"/>
              </a:lnSpc>
            </a:pPr>
            <a:r>
              <a:rPr sz="2000" spc="-35" dirty="0">
                <a:latin typeface="Verdana"/>
                <a:cs typeface="Verdana"/>
              </a:rPr>
              <a:t>предметных,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метапредметных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личностных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результатов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20" dirty="0">
                <a:latin typeface="Verdana"/>
                <a:cs typeface="Verdana"/>
              </a:rPr>
              <a:t>*Письмо </a:t>
            </a:r>
            <a:r>
              <a:rPr sz="2000" spc="10" dirty="0">
                <a:latin typeface="Verdana"/>
                <a:cs typeface="Verdana"/>
              </a:rPr>
              <a:t>Министерства </a:t>
            </a:r>
            <a:r>
              <a:rPr sz="2000" spc="5" dirty="0">
                <a:latin typeface="Verdana"/>
                <a:cs typeface="Verdana"/>
              </a:rPr>
              <a:t>просвещения </a:t>
            </a:r>
            <a:r>
              <a:rPr sz="2000" spc="-70" dirty="0">
                <a:latin typeface="Verdana"/>
                <a:cs typeface="Verdana"/>
              </a:rPr>
              <a:t>от </a:t>
            </a:r>
            <a:r>
              <a:rPr sz="2000" spc="-165" dirty="0">
                <a:latin typeface="Verdana"/>
                <a:cs typeface="Verdana"/>
              </a:rPr>
              <a:t>11.11.2021 </a:t>
            </a:r>
            <a:r>
              <a:rPr sz="2000" spc="-145" dirty="0">
                <a:latin typeface="Verdana"/>
                <a:cs typeface="Verdana"/>
              </a:rPr>
              <a:t>№ </a:t>
            </a:r>
            <a:r>
              <a:rPr sz="2000" spc="-175" dirty="0">
                <a:latin typeface="Verdana"/>
                <a:cs typeface="Verdana"/>
              </a:rPr>
              <a:t>03-1899 </a:t>
            </a:r>
            <a:r>
              <a:rPr sz="2000" spc="-65" dirty="0">
                <a:latin typeface="Verdana"/>
                <a:cs typeface="Verdana"/>
              </a:rPr>
              <a:t>«Об </a:t>
            </a:r>
            <a:r>
              <a:rPr sz="2000" spc="15" dirty="0">
                <a:latin typeface="Verdana"/>
                <a:cs typeface="Verdana"/>
              </a:rPr>
              <a:t>обеспечении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учебными </a:t>
            </a:r>
            <a:r>
              <a:rPr sz="2000" spc="-30" dirty="0">
                <a:latin typeface="Verdana"/>
                <a:cs typeface="Verdana"/>
              </a:rPr>
              <a:t>изданиями </a:t>
            </a:r>
            <a:r>
              <a:rPr sz="2000" spc="-20" dirty="0">
                <a:latin typeface="Verdana"/>
                <a:cs typeface="Verdana"/>
              </a:rPr>
              <a:t>(учебниками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учебными </a:t>
            </a:r>
            <a:r>
              <a:rPr sz="2000" spc="20" dirty="0">
                <a:latin typeface="Verdana"/>
                <a:cs typeface="Verdana"/>
              </a:rPr>
              <a:t>пособиями) </a:t>
            </a:r>
            <a:r>
              <a:rPr sz="2000" spc="-15" dirty="0">
                <a:latin typeface="Verdana"/>
                <a:cs typeface="Verdana"/>
              </a:rPr>
              <a:t>обучающихся </a:t>
            </a:r>
            <a:r>
              <a:rPr sz="2000" spc="-254" dirty="0">
                <a:latin typeface="Verdana"/>
                <a:cs typeface="Verdana"/>
              </a:rPr>
              <a:t>в 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2022/23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учебном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году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865377"/>
            <a:ext cx="95027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Анализ</a:t>
            </a:r>
            <a:r>
              <a:rPr spc="-30" dirty="0"/>
              <a:t> </a:t>
            </a:r>
            <a:r>
              <a:rPr spc="-15" dirty="0"/>
              <a:t>примерной</a:t>
            </a:r>
            <a:r>
              <a:rPr spc="-40" dirty="0"/>
              <a:t> </a:t>
            </a:r>
            <a:r>
              <a:rPr spc="15" dirty="0"/>
              <a:t>рабочей</a:t>
            </a:r>
            <a:r>
              <a:rPr spc="-30" dirty="0"/>
              <a:t> </a:t>
            </a:r>
            <a:r>
              <a:rPr spc="-10" dirty="0"/>
              <a:t>программы</a:t>
            </a:r>
            <a:r>
              <a:rPr spc="-35" dirty="0"/>
              <a:t> </a:t>
            </a:r>
            <a:r>
              <a:rPr spc="-20" dirty="0"/>
              <a:t>основного</a:t>
            </a:r>
            <a:r>
              <a:rPr spc="-65" dirty="0"/>
              <a:t> </a:t>
            </a:r>
            <a:r>
              <a:rPr spc="15" dirty="0"/>
              <a:t>общего</a:t>
            </a:r>
            <a:r>
              <a:rPr spc="-45" dirty="0"/>
              <a:t> </a:t>
            </a:r>
            <a:r>
              <a:rPr spc="-25" dirty="0"/>
              <a:t>образования</a:t>
            </a:r>
          </a:p>
          <a:p>
            <a:pPr marL="3966210" marR="3885565" indent="-71755" algn="ctr">
              <a:lnSpc>
                <a:spcPct val="100000"/>
              </a:lnSpc>
            </a:pPr>
            <a:r>
              <a:rPr spc="-120" dirty="0"/>
              <a:t>«История» </a:t>
            </a:r>
            <a:r>
              <a:rPr spc="-114" dirty="0"/>
              <a:t> </a:t>
            </a:r>
            <a:r>
              <a:rPr spc="-135" dirty="0"/>
              <a:t>(</a:t>
            </a:r>
            <a:r>
              <a:rPr spc="-170" dirty="0"/>
              <a:t>5</a:t>
            </a:r>
            <a:r>
              <a:rPr spc="-270" dirty="0"/>
              <a:t>–</a:t>
            </a:r>
            <a:r>
              <a:rPr spc="-155" dirty="0"/>
              <a:t>9</a:t>
            </a:r>
            <a:r>
              <a:rPr spc="-30" dirty="0"/>
              <a:t> </a:t>
            </a:r>
            <a:r>
              <a:rPr spc="-15" dirty="0"/>
              <a:t>классы)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4567" y="1779777"/>
            <a:ext cx="10055860" cy="4264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5405" algn="r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Verdana"/>
                <a:cs typeface="Verdana"/>
              </a:rPr>
              <a:t>(одобрена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решением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федерального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учебно-методического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объединения</a:t>
            </a:r>
            <a:endParaRPr sz="1600">
              <a:latin typeface="Verdana"/>
              <a:cs typeface="Verdana"/>
            </a:endParaRPr>
          </a:p>
          <a:p>
            <a:pPr marR="64769" algn="r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по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00" dirty="0">
                <a:latin typeface="Verdana"/>
                <a:cs typeface="Verdana"/>
              </a:rPr>
              <a:t>общему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образованию,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протокол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10" dirty="0">
                <a:latin typeface="Verdana"/>
                <a:cs typeface="Verdana"/>
              </a:rPr>
              <a:t>3/21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от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27.09.2021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60" dirty="0">
                <a:latin typeface="Verdana"/>
                <a:cs typeface="Verdana"/>
              </a:rPr>
              <a:t>г.)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80" dirty="0">
                <a:latin typeface="Tahoma"/>
                <a:cs typeface="Tahoma"/>
              </a:rPr>
              <a:t>ОБЩАЯ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10" dirty="0">
                <a:latin typeface="Tahoma"/>
                <a:cs typeface="Tahoma"/>
              </a:rPr>
              <a:t>ХАРАКТЕРИСТИКА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УЧЕБНОГО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ПРЕДМЕТА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200" dirty="0">
                <a:latin typeface="Tahoma"/>
                <a:cs typeface="Tahoma"/>
              </a:rPr>
              <a:t>«ИСТОРИЯ»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70" dirty="0">
                <a:latin typeface="Verdana"/>
                <a:cs typeface="Verdana"/>
              </a:rPr>
              <a:t>Место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предмета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«История»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системе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школьного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образования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определяется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его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познавательным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мировоззренческим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значением,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воспитательным 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потенциалом, вкладом </a:t>
            </a:r>
            <a:r>
              <a:rPr sz="2000" spc="-254" dirty="0">
                <a:latin typeface="Verdana"/>
                <a:cs typeface="Verdana"/>
              </a:rPr>
              <a:t>в </a:t>
            </a:r>
            <a:r>
              <a:rPr sz="2000" spc="-10" dirty="0">
                <a:latin typeface="Verdana"/>
                <a:cs typeface="Verdana"/>
              </a:rPr>
              <a:t>становление </a:t>
            </a:r>
            <a:r>
              <a:rPr sz="2000" spc="-65" dirty="0">
                <a:latin typeface="Verdana"/>
                <a:cs typeface="Verdana"/>
              </a:rPr>
              <a:t>личности </a:t>
            </a:r>
            <a:r>
              <a:rPr sz="2000" spc="45" dirty="0">
                <a:latin typeface="Verdana"/>
                <a:cs typeface="Verdana"/>
              </a:rPr>
              <a:t>молодого </a:t>
            </a:r>
            <a:r>
              <a:rPr sz="2000" spc="-65" dirty="0">
                <a:latin typeface="Verdana"/>
                <a:cs typeface="Verdana"/>
              </a:rPr>
              <a:t>человека. </a:t>
            </a:r>
            <a:r>
              <a:rPr sz="2000" spc="-25" dirty="0">
                <a:latin typeface="Verdana"/>
                <a:cs typeface="Verdana"/>
              </a:rPr>
              <a:t>История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представляет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собирательную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картину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жизни</a:t>
            </a:r>
            <a:r>
              <a:rPr sz="2000" spc="52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людей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во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времени,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их 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социального, </a:t>
            </a:r>
            <a:r>
              <a:rPr sz="2000" spc="-35" dirty="0">
                <a:latin typeface="Verdana"/>
                <a:cs typeface="Verdana"/>
              </a:rPr>
              <a:t>созидательного,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нравственного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опыта.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Она </a:t>
            </a:r>
            <a:r>
              <a:rPr sz="2000" spc="-60" dirty="0">
                <a:latin typeface="Verdana"/>
                <a:cs typeface="Verdana"/>
              </a:rPr>
              <a:t>служит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важным 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140" dirty="0">
                <a:latin typeface="Verdana"/>
                <a:cs typeface="Verdana"/>
              </a:rPr>
              <a:t>ресурсом</a:t>
            </a:r>
            <a:r>
              <a:rPr sz="2000" spc="145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самоидентификации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личности</a:t>
            </a:r>
            <a:r>
              <a:rPr sz="2000" spc="57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окружающем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социуме, 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культурной </a:t>
            </a:r>
            <a:r>
              <a:rPr sz="2000" spc="105" dirty="0">
                <a:latin typeface="Verdana"/>
                <a:cs typeface="Verdana"/>
              </a:rPr>
              <a:t>среде </a:t>
            </a:r>
            <a:r>
              <a:rPr sz="2000" spc="-75" dirty="0">
                <a:latin typeface="Verdana"/>
                <a:cs typeface="Verdana"/>
              </a:rPr>
              <a:t>от </a:t>
            </a:r>
            <a:r>
              <a:rPr sz="2000" spc="-95" dirty="0">
                <a:latin typeface="Verdana"/>
                <a:cs typeface="Verdana"/>
              </a:rPr>
              <a:t>уровня </a:t>
            </a:r>
            <a:r>
              <a:rPr sz="2000" spc="90" dirty="0">
                <a:latin typeface="Verdana"/>
                <a:cs typeface="Verdana"/>
              </a:rPr>
              <a:t>семьи </a:t>
            </a:r>
            <a:r>
              <a:rPr sz="2000" spc="30" dirty="0">
                <a:latin typeface="Verdana"/>
                <a:cs typeface="Verdana"/>
              </a:rPr>
              <a:t>до </a:t>
            </a:r>
            <a:r>
              <a:rPr sz="2000" spc="-95" dirty="0">
                <a:latin typeface="Verdana"/>
                <a:cs typeface="Verdana"/>
              </a:rPr>
              <a:t>уровня </a:t>
            </a:r>
            <a:r>
              <a:rPr sz="2000" spc="25" dirty="0">
                <a:latin typeface="Verdana"/>
                <a:cs typeface="Verdana"/>
              </a:rPr>
              <a:t>своей </a:t>
            </a:r>
            <a:r>
              <a:rPr sz="2000" spc="-10" dirty="0">
                <a:latin typeface="Verdana"/>
                <a:cs typeface="Verdana"/>
              </a:rPr>
              <a:t>страны </a:t>
            </a:r>
            <a:r>
              <a:rPr sz="2000" spc="-50" dirty="0">
                <a:latin typeface="Verdana"/>
                <a:cs typeface="Verdana"/>
              </a:rPr>
              <a:t>и </a:t>
            </a:r>
            <a:r>
              <a:rPr sz="2000" spc="150" dirty="0">
                <a:latin typeface="Verdana"/>
                <a:cs typeface="Verdana"/>
              </a:rPr>
              <a:t>мира </a:t>
            </a:r>
            <a:r>
              <a:rPr sz="2000" spc="-254" dirty="0">
                <a:latin typeface="Verdana"/>
                <a:cs typeface="Verdana"/>
              </a:rPr>
              <a:t>в </a:t>
            </a:r>
            <a:r>
              <a:rPr sz="2000" spc="45" dirty="0">
                <a:latin typeface="Verdana"/>
                <a:cs typeface="Verdana"/>
              </a:rPr>
              <a:t>целом.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История </a:t>
            </a:r>
            <a:r>
              <a:rPr sz="2000" dirty="0">
                <a:latin typeface="Verdana"/>
                <a:cs typeface="Verdana"/>
              </a:rPr>
              <a:t>дает </a:t>
            </a:r>
            <a:r>
              <a:rPr sz="2000" spc="-15" dirty="0">
                <a:latin typeface="Verdana"/>
                <a:cs typeface="Verdana"/>
              </a:rPr>
              <a:t>возможность </a:t>
            </a:r>
            <a:r>
              <a:rPr sz="2000" spc="-70" dirty="0">
                <a:latin typeface="Verdana"/>
                <a:cs typeface="Verdana"/>
              </a:rPr>
              <a:t>познания </a:t>
            </a:r>
            <a:r>
              <a:rPr sz="2000" spc="-45" dirty="0">
                <a:latin typeface="Verdana"/>
                <a:cs typeface="Verdana"/>
              </a:rPr>
              <a:t>и </a:t>
            </a:r>
            <a:r>
              <a:rPr sz="2000" spc="-5" dirty="0">
                <a:latin typeface="Verdana"/>
                <a:cs typeface="Verdana"/>
              </a:rPr>
              <a:t>понимания </a:t>
            </a:r>
            <a:r>
              <a:rPr sz="2000" spc="-50" dirty="0">
                <a:latin typeface="Verdana"/>
                <a:cs typeface="Verdana"/>
              </a:rPr>
              <a:t>человека </a:t>
            </a:r>
            <a:r>
              <a:rPr sz="2000" spc="-45" dirty="0">
                <a:latin typeface="Verdana"/>
                <a:cs typeface="Verdana"/>
              </a:rPr>
              <a:t>и </a:t>
            </a:r>
            <a:r>
              <a:rPr sz="2000" spc="55" dirty="0">
                <a:latin typeface="Verdana"/>
                <a:cs typeface="Verdana"/>
              </a:rPr>
              <a:t>общества </a:t>
            </a:r>
            <a:r>
              <a:rPr sz="2000" spc="-254" dirty="0">
                <a:latin typeface="Verdana"/>
                <a:cs typeface="Verdana"/>
              </a:rPr>
              <a:t>в 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св</a:t>
            </a:r>
            <a:r>
              <a:rPr sz="2000" spc="-130" dirty="0">
                <a:latin typeface="Verdana"/>
                <a:cs typeface="Verdana"/>
              </a:rPr>
              <a:t>я</a:t>
            </a:r>
            <a:r>
              <a:rPr sz="2000" spc="-125" dirty="0">
                <a:latin typeface="Verdana"/>
                <a:cs typeface="Verdana"/>
              </a:rPr>
              <a:t>зи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прошлог</a:t>
            </a:r>
            <a:r>
              <a:rPr sz="2000" spc="5" dirty="0">
                <a:latin typeface="Verdana"/>
                <a:cs typeface="Verdana"/>
              </a:rPr>
              <a:t>о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насто</a:t>
            </a:r>
            <a:r>
              <a:rPr sz="2000" spc="-30" dirty="0">
                <a:latin typeface="Verdana"/>
                <a:cs typeface="Verdana"/>
              </a:rPr>
              <a:t>я</a:t>
            </a:r>
            <a:r>
              <a:rPr sz="2000" spc="55" dirty="0">
                <a:latin typeface="Verdana"/>
                <a:cs typeface="Verdana"/>
              </a:rPr>
              <a:t>щего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и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буд</a:t>
            </a:r>
            <a:r>
              <a:rPr sz="2000" spc="-45" dirty="0">
                <a:latin typeface="Verdana"/>
                <a:cs typeface="Verdana"/>
              </a:rPr>
              <a:t>у</a:t>
            </a:r>
            <a:r>
              <a:rPr sz="2000" spc="55" dirty="0">
                <a:latin typeface="Verdana"/>
                <a:cs typeface="Verdana"/>
              </a:rPr>
              <a:t>щег</a:t>
            </a:r>
            <a:r>
              <a:rPr sz="2000" spc="45" dirty="0">
                <a:latin typeface="Verdana"/>
                <a:cs typeface="Verdana"/>
              </a:rPr>
              <a:t>о</a:t>
            </a:r>
            <a:r>
              <a:rPr sz="2000" spc="-17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415" y="865378"/>
            <a:ext cx="1001077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Tahoma"/>
                <a:cs typeface="Tahoma"/>
              </a:rPr>
              <a:t>ЦЕЛИ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ИЗУЧЕНИЯ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УЧЕБНОГО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ПРЕДМЕТА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«ИСТОРИЯ»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220" dirty="0">
                <a:latin typeface="Verdana"/>
                <a:cs typeface="Verdana"/>
              </a:rPr>
              <a:t>-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формирование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развитие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личности</a:t>
            </a:r>
            <a:r>
              <a:rPr sz="1800" spc="-55" dirty="0">
                <a:latin typeface="Verdana"/>
                <a:cs typeface="Verdana"/>
              </a:rPr>
              <a:t> школьника,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способного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к 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самоидентификации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определению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своих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ценностных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ориентиров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основе 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осмысления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25" dirty="0">
                <a:latin typeface="Verdana"/>
                <a:cs typeface="Verdana"/>
              </a:rPr>
              <a:t>освоения </a:t>
            </a:r>
            <a:r>
              <a:rPr sz="1800" spc="-5" dirty="0">
                <a:latin typeface="Verdana"/>
                <a:cs typeface="Verdana"/>
              </a:rPr>
              <a:t>исторического </a:t>
            </a:r>
            <a:r>
              <a:rPr sz="1800" spc="-55" dirty="0">
                <a:latin typeface="Verdana"/>
                <a:cs typeface="Verdana"/>
              </a:rPr>
              <a:t>опыта </a:t>
            </a:r>
            <a:r>
              <a:rPr sz="1800" spc="20" dirty="0">
                <a:latin typeface="Verdana"/>
                <a:cs typeface="Verdana"/>
              </a:rPr>
              <a:t>своей </a:t>
            </a:r>
            <a:r>
              <a:rPr sz="1800" spc="-10" dirty="0">
                <a:latin typeface="Verdana"/>
                <a:cs typeface="Verdana"/>
              </a:rPr>
              <a:t>страны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50" dirty="0">
                <a:latin typeface="Verdana"/>
                <a:cs typeface="Verdana"/>
              </a:rPr>
              <a:t>человечества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45" dirty="0">
                <a:latin typeface="Verdana"/>
                <a:cs typeface="Verdana"/>
              </a:rPr>
              <a:t>целом,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активно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50" dirty="0">
                <a:latin typeface="Verdana"/>
                <a:cs typeface="Verdana"/>
              </a:rPr>
              <a:t>творчески </a:t>
            </a:r>
            <a:r>
              <a:rPr sz="1800" spc="20" dirty="0">
                <a:latin typeface="Verdana"/>
                <a:cs typeface="Verdana"/>
              </a:rPr>
              <a:t>применяющего </a:t>
            </a:r>
            <a:r>
              <a:rPr sz="1800" dirty="0">
                <a:latin typeface="Verdana"/>
                <a:cs typeface="Verdana"/>
              </a:rPr>
              <a:t>исторические </a:t>
            </a:r>
            <a:r>
              <a:rPr sz="1800" spc="-90" dirty="0">
                <a:latin typeface="Verdana"/>
                <a:cs typeface="Verdana"/>
              </a:rPr>
              <a:t>знания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10" dirty="0">
                <a:latin typeface="Verdana"/>
                <a:cs typeface="Verdana"/>
              </a:rPr>
              <a:t>предметные </a:t>
            </a:r>
            <a:r>
              <a:rPr sz="1800" spc="-15" dirty="0">
                <a:latin typeface="Verdana"/>
                <a:cs typeface="Verdana"/>
              </a:rPr>
              <a:t>умения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уче</a:t>
            </a:r>
            <a:r>
              <a:rPr sz="1800" spc="-55" dirty="0">
                <a:latin typeface="Verdana"/>
                <a:cs typeface="Verdana"/>
              </a:rPr>
              <a:t>б</a:t>
            </a:r>
            <a:r>
              <a:rPr sz="1800" spc="-15" dirty="0">
                <a:latin typeface="Verdana"/>
                <a:cs typeface="Verdana"/>
              </a:rPr>
              <a:t>но</a:t>
            </a:r>
            <a:r>
              <a:rPr sz="1800" spc="-10" dirty="0">
                <a:latin typeface="Verdana"/>
                <a:cs typeface="Verdana"/>
              </a:rPr>
              <a:t>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социальной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практ</a:t>
            </a:r>
            <a:r>
              <a:rPr sz="1800" spc="-114" dirty="0">
                <a:latin typeface="Verdana"/>
                <a:cs typeface="Verdana"/>
              </a:rPr>
              <a:t>и</a:t>
            </a:r>
            <a:r>
              <a:rPr sz="1800" spc="-110" dirty="0">
                <a:latin typeface="Verdana"/>
                <a:cs typeface="Verdana"/>
              </a:rPr>
              <a:t>к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Данная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цель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предполагает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формирование </a:t>
            </a:r>
            <a:r>
              <a:rPr sz="1800" spc="-105" dirty="0">
                <a:latin typeface="Verdana"/>
                <a:cs typeface="Verdana"/>
              </a:rPr>
              <a:t>у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обучающихся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целостной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картины 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российской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40" dirty="0">
                <a:latin typeface="Verdana"/>
                <a:cs typeface="Verdana"/>
              </a:rPr>
              <a:t>мировой </a:t>
            </a:r>
            <a:r>
              <a:rPr sz="1800" spc="-10" dirty="0">
                <a:latin typeface="Verdana"/>
                <a:cs typeface="Verdana"/>
              </a:rPr>
              <a:t>истории, </a:t>
            </a:r>
            <a:r>
              <a:rPr sz="1800" spc="40" dirty="0">
                <a:latin typeface="Verdana"/>
                <a:cs typeface="Verdana"/>
              </a:rPr>
              <a:t>понимание </a:t>
            </a:r>
            <a:r>
              <a:rPr sz="1800" spc="114" dirty="0">
                <a:latin typeface="Verdana"/>
                <a:cs typeface="Verdana"/>
              </a:rPr>
              <a:t>места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dirty="0">
                <a:latin typeface="Verdana"/>
                <a:cs typeface="Verdana"/>
              </a:rPr>
              <a:t>роли </a:t>
            </a:r>
            <a:r>
              <a:rPr sz="1800" spc="50" dirty="0">
                <a:latin typeface="Verdana"/>
                <a:cs typeface="Verdana"/>
              </a:rPr>
              <a:t>современной </a:t>
            </a:r>
            <a:r>
              <a:rPr sz="1800" spc="60" dirty="0">
                <a:latin typeface="Verdana"/>
                <a:cs typeface="Verdana"/>
              </a:rPr>
              <a:t>России </a:t>
            </a:r>
            <a:r>
              <a:rPr sz="1800" spc="-229" dirty="0">
                <a:latin typeface="Verdana"/>
                <a:cs typeface="Verdana"/>
              </a:rPr>
              <a:t>в 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мире,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важности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вклада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каждого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ее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народа,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его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культуры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общую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историю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страны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мировую </a:t>
            </a:r>
            <a:r>
              <a:rPr sz="1800" spc="-15" dirty="0">
                <a:latin typeface="Verdana"/>
                <a:cs typeface="Verdana"/>
              </a:rPr>
              <a:t>историю, </a:t>
            </a:r>
            <a:r>
              <a:rPr sz="1800" spc="80" dirty="0">
                <a:latin typeface="Verdana"/>
                <a:cs typeface="Verdana"/>
              </a:rPr>
              <a:t>формирование </a:t>
            </a:r>
            <a:r>
              <a:rPr sz="1800" spc="-45" dirty="0">
                <a:latin typeface="Verdana"/>
                <a:cs typeface="Verdana"/>
              </a:rPr>
              <a:t>личностной позиции </a:t>
            </a:r>
            <a:r>
              <a:rPr sz="1800" spc="5" dirty="0">
                <a:latin typeface="Verdana"/>
                <a:cs typeface="Verdana"/>
              </a:rPr>
              <a:t>по </a:t>
            </a:r>
            <a:r>
              <a:rPr sz="1800" spc="-5" dirty="0">
                <a:latin typeface="Verdana"/>
                <a:cs typeface="Verdana"/>
              </a:rPr>
              <a:t>отношению </a:t>
            </a:r>
            <a:r>
              <a:rPr sz="1800" spc="-165" dirty="0">
                <a:latin typeface="Verdana"/>
                <a:cs typeface="Verdana"/>
              </a:rPr>
              <a:t>к </a:t>
            </a:r>
            <a:r>
              <a:rPr sz="1800" spc="55" dirty="0">
                <a:latin typeface="Verdana"/>
                <a:cs typeface="Verdana"/>
              </a:rPr>
              <a:t>прошлому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настоящему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Отечества.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Verdana"/>
              <a:cs typeface="Verdana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Задачи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изучения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истории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всех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уровнях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общего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образования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определяются 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Федеральными </a:t>
            </a:r>
            <a:r>
              <a:rPr sz="1800" spc="-5" dirty="0">
                <a:latin typeface="Verdana"/>
                <a:cs typeface="Verdana"/>
              </a:rPr>
              <a:t>государственными </a:t>
            </a:r>
            <a:r>
              <a:rPr sz="1800" spc="-10" dirty="0">
                <a:latin typeface="Verdana"/>
                <a:cs typeface="Verdana"/>
              </a:rPr>
              <a:t>образовательными </a:t>
            </a:r>
            <a:r>
              <a:rPr sz="1800" spc="40" dirty="0">
                <a:latin typeface="Verdana"/>
                <a:cs typeface="Verdana"/>
              </a:rPr>
              <a:t>стандартами </a:t>
            </a:r>
            <a:r>
              <a:rPr sz="1800" spc="-210" dirty="0">
                <a:latin typeface="Verdana"/>
                <a:cs typeface="Verdana"/>
              </a:rPr>
              <a:t>(в </a:t>
            </a:r>
            <a:r>
              <a:rPr sz="1800" spc="-45" dirty="0">
                <a:latin typeface="Verdana"/>
                <a:cs typeface="Verdana"/>
              </a:rPr>
              <a:t>соответствии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ФЗ-273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«Об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образовании»).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818" y="616077"/>
            <a:ext cx="5982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Verdana"/>
                <a:cs typeface="Verdana"/>
              </a:rPr>
              <a:t>СО</a:t>
            </a:r>
            <a:r>
              <a:rPr sz="1800" spc="105" dirty="0">
                <a:latin typeface="Verdana"/>
                <a:cs typeface="Verdana"/>
              </a:rPr>
              <a:t>Д</a:t>
            </a:r>
            <a:r>
              <a:rPr sz="1800" spc="-80" dirty="0">
                <a:latin typeface="Verdana"/>
                <a:cs typeface="Verdana"/>
              </a:rPr>
              <a:t>ЕР</a:t>
            </a:r>
            <a:r>
              <a:rPr sz="1800" spc="-130" dirty="0">
                <a:latin typeface="Verdana"/>
                <a:cs typeface="Verdana"/>
              </a:rPr>
              <a:t>Ж</a:t>
            </a:r>
            <a:r>
              <a:rPr sz="1800" spc="120" dirty="0">
                <a:latin typeface="Verdana"/>
                <a:cs typeface="Verdana"/>
              </a:rPr>
              <a:t>А</a:t>
            </a:r>
            <a:r>
              <a:rPr sz="1800" spc="-135" dirty="0">
                <a:latin typeface="Verdana"/>
                <a:cs typeface="Verdana"/>
              </a:rPr>
              <a:t>Н</a:t>
            </a:r>
            <a:r>
              <a:rPr sz="1800" spc="-100" dirty="0">
                <a:latin typeface="Verdana"/>
                <a:cs typeface="Verdana"/>
              </a:rPr>
              <a:t>ИЕ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0" dirty="0">
                <a:latin typeface="Verdana"/>
                <a:cs typeface="Verdana"/>
              </a:rPr>
              <a:t>УЧЕБ</a:t>
            </a:r>
            <a:r>
              <a:rPr sz="1800" spc="-180" dirty="0">
                <a:latin typeface="Verdana"/>
                <a:cs typeface="Verdana"/>
              </a:rPr>
              <a:t>Н</a:t>
            </a:r>
            <a:r>
              <a:rPr sz="1800" spc="-30" dirty="0">
                <a:latin typeface="Verdana"/>
                <a:cs typeface="Verdana"/>
              </a:rPr>
              <a:t>ОГ</a:t>
            </a:r>
            <a:r>
              <a:rPr sz="1800" spc="145" dirty="0">
                <a:latin typeface="Verdana"/>
                <a:cs typeface="Verdana"/>
              </a:rPr>
              <a:t>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П</a:t>
            </a:r>
            <a:r>
              <a:rPr sz="1800" spc="-15" dirty="0">
                <a:latin typeface="Verdana"/>
                <a:cs typeface="Verdana"/>
              </a:rPr>
              <a:t>РЕДМ</a:t>
            </a:r>
            <a:r>
              <a:rPr sz="1800" spc="-270" dirty="0">
                <a:latin typeface="Verdana"/>
                <a:cs typeface="Verdana"/>
              </a:rPr>
              <a:t>Е</a:t>
            </a:r>
            <a:r>
              <a:rPr sz="1800" spc="-275" dirty="0">
                <a:latin typeface="Verdana"/>
                <a:cs typeface="Verdana"/>
              </a:rPr>
              <a:t>Т</a:t>
            </a:r>
            <a:r>
              <a:rPr sz="1800" spc="100" dirty="0">
                <a:latin typeface="Verdana"/>
                <a:cs typeface="Verdana"/>
              </a:rPr>
              <a:t>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-55" dirty="0">
                <a:latin typeface="Verdana"/>
                <a:cs typeface="Verdana"/>
              </a:rPr>
              <a:t>ИС</a:t>
            </a:r>
            <a:r>
              <a:rPr sz="1800" spc="-65" dirty="0">
                <a:latin typeface="Verdana"/>
                <a:cs typeface="Verdana"/>
              </a:rPr>
              <a:t>Т</a:t>
            </a:r>
            <a:r>
              <a:rPr sz="1800" spc="-110" dirty="0">
                <a:latin typeface="Verdana"/>
                <a:cs typeface="Verdana"/>
              </a:rPr>
              <a:t>ОРИЯ»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40" dirty="0">
                <a:latin typeface="Tahoma"/>
                <a:cs typeface="Tahoma"/>
              </a:rPr>
              <a:t>Структура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после</a:t>
            </a:r>
            <a:r>
              <a:rPr sz="1800" b="1" spc="10" dirty="0">
                <a:latin typeface="Tahoma"/>
                <a:cs typeface="Tahoma"/>
              </a:rPr>
              <a:t>д</a:t>
            </a:r>
            <a:r>
              <a:rPr sz="1800" b="1" spc="5" dirty="0">
                <a:latin typeface="Tahoma"/>
                <a:cs typeface="Tahoma"/>
              </a:rPr>
              <a:t>ова</a:t>
            </a:r>
            <a:r>
              <a:rPr sz="1800" b="1" dirty="0">
                <a:latin typeface="Tahoma"/>
                <a:cs typeface="Tahoma"/>
              </a:rPr>
              <a:t>т</a:t>
            </a:r>
            <a:r>
              <a:rPr sz="1800" b="1" spc="-15" dirty="0">
                <a:latin typeface="Tahoma"/>
                <a:cs typeface="Tahoma"/>
              </a:rPr>
              <a:t>ельнос</a:t>
            </a:r>
            <a:r>
              <a:rPr sz="1800" b="1" spc="-20" dirty="0">
                <a:latin typeface="Tahoma"/>
                <a:cs typeface="Tahoma"/>
              </a:rPr>
              <a:t>т</a:t>
            </a:r>
            <a:r>
              <a:rPr sz="1800" b="1" spc="-120" dirty="0">
                <a:latin typeface="Tahoma"/>
                <a:cs typeface="Tahoma"/>
              </a:rPr>
              <a:t>ь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и</a:t>
            </a:r>
            <a:r>
              <a:rPr sz="1800" b="1" spc="-105" dirty="0">
                <a:latin typeface="Tahoma"/>
                <a:cs typeface="Tahoma"/>
              </a:rPr>
              <a:t>з</a:t>
            </a:r>
            <a:r>
              <a:rPr sz="1800" b="1" spc="-65" dirty="0">
                <a:latin typeface="Tahoma"/>
                <a:cs typeface="Tahoma"/>
              </a:rPr>
              <a:t>учени</a:t>
            </a:r>
            <a:r>
              <a:rPr sz="1800" b="1" spc="-60" dirty="0">
                <a:latin typeface="Tahoma"/>
                <a:cs typeface="Tahoma"/>
              </a:rPr>
              <a:t>я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к</a:t>
            </a:r>
            <a:r>
              <a:rPr sz="1800" b="1" spc="30" dirty="0">
                <a:latin typeface="Tahoma"/>
                <a:cs typeface="Tahoma"/>
              </a:rPr>
              <a:t>урсов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9337" y="1298575"/>
          <a:ext cx="9930128" cy="5304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235"/>
                <a:gridCol w="6630034"/>
                <a:gridCol w="2054859"/>
              </a:tblGrid>
              <a:tr h="591312"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Раздел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курсов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ts val="2250"/>
                        </a:lnSpc>
                      </a:pPr>
                      <a:r>
                        <a:rPr sz="2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Количество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53340">
                        <a:lnSpc>
                          <a:spcPts val="2305"/>
                        </a:lnSpc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часов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</a:tr>
              <a:tr h="320166">
                <a:tc>
                  <a:txBody>
                    <a:bodyPr/>
                    <a:lstStyle/>
                    <a:p>
                      <a:pPr marL="151130" algn="ctr">
                        <a:lnSpc>
                          <a:spcPts val="238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2385"/>
                        </a:lnSpc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Вс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еобщая</a:t>
                      </a:r>
                      <a:r>
                        <a:rPr sz="20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История</a:t>
                      </a:r>
                      <a:r>
                        <a:rPr sz="20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Др</a:t>
                      </a:r>
                      <a:r>
                        <a:rPr sz="2000" spc="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внего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мира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R="800100" algn="r">
                        <a:lnSpc>
                          <a:spcPts val="2385"/>
                        </a:lnSpc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68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868807"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21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72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924560">
                        <a:lnSpc>
                          <a:spcPts val="2280"/>
                        </a:lnSpc>
                        <a:spcBef>
                          <a:spcPts val="15"/>
                        </a:spcBef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Вс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еобщая</a:t>
                      </a:r>
                      <a:r>
                        <a:rPr sz="20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история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История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Ср</a:t>
                      </a:r>
                      <a:r>
                        <a:rPr sz="2000" spc="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дних</a:t>
                      </a:r>
                      <a:r>
                        <a:rPr sz="20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веков  История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России</a:t>
                      </a:r>
                      <a:r>
                        <a:rPr sz="20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Руси</a:t>
                      </a:r>
                      <a:r>
                        <a:rPr sz="20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Российскому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165"/>
                        </a:lnSpc>
                      </a:pPr>
                      <a:r>
                        <a:rPr sz="2000" spc="-15" dirty="0">
                          <a:latin typeface="Verdana"/>
                          <a:cs typeface="Verdana"/>
                        </a:rPr>
                        <a:t>государству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23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1549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45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83791">
                <a:tc>
                  <a:txBody>
                    <a:bodyPr/>
                    <a:lstStyle/>
                    <a:p>
                      <a:pPr marL="151130" algn="ctr">
                        <a:lnSpc>
                          <a:spcPts val="230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2180590">
                        <a:lnSpc>
                          <a:spcPts val="2330"/>
                        </a:lnSpc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Вс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еобщая</a:t>
                      </a:r>
                      <a:r>
                        <a:rPr sz="20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Но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история 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—X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вв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R="800100" algn="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23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</a:tr>
              <a:tr h="599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128905">
                        <a:lnSpc>
                          <a:spcPts val="230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История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России.</a:t>
                      </a:r>
                      <a:r>
                        <a:rPr sz="20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Россия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—X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вв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от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ве</a:t>
                      </a:r>
                      <a:r>
                        <a:rPr sz="2000" spc="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икого 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княжества</a:t>
                      </a:r>
                      <a:r>
                        <a:rPr sz="20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царству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R="80010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45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868934"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73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185"/>
                        </a:lnSpc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Вс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еобщая</a:t>
                      </a:r>
                      <a:r>
                        <a:rPr sz="20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Но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78105" marR="304165">
                        <a:lnSpc>
                          <a:spcPts val="226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История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России.</a:t>
                      </a:r>
                      <a:r>
                        <a:rPr sz="20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Россия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конце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spc="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—</a:t>
                      </a:r>
                      <a:r>
                        <a:rPr sz="20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вв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от  царства</a:t>
                      </a:r>
                      <a:r>
                        <a:rPr sz="20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имп</a:t>
                      </a:r>
                      <a:r>
                        <a:rPr sz="2000" spc="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рии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23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1549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45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84409">
                <a:tc>
                  <a:txBody>
                    <a:bodyPr/>
                    <a:lstStyle/>
                    <a:p>
                      <a:pPr marL="151130" algn="ctr">
                        <a:lnSpc>
                          <a:spcPts val="230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260"/>
                        </a:lnSpc>
                      </a:pPr>
                      <a:r>
                        <a:rPr sz="2000" spc="-5" dirty="0">
                          <a:latin typeface="Verdana"/>
                          <a:cs typeface="Verdana"/>
                        </a:rPr>
                        <a:t>Вс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еобщая</a:t>
                      </a:r>
                      <a:r>
                        <a:rPr sz="20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Но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история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78105">
                        <a:lnSpc>
                          <a:spcPts val="2240"/>
                        </a:lnSpc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—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2000" spc="-15" dirty="0">
                          <a:latin typeface="Verdana"/>
                          <a:cs typeface="Verdana"/>
                        </a:rPr>
                        <a:t>ч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ал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ХХ</a:t>
                      </a:r>
                      <a:r>
                        <a:rPr sz="20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R="800100" algn="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23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</a:tr>
              <a:tr h="598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612775">
                        <a:lnSpc>
                          <a:spcPts val="2300"/>
                        </a:lnSpc>
                        <a:spcBef>
                          <a:spcPts val="1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История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России.</a:t>
                      </a:r>
                      <a:r>
                        <a:rPr sz="20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Российская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имп</a:t>
                      </a:r>
                      <a:r>
                        <a:rPr sz="2000" spc="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ри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20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—  </a:t>
                      </a:r>
                      <a:r>
                        <a:rPr sz="2000" spc="-5" dirty="0">
                          <a:latin typeface="Verdana"/>
                          <a:cs typeface="Verdana"/>
                        </a:rPr>
                        <a:t>начал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20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ХХ</a:t>
                      </a:r>
                      <a:r>
                        <a:rPr sz="20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в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R="80010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45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662" y="3043300"/>
            <a:ext cx="10082530" cy="3230880"/>
          </a:xfrm>
          <a:custGeom>
            <a:avLst/>
            <a:gdLst/>
            <a:ahLst/>
            <a:cxnLst/>
            <a:rect l="l" t="t" r="r" b="b"/>
            <a:pathLst>
              <a:path w="10082530" h="3230879">
                <a:moveTo>
                  <a:pt x="10082212" y="1754124"/>
                </a:moveTo>
                <a:lnTo>
                  <a:pt x="10082149" y="0"/>
                </a:lnTo>
                <a:lnTo>
                  <a:pt x="0" y="0"/>
                </a:lnTo>
                <a:lnTo>
                  <a:pt x="0" y="1754124"/>
                </a:lnTo>
                <a:lnTo>
                  <a:pt x="26987" y="1754124"/>
                </a:lnTo>
                <a:lnTo>
                  <a:pt x="26987" y="3230499"/>
                </a:lnTo>
                <a:lnTo>
                  <a:pt x="10082212" y="3230499"/>
                </a:lnTo>
                <a:lnTo>
                  <a:pt x="10082212" y="1754124"/>
                </a:lnTo>
                <a:close/>
              </a:path>
            </a:pathLst>
          </a:custGeom>
          <a:solidFill>
            <a:srgbClr val="DEE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415" y="720674"/>
            <a:ext cx="10094595" cy="550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 algn="just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latin typeface="Verdana"/>
                <a:cs typeface="Verdana"/>
              </a:rPr>
              <a:t>В </a:t>
            </a:r>
            <a:r>
              <a:rPr sz="1800" spc="-35" dirty="0">
                <a:latin typeface="Verdana"/>
                <a:cs typeface="Verdana"/>
              </a:rPr>
              <a:t>структуре </a:t>
            </a:r>
            <a:r>
              <a:rPr sz="1800" spc="50" dirty="0">
                <a:latin typeface="Verdana"/>
                <a:cs typeface="Verdana"/>
              </a:rPr>
              <a:t>примерной </a:t>
            </a:r>
            <a:r>
              <a:rPr sz="1800" spc="65" dirty="0">
                <a:latin typeface="Verdana"/>
                <a:cs typeface="Verdana"/>
              </a:rPr>
              <a:t>программы </a:t>
            </a:r>
            <a:r>
              <a:rPr sz="1800" spc="10" dirty="0">
                <a:latin typeface="Verdana"/>
                <a:cs typeface="Verdana"/>
              </a:rPr>
              <a:t>по </a:t>
            </a:r>
            <a:r>
              <a:rPr sz="1800" spc="5" dirty="0">
                <a:latin typeface="Verdana"/>
                <a:cs typeface="Verdana"/>
              </a:rPr>
              <a:t>истории </a:t>
            </a:r>
            <a:r>
              <a:rPr sz="1800" spc="-140" dirty="0">
                <a:latin typeface="Verdana"/>
                <a:cs typeface="Verdana"/>
              </a:rPr>
              <a:t>для </a:t>
            </a:r>
            <a:r>
              <a:rPr sz="1800" spc="-150" dirty="0">
                <a:latin typeface="Verdana"/>
                <a:cs typeface="Verdana"/>
              </a:rPr>
              <a:t>5 </a:t>
            </a:r>
            <a:r>
              <a:rPr sz="1800" spc="-245" dirty="0">
                <a:latin typeface="Verdana"/>
                <a:cs typeface="Verdana"/>
              </a:rPr>
              <a:t>– </a:t>
            </a:r>
            <a:r>
              <a:rPr sz="1800" spc="-150" dirty="0">
                <a:latin typeface="Verdana"/>
                <a:cs typeface="Verdana"/>
              </a:rPr>
              <a:t>9 </a:t>
            </a:r>
            <a:r>
              <a:rPr sz="1800" spc="15" dirty="0">
                <a:latin typeface="Verdana"/>
                <a:cs typeface="Verdana"/>
              </a:rPr>
              <a:t>классов </a:t>
            </a:r>
            <a:r>
              <a:rPr sz="1800" b="1" spc="-5" dirty="0">
                <a:latin typeface="Tahoma"/>
                <a:cs typeface="Tahoma"/>
              </a:rPr>
              <a:t>не </a:t>
            </a:r>
            <a:r>
              <a:rPr sz="1800" b="1" spc="-65" dirty="0">
                <a:latin typeface="Tahoma"/>
                <a:cs typeface="Tahoma"/>
              </a:rPr>
              <a:t>появилось </a:t>
            </a:r>
            <a:r>
              <a:rPr sz="1800" b="1" spc="-85" dirty="0">
                <a:latin typeface="Tahoma"/>
                <a:cs typeface="Tahoma"/>
              </a:rPr>
              <a:t>новых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разделов.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содержании </a:t>
            </a:r>
            <a:r>
              <a:rPr sz="1800" spc="105" dirty="0">
                <a:latin typeface="Verdana"/>
                <a:cs typeface="Verdana"/>
              </a:rPr>
              <a:t>самого </a:t>
            </a:r>
            <a:r>
              <a:rPr sz="1800" spc="35" dirty="0">
                <a:latin typeface="Verdana"/>
                <a:cs typeface="Verdana"/>
              </a:rPr>
              <a:t>курса </a:t>
            </a:r>
            <a:r>
              <a:rPr sz="1800" spc="-5" dirty="0">
                <a:latin typeface="Verdana"/>
                <a:cs typeface="Verdana"/>
              </a:rPr>
              <a:t>исторического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образования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-30" dirty="0">
                <a:latin typeface="Verdana"/>
                <a:cs typeface="Verdana"/>
              </a:rPr>
              <a:t>ступени 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основн</a:t>
            </a:r>
            <a:r>
              <a:rPr sz="1800" spc="20" dirty="0">
                <a:latin typeface="Verdana"/>
                <a:cs typeface="Verdana"/>
              </a:rPr>
              <a:t>ой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школы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принципиа</a:t>
            </a:r>
            <a:r>
              <a:rPr sz="1800" spc="-30" dirty="0">
                <a:latin typeface="Verdana"/>
                <a:cs typeface="Verdana"/>
              </a:rPr>
              <a:t>л</a:t>
            </a:r>
            <a:r>
              <a:rPr sz="1800" spc="-125" dirty="0">
                <a:latin typeface="Verdana"/>
                <a:cs typeface="Verdana"/>
              </a:rPr>
              <a:t>ь</a:t>
            </a:r>
            <a:r>
              <a:rPr sz="1800" spc="-130" dirty="0">
                <a:latin typeface="Verdana"/>
                <a:cs typeface="Verdana"/>
              </a:rPr>
              <a:t>н</a:t>
            </a:r>
            <a:r>
              <a:rPr sz="1800" spc="-220" dirty="0">
                <a:latin typeface="Verdana"/>
                <a:cs typeface="Verdana"/>
              </a:rPr>
              <a:t>ы</a:t>
            </a:r>
            <a:r>
              <a:rPr sz="1800" spc="-204" dirty="0">
                <a:latin typeface="Verdana"/>
                <a:cs typeface="Verdana"/>
              </a:rPr>
              <a:t>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и</a:t>
            </a:r>
            <a:r>
              <a:rPr sz="1800" spc="-120" dirty="0">
                <a:latin typeface="Verdana"/>
                <a:cs typeface="Verdana"/>
              </a:rPr>
              <a:t>з</a:t>
            </a:r>
            <a:r>
              <a:rPr sz="1800" spc="40" dirty="0">
                <a:latin typeface="Verdana"/>
                <a:cs typeface="Verdana"/>
              </a:rPr>
              <a:t>менений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не</a:t>
            </a:r>
            <a:r>
              <a:rPr sz="1800" spc="-65" dirty="0">
                <a:latin typeface="Verdana"/>
                <a:cs typeface="Verdana"/>
              </a:rPr>
              <a:t>т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9370" marR="5080" algn="just">
              <a:lnSpc>
                <a:spcPct val="100000"/>
              </a:lnSpc>
              <a:spcBef>
                <a:spcPts val="1345"/>
              </a:spcBef>
            </a:pPr>
            <a:r>
              <a:rPr sz="1800" spc="-30" dirty="0">
                <a:latin typeface="Verdana"/>
                <a:cs typeface="Verdana"/>
              </a:rPr>
              <a:t>Последовательность </a:t>
            </a:r>
            <a:r>
              <a:rPr sz="1800" spc="-120" dirty="0">
                <a:latin typeface="Verdana"/>
                <a:cs typeface="Verdana"/>
              </a:rPr>
              <a:t>изучения </a:t>
            </a:r>
            <a:r>
              <a:rPr sz="1800" spc="-25" dirty="0">
                <a:latin typeface="Verdana"/>
                <a:cs typeface="Verdana"/>
              </a:rPr>
              <a:t>курсов </a:t>
            </a:r>
            <a:r>
              <a:rPr sz="1800" spc="5" dirty="0">
                <a:latin typeface="Verdana"/>
                <a:cs typeface="Verdana"/>
              </a:rPr>
              <a:t>по параллелям </a:t>
            </a:r>
            <a:r>
              <a:rPr sz="1800" spc="30" dirty="0">
                <a:latin typeface="Verdana"/>
                <a:cs typeface="Verdana"/>
              </a:rPr>
              <a:t>осталась </a:t>
            </a:r>
            <a:r>
              <a:rPr sz="1800" spc="-60" dirty="0">
                <a:latin typeface="Verdana"/>
                <a:cs typeface="Verdana"/>
              </a:rPr>
              <a:t>той </a:t>
            </a:r>
            <a:r>
              <a:rPr sz="1800" spc="-45" dirty="0">
                <a:latin typeface="Verdana"/>
                <a:cs typeface="Verdana"/>
              </a:rPr>
              <a:t>же, </a:t>
            </a:r>
            <a:r>
              <a:rPr sz="1800" spc="-80" dirty="0">
                <a:latin typeface="Verdana"/>
                <a:cs typeface="Verdana"/>
              </a:rPr>
              <a:t>так </a:t>
            </a:r>
            <a:r>
              <a:rPr sz="1800" spc="25" dirty="0">
                <a:latin typeface="Verdana"/>
                <a:cs typeface="Verdana"/>
              </a:rPr>
              <a:t>же </a:t>
            </a:r>
            <a:r>
              <a:rPr sz="1800" spc="-65" dirty="0">
                <a:latin typeface="Verdana"/>
                <a:cs typeface="Verdana"/>
              </a:rPr>
              <a:t>как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разбивка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-35" dirty="0">
                <a:latin typeface="Verdana"/>
                <a:cs typeface="Verdana"/>
              </a:rPr>
              <a:t>разделы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темы.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Есть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единичные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изменения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последовательности 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изучения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отдельных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тем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количестве </a:t>
            </a:r>
            <a:r>
              <a:rPr sz="1800" spc="-40" dirty="0">
                <a:latin typeface="Verdana"/>
                <a:cs typeface="Verdana"/>
              </a:rPr>
              <a:t>часов, </a:t>
            </a:r>
            <a:r>
              <a:rPr sz="1800" spc="-80" dirty="0">
                <a:latin typeface="Verdana"/>
                <a:cs typeface="Verdana"/>
              </a:rPr>
              <a:t>выделяемых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-70" dirty="0">
                <a:latin typeface="Verdana"/>
                <a:cs typeface="Verdana"/>
              </a:rPr>
              <a:t>изучение </a:t>
            </a:r>
            <a:r>
              <a:rPr sz="1800" spc="-95" dirty="0">
                <a:latin typeface="Verdana"/>
                <a:cs typeface="Verdana"/>
              </a:rPr>
              <a:t>отдельных 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разделов.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Но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порядок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изучения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тем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пределах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одного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класса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может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варьироваться.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925194" algn="l"/>
              </a:tabLst>
            </a:pPr>
            <a:r>
              <a:rPr sz="1800" spc="-150" dirty="0">
                <a:latin typeface="Verdana"/>
                <a:cs typeface="Verdana"/>
              </a:rPr>
              <a:t>5	</a:t>
            </a:r>
            <a:r>
              <a:rPr sz="1800" spc="55" dirty="0">
                <a:latin typeface="Verdana"/>
                <a:cs typeface="Verdana"/>
              </a:rPr>
              <a:t>КЛАСС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800" spc="90" dirty="0">
                <a:latin typeface="Verdana"/>
                <a:cs typeface="Verdana"/>
              </a:rPr>
              <a:t>ИС</a:t>
            </a:r>
            <a:r>
              <a:rPr sz="1800" spc="-360" dirty="0">
                <a:latin typeface="Verdana"/>
                <a:cs typeface="Verdana"/>
              </a:rPr>
              <a:t>Т</a:t>
            </a:r>
            <a:r>
              <a:rPr sz="1800" spc="-35" dirty="0">
                <a:latin typeface="Verdana"/>
                <a:cs typeface="Verdana"/>
              </a:rPr>
              <a:t>ОРИ</a:t>
            </a:r>
            <a:r>
              <a:rPr sz="1800" spc="-30" dirty="0">
                <a:latin typeface="Verdana"/>
                <a:cs typeface="Verdana"/>
              </a:rPr>
              <a:t>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Д</a:t>
            </a:r>
            <a:r>
              <a:rPr sz="1800" spc="-5" dirty="0">
                <a:latin typeface="Verdana"/>
                <a:cs typeface="Verdana"/>
              </a:rPr>
              <a:t>Р</a:t>
            </a:r>
            <a:r>
              <a:rPr sz="1800" spc="-185" dirty="0">
                <a:latin typeface="Verdana"/>
                <a:cs typeface="Verdana"/>
              </a:rPr>
              <a:t>Е</a:t>
            </a: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170" dirty="0">
                <a:latin typeface="Verdana"/>
                <a:cs typeface="Verdana"/>
              </a:rPr>
              <a:t>Н</a:t>
            </a:r>
            <a:r>
              <a:rPr sz="1800" spc="-150" dirty="0">
                <a:latin typeface="Verdana"/>
                <a:cs typeface="Verdana"/>
              </a:rPr>
              <a:t>Е</a:t>
            </a:r>
            <a:r>
              <a:rPr sz="1800" spc="-25" dirty="0">
                <a:latin typeface="Verdana"/>
                <a:cs typeface="Verdana"/>
              </a:rPr>
              <a:t>ГО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М</a:t>
            </a:r>
            <a:r>
              <a:rPr sz="1800" spc="20" dirty="0">
                <a:latin typeface="Verdana"/>
                <a:cs typeface="Verdana"/>
              </a:rPr>
              <a:t>ИРА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(</a:t>
            </a:r>
            <a:r>
              <a:rPr sz="1800" spc="-155" dirty="0">
                <a:latin typeface="Verdana"/>
                <a:cs typeface="Verdana"/>
              </a:rPr>
              <a:t>6</a:t>
            </a:r>
            <a:r>
              <a:rPr sz="1800" spc="-150" dirty="0">
                <a:latin typeface="Verdana"/>
                <a:cs typeface="Verdana"/>
              </a:rPr>
              <a:t>8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ч)</a:t>
            </a:r>
            <a:endParaRPr sz="1800">
              <a:latin typeface="Verdana"/>
              <a:cs typeface="Verdana"/>
            </a:endParaRPr>
          </a:p>
          <a:p>
            <a:pPr marL="12700" marR="573405">
              <a:lnSpc>
                <a:spcPct val="100000"/>
              </a:lnSpc>
            </a:pPr>
            <a:r>
              <a:rPr sz="1800" spc="-40" dirty="0">
                <a:latin typeface="Verdana"/>
                <a:cs typeface="Verdana"/>
              </a:rPr>
              <a:t>Введение </a:t>
            </a:r>
            <a:r>
              <a:rPr sz="1800" spc="-170" dirty="0">
                <a:latin typeface="Verdana"/>
                <a:cs typeface="Verdana"/>
              </a:rPr>
              <a:t>(2 </a:t>
            </a:r>
            <a:r>
              <a:rPr sz="1800" spc="-210" dirty="0">
                <a:latin typeface="Verdana"/>
                <a:cs typeface="Verdana"/>
              </a:rPr>
              <a:t>ч) </a:t>
            </a:r>
            <a:r>
              <a:rPr sz="1800" spc="-150" dirty="0">
                <a:latin typeface="Verdana"/>
                <a:cs typeface="Verdana"/>
              </a:rPr>
              <a:t>Что </a:t>
            </a:r>
            <a:r>
              <a:rPr sz="1800" spc="-85" dirty="0">
                <a:latin typeface="Verdana"/>
                <a:cs typeface="Verdana"/>
              </a:rPr>
              <a:t>изучает </a:t>
            </a:r>
            <a:r>
              <a:rPr sz="1800" spc="-30" dirty="0">
                <a:latin typeface="Verdana"/>
                <a:cs typeface="Verdana"/>
              </a:rPr>
              <a:t>история </a:t>
            </a:r>
            <a:r>
              <a:rPr sz="1800" spc="-60" dirty="0">
                <a:latin typeface="Verdana"/>
                <a:cs typeface="Verdana"/>
              </a:rPr>
              <a:t>Источники </a:t>
            </a:r>
            <a:r>
              <a:rPr sz="1800" spc="-30" dirty="0">
                <a:latin typeface="Verdana"/>
                <a:cs typeface="Verdana"/>
              </a:rPr>
              <a:t>исторических </a:t>
            </a:r>
            <a:r>
              <a:rPr sz="1800" spc="-50" dirty="0">
                <a:latin typeface="Verdana"/>
                <a:cs typeface="Verdana"/>
              </a:rPr>
              <a:t>знаний </a:t>
            </a:r>
            <a:r>
              <a:rPr sz="1800" spc="-15" dirty="0">
                <a:latin typeface="Verdana"/>
                <a:cs typeface="Verdana"/>
              </a:rPr>
              <a:t>Специальные 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(вспомогательные)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исторические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дисциплины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Историческая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хронология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(счет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лет</a:t>
            </a:r>
            <a:endParaRPr sz="1800">
              <a:latin typeface="Verdana"/>
              <a:cs typeface="Verdana"/>
            </a:endParaRPr>
          </a:p>
          <a:p>
            <a:pPr marL="12700" marR="5742940">
              <a:lnSpc>
                <a:spcPct val="100000"/>
              </a:lnSpc>
              <a:spcBef>
                <a:spcPts val="5"/>
              </a:spcBef>
            </a:pP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25" dirty="0">
                <a:latin typeface="Verdana"/>
                <a:cs typeface="Verdana"/>
              </a:rPr>
              <a:t>до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н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70" dirty="0">
                <a:latin typeface="Verdana"/>
                <a:cs typeface="Verdana"/>
              </a:rPr>
              <a:t>э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400" dirty="0">
                <a:latin typeface="Verdana"/>
                <a:cs typeface="Verdana"/>
              </a:rPr>
              <a:t>»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-75" dirty="0">
                <a:latin typeface="Verdana"/>
                <a:cs typeface="Verdana"/>
              </a:rPr>
              <a:t>н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70" dirty="0">
                <a:latin typeface="Verdana"/>
                <a:cs typeface="Verdana"/>
              </a:rPr>
              <a:t>э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409" dirty="0">
                <a:latin typeface="Verdana"/>
                <a:cs typeface="Verdana"/>
              </a:rPr>
              <a:t>»</a:t>
            </a:r>
            <a:r>
              <a:rPr sz="1800" spc="-155" dirty="0">
                <a:latin typeface="Verdana"/>
                <a:cs typeface="Verdana"/>
              </a:rPr>
              <a:t>)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Истор</a:t>
            </a:r>
            <a:r>
              <a:rPr sz="1800" spc="10" dirty="0">
                <a:latin typeface="Verdana"/>
                <a:cs typeface="Verdana"/>
              </a:rPr>
              <a:t>и</a:t>
            </a:r>
            <a:r>
              <a:rPr sz="1800" spc="-45" dirty="0">
                <a:latin typeface="Verdana"/>
                <a:cs typeface="Verdana"/>
              </a:rPr>
              <a:t>ческая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к</a:t>
            </a:r>
            <a:r>
              <a:rPr sz="1800" spc="-20" dirty="0">
                <a:latin typeface="Verdana"/>
                <a:cs typeface="Verdana"/>
              </a:rPr>
              <a:t>а</a:t>
            </a:r>
            <a:r>
              <a:rPr sz="1800" spc="-60" dirty="0">
                <a:latin typeface="Verdana"/>
                <a:cs typeface="Verdana"/>
              </a:rPr>
              <a:t>р</a:t>
            </a:r>
            <a:r>
              <a:rPr sz="1800" spc="-55" dirty="0">
                <a:latin typeface="Verdana"/>
                <a:cs typeface="Verdana"/>
              </a:rPr>
              <a:t>т</a:t>
            </a:r>
            <a:r>
              <a:rPr sz="1800" spc="105" dirty="0">
                <a:latin typeface="Verdana"/>
                <a:cs typeface="Verdana"/>
              </a:rPr>
              <a:t>а  </a:t>
            </a:r>
            <a:r>
              <a:rPr sz="1800" spc="-170" dirty="0">
                <a:latin typeface="Verdana"/>
                <a:cs typeface="Verdana"/>
              </a:rPr>
              <a:t>П</a:t>
            </a:r>
            <a:r>
              <a:rPr sz="1800" spc="-150" dirty="0">
                <a:latin typeface="Verdana"/>
                <a:cs typeface="Verdana"/>
              </a:rPr>
              <a:t>ЕРВОБЫ</a:t>
            </a:r>
            <a:r>
              <a:rPr sz="1800" spc="-135" dirty="0">
                <a:latin typeface="Verdana"/>
                <a:cs typeface="Verdana"/>
              </a:rPr>
              <a:t>Т</a:t>
            </a:r>
            <a:r>
              <a:rPr sz="1800" spc="-35" dirty="0">
                <a:latin typeface="Verdana"/>
                <a:cs typeface="Verdana"/>
              </a:rPr>
              <a:t>НОС</a:t>
            </a:r>
            <a:r>
              <a:rPr sz="1800" spc="-40" dirty="0">
                <a:latin typeface="Verdana"/>
                <a:cs typeface="Verdana"/>
              </a:rPr>
              <a:t>Т</a:t>
            </a:r>
            <a:r>
              <a:rPr sz="1800" spc="-135" dirty="0">
                <a:latin typeface="Verdana"/>
                <a:cs typeface="Verdana"/>
              </a:rPr>
              <a:t>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(</a:t>
            </a:r>
            <a:r>
              <a:rPr sz="1800" spc="-150" dirty="0">
                <a:latin typeface="Verdana"/>
                <a:cs typeface="Verdana"/>
              </a:rPr>
              <a:t>4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ч)</a:t>
            </a:r>
            <a:endParaRPr sz="1800">
              <a:latin typeface="Verdana"/>
              <a:cs typeface="Verdana"/>
            </a:endParaRPr>
          </a:p>
          <a:p>
            <a:pPr marL="39370">
              <a:lnSpc>
                <a:spcPct val="100000"/>
              </a:lnSpc>
              <a:spcBef>
                <a:spcPts val="855"/>
              </a:spcBef>
            </a:pPr>
            <a:r>
              <a:rPr sz="1800" spc="-105" dirty="0">
                <a:latin typeface="Verdana"/>
                <a:cs typeface="Verdana"/>
              </a:rPr>
              <a:t>ДРЕ</a:t>
            </a:r>
            <a:r>
              <a:rPr sz="1800" spc="-114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Н</a:t>
            </a:r>
            <a:r>
              <a:rPr sz="1800" spc="-20" dirty="0">
                <a:latin typeface="Verdana"/>
                <a:cs typeface="Verdana"/>
              </a:rPr>
              <a:t>ИЙ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М</a:t>
            </a:r>
            <a:r>
              <a:rPr sz="1800" spc="-20" dirty="0">
                <a:latin typeface="Verdana"/>
                <a:cs typeface="Verdana"/>
              </a:rPr>
              <a:t>ИР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(</a:t>
            </a:r>
            <a:r>
              <a:rPr sz="1800" spc="-155" dirty="0">
                <a:latin typeface="Verdana"/>
                <a:cs typeface="Verdana"/>
              </a:rPr>
              <a:t>6</a:t>
            </a:r>
            <a:r>
              <a:rPr sz="1800" spc="-150" dirty="0">
                <a:latin typeface="Verdana"/>
                <a:cs typeface="Verdana"/>
              </a:rPr>
              <a:t>2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ч)</a:t>
            </a:r>
            <a:endParaRPr sz="1800">
              <a:latin typeface="Verdana"/>
              <a:cs typeface="Verdana"/>
            </a:endParaRPr>
          </a:p>
          <a:p>
            <a:pPr marL="39370" marR="478790">
              <a:lnSpc>
                <a:spcPct val="100000"/>
              </a:lnSpc>
            </a:pPr>
            <a:r>
              <a:rPr sz="1800" spc="-80" dirty="0">
                <a:latin typeface="Verdana"/>
                <a:cs typeface="Verdana"/>
              </a:rPr>
              <a:t>Понятие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хронологические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рамки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истории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Древнего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130" dirty="0">
                <a:latin typeface="Verdana"/>
                <a:cs typeface="Verdana"/>
              </a:rPr>
              <a:t>мира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Карта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Древнего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130" dirty="0">
                <a:latin typeface="Verdana"/>
                <a:cs typeface="Verdana"/>
              </a:rPr>
              <a:t>мира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Древний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Восток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(20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ч)</a:t>
            </a:r>
            <a:endParaRPr sz="1800">
              <a:latin typeface="Verdana"/>
              <a:cs typeface="Verdana"/>
            </a:endParaRPr>
          </a:p>
          <a:p>
            <a:pPr marL="39370">
              <a:lnSpc>
                <a:spcPct val="100000"/>
              </a:lnSpc>
            </a:pPr>
            <a:r>
              <a:rPr sz="1800" spc="-135" dirty="0">
                <a:latin typeface="Verdana"/>
                <a:cs typeface="Verdana"/>
              </a:rPr>
              <a:t>П</a:t>
            </a:r>
            <a:r>
              <a:rPr sz="1800" spc="-105" dirty="0">
                <a:latin typeface="Verdana"/>
                <a:cs typeface="Verdana"/>
              </a:rPr>
              <a:t>онят</a:t>
            </a:r>
            <a:r>
              <a:rPr sz="1800" spc="-120" dirty="0">
                <a:latin typeface="Verdana"/>
                <a:cs typeface="Verdana"/>
              </a:rPr>
              <a:t>и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09" dirty="0">
                <a:latin typeface="Verdana"/>
                <a:cs typeface="Verdana"/>
              </a:rPr>
              <a:t>«</a:t>
            </a:r>
            <a:r>
              <a:rPr sz="1800" spc="55" dirty="0">
                <a:latin typeface="Verdana"/>
                <a:cs typeface="Verdana"/>
              </a:rPr>
              <a:t>Д</a:t>
            </a:r>
            <a:r>
              <a:rPr sz="1800" spc="4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00" dirty="0">
                <a:latin typeface="Verdana"/>
                <a:cs typeface="Verdana"/>
              </a:rPr>
              <a:t>вний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Восто</a:t>
            </a:r>
            <a:r>
              <a:rPr sz="1800" spc="-50" dirty="0">
                <a:latin typeface="Verdana"/>
                <a:cs typeface="Verdana"/>
              </a:rPr>
              <a:t>к</a:t>
            </a:r>
            <a:r>
              <a:rPr sz="1800" spc="-400" dirty="0">
                <a:latin typeface="Verdana"/>
                <a:cs typeface="Verdana"/>
              </a:rPr>
              <a:t>»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Кар</a:t>
            </a:r>
            <a:r>
              <a:rPr sz="1800" spc="-45" dirty="0">
                <a:latin typeface="Verdana"/>
                <a:cs typeface="Verdana"/>
              </a:rPr>
              <a:t>т</a:t>
            </a:r>
            <a:r>
              <a:rPr sz="1800" spc="145" dirty="0">
                <a:latin typeface="Verdana"/>
                <a:cs typeface="Verdana"/>
              </a:rPr>
              <a:t>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Др</a:t>
            </a:r>
            <a:r>
              <a:rPr sz="1800" spc="50" dirty="0">
                <a:latin typeface="Verdana"/>
                <a:cs typeface="Verdana"/>
              </a:rPr>
              <a:t>е</a:t>
            </a:r>
            <a:r>
              <a:rPr sz="1800" spc="-110" dirty="0">
                <a:latin typeface="Verdana"/>
                <a:cs typeface="Verdana"/>
              </a:rPr>
              <a:t>вне</a:t>
            </a:r>
            <a:r>
              <a:rPr sz="1800" spc="-120" dirty="0">
                <a:latin typeface="Verdana"/>
                <a:cs typeface="Verdana"/>
              </a:rPr>
              <a:t>в</a:t>
            </a:r>
            <a:r>
              <a:rPr sz="1800" spc="25" dirty="0">
                <a:latin typeface="Verdana"/>
                <a:cs typeface="Verdana"/>
              </a:rPr>
              <a:t>ос</a:t>
            </a:r>
            <a:r>
              <a:rPr sz="1800" spc="15" dirty="0">
                <a:latin typeface="Verdana"/>
                <a:cs typeface="Verdana"/>
              </a:rPr>
              <a:t>т</a:t>
            </a:r>
            <a:r>
              <a:rPr sz="1800" spc="-50" dirty="0">
                <a:latin typeface="Verdana"/>
                <a:cs typeface="Verdana"/>
              </a:rPr>
              <a:t>очного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35" dirty="0">
                <a:latin typeface="Verdana"/>
                <a:cs typeface="Verdana"/>
              </a:rPr>
              <a:t>мира</a:t>
            </a:r>
            <a:endParaRPr sz="1800">
              <a:latin typeface="Verdana"/>
              <a:cs typeface="Verdana"/>
            </a:endParaRPr>
          </a:p>
          <a:p>
            <a:pPr marL="39370">
              <a:lnSpc>
                <a:spcPct val="100000"/>
              </a:lnSpc>
            </a:pPr>
            <a:r>
              <a:rPr sz="1800" spc="55" dirty="0">
                <a:latin typeface="Verdana"/>
                <a:cs typeface="Verdana"/>
              </a:rPr>
              <a:t>Д</a:t>
            </a:r>
            <a:r>
              <a:rPr sz="1800" spc="4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14" dirty="0">
                <a:latin typeface="Verdana"/>
                <a:cs typeface="Verdana"/>
              </a:rPr>
              <a:t>вн</a:t>
            </a:r>
            <a:r>
              <a:rPr sz="1800" spc="-130" dirty="0">
                <a:latin typeface="Verdana"/>
                <a:cs typeface="Verdana"/>
              </a:rPr>
              <a:t>и</a:t>
            </a:r>
            <a:r>
              <a:rPr sz="1800" spc="-45" dirty="0">
                <a:latin typeface="Verdana"/>
                <a:cs typeface="Verdana"/>
              </a:rPr>
              <a:t>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85" dirty="0">
                <a:latin typeface="Verdana"/>
                <a:cs typeface="Verdana"/>
              </a:rPr>
              <a:t>Е</a:t>
            </a:r>
            <a:r>
              <a:rPr sz="1800" spc="-105" dirty="0">
                <a:latin typeface="Verdana"/>
                <a:cs typeface="Verdana"/>
              </a:rPr>
              <a:t>г</a:t>
            </a:r>
            <a:r>
              <a:rPr sz="1800" spc="-150" dirty="0">
                <a:latin typeface="Verdana"/>
                <a:cs typeface="Verdana"/>
              </a:rPr>
              <a:t>и</a:t>
            </a:r>
            <a:r>
              <a:rPr sz="1800" spc="-70" dirty="0">
                <a:latin typeface="Verdana"/>
                <a:cs typeface="Verdana"/>
              </a:rPr>
              <a:t>пе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00" dirty="0">
                <a:latin typeface="Verdana"/>
                <a:cs typeface="Verdana"/>
              </a:rPr>
              <a:t>(</a:t>
            </a:r>
            <a:r>
              <a:rPr sz="1800" spc="-150" dirty="0">
                <a:latin typeface="Verdana"/>
                <a:cs typeface="Verdana"/>
              </a:rPr>
              <a:t>7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10" dirty="0">
                <a:latin typeface="Verdana"/>
                <a:cs typeface="Verdana"/>
              </a:rPr>
              <a:t>ч)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7537" y="1257300"/>
          <a:ext cx="11018519" cy="5527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110"/>
                <a:gridCol w="4904740"/>
                <a:gridCol w="3836669"/>
              </a:tblGrid>
              <a:tr h="293497">
                <a:tc rowSpan="2"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УМК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(предмет,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материала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69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эл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ов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сод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жа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ния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со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сно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РП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ю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щ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эл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ы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0" dirty="0">
                          <a:latin typeface="Verdana"/>
                          <a:cs typeface="Verdana"/>
                        </a:rPr>
                        <a:t>содержания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согласно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ПРП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4515434">
                <a:tc>
                  <a:txBody>
                    <a:bodyPr/>
                    <a:lstStyle/>
                    <a:p>
                      <a:pPr marL="17145">
                        <a:lnSpc>
                          <a:spcPts val="209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УМК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«Всеобщая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 marR="36576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история»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 А. 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Вигасин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О.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С.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Сороко-Цюпы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7145" marR="76200" indent="63500">
                        <a:lnSpc>
                          <a:spcPct val="1072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ебни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Вигасина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А.,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одер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И.,  Свенци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«Всеобщая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 marR="93345">
                        <a:lnSpc>
                          <a:spcPts val="2320"/>
                        </a:lnSpc>
                        <a:spcBef>
                          <a:spcPts val="8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Древнего </a:t>
                      </a:r>
                      <a:r>
                        <a:rPr sz="1800" b="1" spc="-5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мира.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асс»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2090"/>
                        </a:lnSpc>
                      </a:pPr>
                      <a:r>
                        <a:rPr sz="1800" spc="-40" dirty="0">
                          <a:latin typeface="Verdana"/>
                          <a:cs typeface="Verdana"/>
                        </a:rPr>
                        <a:t>Введение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 marR="2954020">
                        <a:lnSpc>
                          <a:spcPct val="10720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ЕРВ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БЫ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ТН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ОС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Ь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ДРЕ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ИР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 marR="3034030">
                        <a:lnSpc>
                          <a:spcPts val="2320"/>
                        </a:lnSpc>
                        <a:spcBef>
                          <a:spcPts val="9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вний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Вос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ок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вний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ип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 marR="582930">
                        <a:lnSpc>
                          <a:spcPts val="693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вние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ци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ции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сопо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мии 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Вос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очное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мномо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ь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>
                        <a:lnSpc>
                          <a:spcPts val="1285"/>
                        </a:lnSpc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древности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Персидская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держава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209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Ис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ич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8415" marR="1091565">
                        <a:lnSpc>
                          <a:spcPct val="106800"/>
                        </a:lnSpc>
                        <a:spcBef>
                          <a:spcPts val="1885"/>
                        </a:spcBef>
                      </a:pPr>
                      <a:r>
                        <a:rPr sz="1800" spc="10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ог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щ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ип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при  </a:t>
                      </a:r>
                      <a:r>
                        <a:rPr sz="1800" spc="145" dirty="0">
                          <a:latin typeface="Verdana"/>
                          <a:cs typeface="Verdana"/>
                        </a:rPr>
                        <a:t>Рамсесе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75" dirty="0">
                          <a:latin typeface="Verdana"/>
                          <a:cs typeface="Verdana"/>
                        </a:rPr>
                        <a:t>II.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85" dirty="0">
                          <a:latin typeface="Verdana"/>
                          <a:cs typeface="Verdana"/>
                        </a:rPr>
                        <a:t>Фараон-реформатор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Эхнатон.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 marR="478790">
                        <a:lnSpc>
                          <a:spcPct val="107000"/>
                        </a:lnSpc>
                      </a:pPr>
                      <a:r>
                        <a:rPr sz="1800" spc="15" dirty="0">
                          <a:latin typeface="Verdana"/>
                          <a:cs typeface="Verdana"/>
                        </a:rPr>
                        <a:t>Усиление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Нововавилонского </a:t>
                      </a:r>
                      <a:r>
                        <a:rPr sz="1800" spc="-6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царства.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Легендарные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памятни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ода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лона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Государство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Ахеменидов.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пе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918332" y="2384932"/>
            <a:ext cx="1097280" cy="13970"/>
          </a:xfrm>
          <a:custGeom>
            <a:avLst/>
            <a:gdLst/>
            <a:ahLst/>
            <a:cxnLst/>
            <a:rect l="l" t="t" r="r" b="b"/>
            <a:pathLst>
              <a:path w="1097279" h="13969">
                <a:moveTo>
                  <a:pt x="1097280" y="0"/>
                </a:moveTo>
                <a:lnTo>
                  <a:pt x="0" y="0"/>
                </a:lnTo>
                <a:lnTo>
                  <a:pt x="0" y="13715"/>
                </a:lnTo>
                <a:lnTo>
                  <a:pt x="1097280" y="13715"/>
                </a:lnTo>
                <a:lnTo>
                  <a:pt x="1097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8332" y="3265804"/>
            <a:ext cx="1844039" cy="13970"/>
          </a:xfrm>
          <a:custGeom>
            <a:avLst/>
            <a:gdLst/>
            <a:ahLst/>
            <a:cxnLst/>
            <a:rect l="l" t="t" r="r" b="b"/>
            <a:pathLst>
              <a:path w="1844039" h="13970">
                <a:moveTo>
                  <a:pt x="1844040" y="0"/>
                </a:moveTo>
                <a:lnTo>
                  <a:pt x="0" y="0"/>
                </a:lnTo>
                <a:lnTo>
                  <a:pt x="0" y="13716"/>
                </a:lnTo>
                <a:lnTo>
                  <a:pt x="1844040" y="13716"/>
                </a:lnTo>
                <a:lnTo>
                  <a:pt x="1844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8332" y="3559936"/>
            <a:ext cx="1781810" cy="13970"/>
          </a:xfrm>
          <a:custGeom>
            <a:avLst/>
            <a:gdLst/>
            <a:ahLst/>
            <a:cxnLst/>
            <a:rect l="l" t="t" r="r" b="b"/>
            <a:pathLst>
              <a:path w="1781810" h="13970">
                <a:moveTo>
                  <a:pt x="1781556" y="0"/>
                </a:moveTo>
                <a:lnTo>
                  <a:pt x="0" y="0"/>
                </a:lnTo>
                <a:lnTo>
                  <a:pt x="0" y="13715"/>
                </a:lnTo>
                <a:lnTo>
                  <a:pt x="1781556" y="13715"/>
                </a:lnTo>
                <a:lnTo>
                  <a:pt x="1781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8332" y="4440809"/>
            <a:ext cx="4295140" cy="13970"/>
          </a:xfrm>
          <a:custGeom>
            <a:avLst/>
            <a:gdLst/>
            <a:ahLst/>
            <a:cxnLst/>
            <a:rect l="l" t="t" r="r" b="b"/>
            <a:pathLst>
              <a:path w="4295140" h="13970">
                <a:moveTo>
                  <a:pt x="4294632" y="0"/>
                </a:moveTo>
                <a:lnTo>
                  <a:pt x="0" y="0"/>
                </a:lnTo>
                <a:lnTo>
                  <a:pt x="0" y="13716"/>
                </a:lnTo>
                <a:lnTo>
                  <a:pt x="4294632" y="13716"/>
                </a:lnTo>
                <a:lnTo>
                  <a:pt x="4294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8332" y="5320157"/>
            <a:ext cx="3705225" cy="13970"/>
          </a:xfrm>
          <a:custGeom>
            <a:avLst/>
            <a:gdLst/>
            <a:ahLst/>
            <a:cxnLst/>
            <a:rect l="l" t="t" r="r" b="b"/>
            <a:pathLst>
              <a:path w="3705225" h="13970">
                <a:moveTo>
                  <a:pt x="3704844" y="0"/>
                </a:moveTo>
                <a:lnTo>
                  <a:pt x="0" y="0"/>
                </a:lnTo>
                <a:lnTo>
                  <a:pt x="0" y="13716"/>
                </a:lnTo>
                <a:lnTo>
                  <a:pt x="3704844" y="13716"/>
                </a:lnTo>
                <a:lnTo>
                  <a:pt x="3704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8332" y="5614289"/>
            <a:ext cx="1210310" cy="13970"/>
          </a:xfrm>
          <a:custGeom>
            <a:avLst/>
            <a:gdLst/>
            <a:ahLst/>
            <a:cxnLst/>
            <a:rect l="l" t="t" r="r" b="b"/>
            <a:pathLst>
              <a:path w="1210310" h="13970">
                <a:moveTo>
                  <a:pt x="1210056" y="0"/>
                </a:moveTo>
                <a:lnTo>
                  <a:pt x="0" y="0"/>
                </a:lnTo>
                <a:lnTo>
                  <a:pt x="0" y="13716"/>
                </a:lnTo>
                <a:lnTo>
                  <a:pt x="1210056" y="13716"/>
                </a:lnTo>
                <a:lnTo>
                  <a:pt x="1210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8332" y="5906896"/>
            <a:ext cx="2505710" cy="13970"/>
          </a:xfrm>
          <a:custGeom>
            <a:avLst/>
            <a:gdLst/>
            <a:ahLst/>
            <a:cxnLst/>
            <a:rect l="l" t="t" r="r" b="b"/>
            <a:pathLst>
              <a:path w="2505710" h="13970">
                <a:moveTo>
                  <a:pt x="2505456" y="0"/>
                </a:moveTo>
                <a:lnTo>
                  <a:pt x="0" y="0"/>
                </a:lnTo>
                <a:lnTo>
                  <a:pt x="0" y="13715"/>
                </a:lnTo>
                <a:lnTo>
                  <a:pt x="2505456" y="13715"/>
                </a:lnTo>
                <a:lnTo>
                  <a:pt x="2505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6440" y="309498"/>
            <a:ext cx="984377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ahoma"/>
                <a:cs typeface="Tahoma"/>
              </a:rPr>
              <a:t>Основн</a:t>
            </a:r>
            <a:r>
              <a:rPr sz="1800" b="1" spc="-25" dirty="0">
                <a:latin typeface="Tahoma"/>
                <a:cs typeface="Tahoma"/>
              </a:rPr>
              <a:t>ы</a:t>
            </a:r>
            <a:r>
              <a:rPr sz="1800" b="1" spc="80" dirty="0">
                <a:latin typeface="Tahoma"/>
                <a:cs typeface="Tahoma"/>
              </a:rPr>
              <a:t>е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и</a:t>
            </a:r>
            <a:r>
              <a:rPr sz="1800" b="1" spc="-105" dirty="0">
                <a:latin typeface="Tahoma"/>
                <a:cs typeface="Tahoma"/>
              </a:rPr>
              <a:t>з</a:t>
            </a:r>
            <a:r>
              <a:rPr sz="1800" b="1" spc="35" dirty="0">
                <a:latin typeface="Tahoma"/>
                <a:cs typeface="Tahoma"/>
              </a:rPr>
              <a:t>м</a:t>
            </a:r>
            <a:r>
              <a:rPr sz="1800" b="1" spc="-50" dirty="0">
                <a:latin typeface="Tahoma"/>
                <a:cs typeface="Tahoma"/>
              </a:rPr>
              <a:t>енени</a:t>
            </a:r>
            <a:r>
              <a:rPr sz="1800" b="1" spc="-45" dirty="0">
                <a:latin typeface="Tahoma"/>
                <a:cs typeface="Tahoma"/>
              </a:rPr>
              <a:t>я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содержани</a:t>
            </a:r>
            <a:r>
              <a:rPr sz="1800" b="1" spc="5" dirty="0">
                <a:latin typeface="Tahoma"/>
                <a:cs typeface="Tahoma"/>
              </a:rPr>
              <a:t>и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40" dirty="0">
                <a:latin typeface="Tahoma"/>
                <a:cs typeface="Tahoma"/>
              </a:rPr>
              <a:t>5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40" dirty="0">
                <a:latin typeface="Tahoma"/>
                <a:cs typeface="Tahoma"/>
              </a:rPr>
              <a:t>классе</a:t>
            </a:r>
            <a:endParaRPr sz="1800">
              <a:latin typeface="Tahoma"/>
              <a:cs typeface="Tahoma"/>
            </a:endParaRPr>
          </a:p>
          <a:p>
            <a:pPr marL="433070">
              <a:lnSpc>
                <a:spcPct val="100000"/>
              </a:lnSpc>
              <a:spcBef>
                <a:spcPts val="480"/>
              </a:spcBef>
            </a:pPr>
            <a:r>
              <a:rPr sz="1800" spc="-35" dirty="0">
                <a:latin typeface="Verdana"/>
                <a:cs typeface="Verdana"/>
              </a:rPr>
              <a:t>Соответствие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содержания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учебника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разделам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примерной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рабочей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программы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7537" y="974725"/>
          <a:ext cx="11567794" cy="6194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1870"/>
                <a:gridCol w="3677284"/>
                <a:gridCol w="5005070"/>
                <a:gridCol w="118745"/>
                <a:gridCol w="504825"/>
              </a:tblGrid>
              <a:tr h="293497">
                <a:tc rowSpan="2"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УМК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(предмет,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материала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69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эл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мен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ов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0" dirty="0">
                          <a:latin typeface="Verdana"/>
                          <a:cs typeface="Verdana"/>
                        </a:rPr>
                        <a:t>содержания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35" dirty="0">
                          <a:latin typeface="Verdana"/>
                          <a:cs typeface="Verdana"/>
                        </a:rPr>
                        <a:t>согласно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ПРП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Отсутствующие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элементы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содержания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со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сно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РП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650">
                <a:tc rowSpan="2">
                  <a:txBody>
                    <a:bodyPr/>
                    <a:lstStyle/>
                    <a:p>
                      <a:pPr marL="17145">
                        <a:lnSpc>
                          <a:spcPts val="209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УМК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«Всеобщая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 marR="35115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история» 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 А. 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Вигасин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О.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С.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Сороко-Цюпы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5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вняя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ия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85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ход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Сев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рну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ю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ю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FF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040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619DD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1914"/>
                        </a:lnSpc>
                        <a:spcBef>
                          <a:spcPts val="173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вний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й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411480">
                        <a:lnSpc>
                          <a:spcPct val="106900"/>
                        </a:lnSpc>
                        <a:spcBef>
                          <a:spcPts val="150"/>
                        </a:spcBef>
                      </a:pPr>
                      <a:r>
                        <a:rPr sz="1800" spc="25" dirty="0">
                          <a:latin typeface="Verdana"/>
                          <a:cs typeface="Verdana"/>
                        </a:rPr>
                        <a:t>Держава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Маурьев.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Государство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Гуптов. </a:t>
                      </a:r>
                      <a:r>
                        <a:rPr sz="1800" spc="-6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Культ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рно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насл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дие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вней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ии 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эпо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худо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же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8415">
                        <a:lnSpc>
                          <a:spcPts val="2145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льт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ое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з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нани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)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FF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7667">
                <a:tc rowSpan="4">
                  <a:txBody>
                    <a:bodyPr/>
                    <a:lstStyle/>
                    <a:p>
                      <a:pPr marL="17145" marR="61594" indent="63500">
                        <a:lnSpc>
                          <a:spcPts val="23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ебни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Вигасина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А.,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одер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И.,  Свенци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И.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«Всеобщая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 marR="78105">
                        <a:lnSpc>
                          <a:spcPts val="2320"/>
                        </a:lnSpc>
                        <a:spcBef>
                          <a:spcPts val="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История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Древнего </a:t>
                      </a:r>
                      <a:r>
                        <a:rPr sz="1800" b="1" spc="-5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мира.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асс»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Правление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династии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Хань.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FF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808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ДРЕ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ВН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ЯЯ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ЦИЯ.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ЭЛ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ИЗМ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>
                        <a:lnSpc>
                          <a:spcPts val="1914"/>
                        </a:lnSpc>
                        <a:spcBef>
                          <a:spcPts val="16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Древнейшая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Греция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15" marR="584835" indent="63500">
                        <a:lnSpc>
                          <a:spcPts val="232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ф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мы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Клис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фе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х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зн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чение 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бе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ды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гр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пр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П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ях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ка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ле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26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910"/>
                        </a:lnSpc>
                        <a:spcBef>
                          <a:spcPts val="290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Греческие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полисы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91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Пе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лопоннесс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ка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я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й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прич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75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1280" marR="560070">
                        <a:lnSpc>
                          <a:spcPct val="107200"/>
                        </a:lnSpc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Культ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у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вней</a:t>
                      </a:r>
                      <a:r>
                        <a:rPr sz="1800" u="heavy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Г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ре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ции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М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к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донск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е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ния.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7780">
                        <a:lnSpc>
                          <a:spcPts val="1910"/>
                        </a:lnSpc>
                        <a:spcBef>
                          <a:spcPts val="160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Эллинизм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1118235" indent="-64135">
                        <a:lnSpc>
                          <a:spcPct val="106700"/>
                        </a:lnSpc>
                        <a:spcBef>
                          <a:spcPts val="16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уч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ник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т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ог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Упадок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Элл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д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ы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. 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Греческая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0" dirty="0">
                          <a:latin typeface="Verdana"/>
                          <a:cs typeface="Verdana"/>
                        </a:rPr>
                        <a:t>философия.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20" dirty="0">
                          <a:latin typeface="Verdana"/>
                          <a:cs typeface="Verdana"/>
                        </a:rPr>
                        <a:t>Коринфский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союз.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28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3331</Words>
  <Application>Microsoft Office PowerPoint</Application>
  <PresentationFormat>Произвольный</PresentationFormat>
  <Paragraphs>345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Слайд 1</vt:lpstr>
      <vt:lpstr>Федеральный государственный образовательный стандарт основного общего  образования (утвержден приказом Министерства просвещения Российской  Федерации от 31 мая 2021 г. N 287)</vt:lpstr>
      <vt:lpstr>Слайд 3</vt:lpstr>
      <vt:lpstr>Анализ примерной рабочей программы основного общего образования «История»  (5–9 классы)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История в сфере патриотического воспитания:</vt:lpstr>
      <vt:lpstr>Слайд 13</vt:lpstr>
      <vt:lpstr>Слайд 14</vt:lpstr>
      <vt:lpstr>в формировании ценностного отношения к жизни и здоровью:</vt:lpstr>
      <vt:lpstr>МЕТАПРЕДМЕТНЫЕ РЕЗУЛЬТАТЫ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Чудинова</dc:creator>
  <cp:lastModifiedBy>Елена Митенина</cp:lastModifiedBy>
  <cp:revision>1</cp:revision>
  <dcterms:created xsi:type="dcterms:W3CDTF">2022-10-31T15:50:00Z</dcterms:created>
  <dcterms:modified xsi:type="dcterms:W3CDTF">2022-10-31T16:00:18Z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2022-10-31T00:00:00Z</vt:filetime>
  </property>
</Properties>
</file>