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786" autoAdjust="0"/>
    <p:restoredTop sz="94660"/>
  </p:normalViewPr>
  <p:slideViewPr>
    <p:cSldViewPr>
      <p:cViewPr varScale="1">
        <p:scale>
          <a:sx n="110" d="100"/>
          <a:sy n="110" d="100"/>
        </p:scale>
        <p:origin x="-16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4D249-7F30-4569-AF19-F3297582F2D6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61F3-E87A-4C1A-943C-545A194441B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4D249-7F30-4569-AF19-F3297582F2D6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61F3-E87A-4C1A-943C-545A194441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4D249-7F30-4569-AF19-F3297582F2D6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61F3-E87A-4C1A-943C-545A194441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4D249-7F30-4569-AF19-F3297582F2D6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61F3-E87A-4C1A-943C-545A194441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4D249-7F30-4569-AF19-F3297582F2D6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61F3-E87A-4C1A-943C-545A194441B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4D249-7F30-4569-AF19-F3297582F2D6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61F3-E87A-4C1A-943C-545A194441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4D249-7F30-4569-AF19-F3297582F2D6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61F3-E87A-4C1A-943C-545A194441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4D249-7F30-4569-AF19-F3297582F2D6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61F3-E87A-4C1A-943C-545A194441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4D249-7F30-4569-AF19-F3297582F2D6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61F3-E87A-4C1A-943C-545A194441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4D249-7F30-4569-AF19-F3297582F2D6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61F3-E87A-4C1A-943C-545A194441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4D249-7F30-4569-AF19-F3297582F2D6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D9B61F3-E87A-4C1A-943C-545A194441B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0F4D249-7F30-4569-AF19-F3297582F2D6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D9B61F3-E87A-4C1A-943C-545A194441B7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785794"/>
            <a:ext cx="7851648" cy="17859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Внеклассное мероприятие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057984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/>
              <a:t>«КОРОЛЕВА ГРАММАТИКА»</a:t>
            </a:r>
          </a:p>
          <a:p>
            <a:r>
              <a:rPr lang="ru-RU" sz="1800" dirty="0" smtClean="0"/>
              <a:t>Выполнила:</a:t>
            </a:r>
          </a:p>
          <a:p>
            <a:r>
              <a:rPr lang="ru-RU" sz="1800" dirty="0" smtClean="0"/>
              <a:t>у</a:t>
            </a:r>
            <a:r>
              <a:rPr lang="ru-RU" sz="1800" dirty="0" smtClean="0"/>
              <a:t>читель начальных классов </a:t>
            </a:r>
          </a:p>
          <a:p>
            <a:r>
              <a:rPr lang="ru-RU" sz="1800" dirty="0" smtClean="0"/>
              <a:t>МБОУ ДХСОШ</a:t>
            </a:r>
          </a:p>
          <a:p>
            <a:r>
              <a:rPr lang="ru-RU" sz="1800" dirty="0" smtClean="0"/>
              <a:t>Колобова Ю.О.</a:t>
            </a:r>
          </a:p>
          <a:p>
            <a:pPr algn="ctr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2024 год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68350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Задание №5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15322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«Весёлая грамматика»</a:t>
            </a:r>
            <a:endParaRPr lang="ru-RU" sz="4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yuliy\OneDrive\Desktop\4af53113fd1d2db7ac9161edffc95c96.jpg"/>
          <p:cNvPicPr>
            <a:picLocks noChangeAspect="1" noChangeArrowheads="1"/>
          </p:cNvPicPr>
          <p:nvPr/>
        </p:nvPicPr>
        <p:blipFill>
          <a:blip r:embed="rId3"/>
          <a:srcRect b="7919"/>
          <a:stretch>
            <a:fillRect/>
          </a:stretch>
        </p:blipFill>
        <p:spPr bwMode="auto">
          <a:xfrm>
            <a:off x="3286116" y="3643314"/>
            <a:ext cx="2362192" cy="207170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428604"/>
            <a:ext cx="8185052" cy="5929354"/>
          </a:xfrm>
        </p:spPr>
        <p:txBody>
          <a:bodyPr>
            <a:normAutofit/>
          </a:bodyPr>
          <a:lstStyle/>
          <a:p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1) «Собери слова»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1класс</a:t>
            </a:r>
            <a:endParaRPr lang="ru-RU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    ЛИ    ХА    МУ   СА    ЯЦ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класс</a:t>
            </a:r>
            <a:endParaRPr lang="ru-RU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ВЕДЬ   БАР      ДЯ         ТЕЛ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СУК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МЕД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 класс</a:t>
            </a:r>
            <a:endParaRPr lang="ru-RU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     ВА   КИ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ПРИС     КА    ЛЕН    РО      ВА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 класс</a:t>
            </a:r>
            <a:endParaRPr lang="ru-RU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 ГРАМ  МЕН   КА  МА   ТИ  КА  РЕ   КА ДА  ШИ  РАН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571480"/>
            <a:ext cx="8256490" cy="6000792"/>
          </a:xfrm>
        </p:spPr>
        <p:txBody>
          <a:bodyPr>
            <a:normAutofit fontScale="85000" lnSpcReduction="20000"/>
          </a:bodyPr>
          <a:lstStyle/>
          <a:p>
            <a:r>
              <a:rPr lang="ru-RU" u="sng" dirty="0" smtClean="0"/>
              <a:t>2) «Фразеологизмы»</a:t>
            </a:r>
            <a:endParaRPr lang="ru-RU" dirty="0" smtClean="0"/>
          </a:p>
          <a:p>
            <a:pPr algn="ctr"/>
            <a:r>
              <a:rPr lang="ru-RU" dirty="0" smtClean="0"/>
              <a:t> </a:t>
            </a:r>
            <a:r>
              <a:rPr lang="ru-RU" b="1" dirty="0" smtClean="0">
                <a:solidFill>
                  <a:schemeClr val="bg1"/>
                </a:solidFill>
              </a:rPr>
              <a:t>1класс (</a:t>
            </a:r>
            <a:r>
              <a:rPr lang="ru-RU" dirty="0" smtClean="0">
                <a:solidFill>
                  <a:schemeClr val="bg1"/>
                </a:solidFill>
              </a:rPr>
              <a:t>закончи предложение)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/>
              <a:t>Голоден как … </a:t>
            </a:r>
          </a:p>
          <a:p>
            <a:r>
              <a:rPr lang="ru-RU" dirty="0" smtClean="0"/>
              <a:t>Труслив как … </a:t>
            </a:r>
          </a:p>
          <a:p>
            <a:r>
              <a:rPr lang="ru-RU" dirty="0" smtClean="0"/>
              <a:t>Здоров как </a:t>
            </a:r>
            <a:r>
              <a:rPr lang="ru-RU" dirty="0" smtClean="0"/>
              <a:t>…</a:t>
            </a:r>
            <a:endParaRPr lang="ru-RU" dirty="0" smtClean="0"/>
          </a:p>
          <a:p>
            <a:r>
              <a:rPr lang="ru-RU" dirty="0" smtClean="0"/>
              <a:t>Упрям как … </a:t>
            </a:r>
          </a:p>
          <a:p>
            <a:r>
              <a:rPr lang="ru-RU" dirty="0" smtClean="0"/>
              <a:t>Колючий как … </a:t>
            </a:r>
          </a:p>
          <a:p>
            <a:r>
              <a:rPr lang="ru-RU" dirty="0" smtClean="0"/>
              <a:t> 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2 класс </a:t>
            </a:r>
            <a:r>
              <a:rPr lang="ru-RU" dirty="0" smtClean="0">
                <a:solidFill>
                  <a:schemeClr val="bg1"/>
                </a:solidFill>
              </a:rPr>
              <a:t>(найди ответы в словаре)</a:t>
            </a:r>
          </a:p>
          <a:p>
            <a:r>
              <a:rPr lang="ru-RU" dirty="0" smtClean="0"/>
              <a:t>Бить баклуши</a:t>
            </a:r>
            <a:r>
              <a:rPr lang="ru-RU" dirty="0" smtClean="0"/>
              <a:t>……</a:t>
            </a:r>
            <a:endParaRPr lang="ru-RU" dirty="0" smtClean="0"/>
          </a:p>
          <a:p>
            <a:r>
              <a:rPr lang="ru-RU" dirty="0" smtClean="0"/>
              <a:t>Прикусить </a:t>
            </a:r>
            <a:r>
              <a:rPr lang="ru-RU" dirty="0" smtClean="0"/>
              <a:t> язык……</a:t>
            </a:r>
            <a:endParaRPr lang="ru-RU" dirty="0" smtClean="0"/>
          </a:p>
          <a:p>
            <a:r>
              <a:rPr lang="ru-RU" dirty="0" smtClean="0"/>
              <a:t> 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3 класс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/>
              <a:t>Душа ушла в пятки</a:t>
            </a:r>
            <a:r>
              <a:rPr lang="ru-RU" dirty="0" smtClean="0"/>
              <a:t>….</a:t>
            </a:r>
            <a:endParaRPr lang="ru-RU" dirty="0" smtClean="0"/>
          </a:p>
          <a:p>
            <a:r>
              <a:rPr lang="ru-RU" dirty="0" smtClean="0"/>
              <a:t>Считать ворон….. </a:t>
            </a:r>
          </a:p>
          <a:p>
            <a:r>
              <a:rPr lang="ru-RU" dirty="0" smtClean="0"/>
              <a:t> 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4 класс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/>
              <a:t>Семи пядей во лбу</a:t>
            </a:r>
            <a:r>
              <a:rPr lang="ru-RU" dirty="0" smtClean="0"/>
              <a:t>…..</a:t>
            </a:r>
            <a:endParaRPr lang="ru-RU" dirty="0" smtClean="0"/>
          </a:p>
          <a:p>
            <a:r>
              <a:rPr lang="ru-RU" dirty="0" smtClean="0"/>
              <a:t>Кот наплакал…. 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edge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571480"/>
            <a:ext cx="8185052" cy="5857916"/>
          </a:xfrm>
        </p:spPr>
        <p:txBody>
          <a:bodyPr/>
          <a:lstStyle/>
          <a:p>
            <a:r>
              <a:rPr lang="ru-RU" u="sng" dirty="0" smtClean="0"/>
              <a:t>3) «Путаница»</a:t>
            </a:r>
            <a:endParaRPr lang="ru-RU" dirty="0" smtClean="0"/>
          </a:p>
          <a:p>
            <a:pPr algn="ctr"/>
            <a:r>
              <a:rPr lang="ru-RU" dirty="0" smtClean="0"/>
              <a:t> </a:t>
            </a:r>
            <a:r>
              <a:rPr lang="ru-RU" b="1" dirty="0" smtClean="0">
                <a:solidFill>
                  <a:schemeClr val="bg1"/>
                </a:solidFill>
              </a:rPr>
              <a:t>1класс </a:t>
            </a:r>
            <a:r>
              <a:rPr lang="ru-RU" b="1" dirty="0" smtClean="0">
                <a:solidFill>
                  <a:schemeClr val="bg1"/>
                </a:solidFill>
              </a:rPr>
              <a:t>– 4 класс </a:t>
            </a:r>
            <a:r>
              <a:rPr lang="ru-RU" dirty="0" smtClean="0">
                <a:solidFill>
                  <a:schemeClr val="bg1"/>
                </a:solidFill>
              </a:rPr>
              <a:t>(каждая команда дописывает правильный ответ)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Пингвины – жители пустыни. 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Ужата очень любят дыни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Шоферы знают толк в малине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Ребята ползают в трясине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Верблюды плавают на льдине.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Медведи возят груз в машине. 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14290"/>
            <a:ext cx="8042176" cy="6286544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dirty="0" smtClean="0"/>
              <a:t> </a:t>
            </a:r>
            <a:r>
              <a:rPr lang="ru-RU" b="1" i="1" dirty="0" smtClean="0">
                <a:solidFill>
                  <a:schemeClr val="bg1"/>
                </a:solidFill>
              </a:rPr>
              <a:t>ФИЗМИНУТКА</a:t>
            </a:r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/>
              <a:t>На каждый вопрос дети отвечают хором «Вот так!»- жестом показывая нужное действие.</a:t>
            </a:r>
          </a:p>
          <a:p>
            <a:r>
              <a:rPr lang="ru-RU" dirty="0" smtClean="0"/>
              <a:t>Как живешь?</a:t>
            </a:r>
          </a:p>
          <a:p>
            <a:r>
              <a:rPr lang="ru-RU" dirty="0" smtClean="0"/>
              <a:t>Вот так! (большой палец вверх)</a:t>
            </a:r>
          </a:p>
          <a:p>
            <a:r>
              <a:rPr lang="ru-RU" dirty="0" smtClean="0"/>
              <a:t>Как идешь?</a:t>
            </a:r>
          </a:p>
          <a:p>
            <a:r>
              <a:rPr lang="ru-RU" dirty="0" smtClean="0"/>
              <a:t>Вот так! (шагают)</a:t>
            </a:r>
          </a:p>
          <a:p>
            <a:r>
              <a:rPr lang="ru-RU" dirty="0" smtClean="0"/>
              <a:t>А бежишь? </a:t>
            </a:r>
          </a:p>
          <a:p>
            <a:r>
              <a:rPr lang="ru-RU" dirty="0" smtClean="0"/>
              <a:t>Вот так! (согнуть руки в локтях и показать, как работают ими при беге, бег на месте)</a:t>
            </a:r>
          </a:p>
          <a:p>
            <a:r>
              <a:rPr lang="ru-RU" dirty="0" smtClean="0"/>
              <a:t>Ночью спишь?</a:t>
            </a:r>
          </a:p>
          <a:p>
            <a:r>
              <a:rPr lang="ru-RU" dirty="0" smtClean="0"/>
              <a:t>Вот так! (руки под щеку и положить на них голову)</a:t>
            </a:r>
          </a:p>
          <a:p>
            <a:r>
              <a:rPr lang="ru-RU" dirty="0" smtClean="0"/>
              <a:t>Как берешь?</a:t>
            </a:r>
          </a:p>
          <a:p>
            <a:r>
              <a:rPr lang="ru-RU" dirty="0" smtClean="0"/>
              <a:t>Вот так! (сжимаем ладонь)</a:t>
            </a:r>
          </a:p>
          <a:p>
            <a:r>
              <a:rPr lang="ru-RU" dirty="0" smtClean="0"/>
              <a:t>А даешь?</a:t>
            </a:r>
          </a:p>
          <a:p>
            <a:r>
              <a:rPr lang="ru-RU" dirty="0" smtClean="0"/>
              <a:t>Вот так! (протягиваем руку вперед)</a:t>
            </a:r>
          </a:p>
          <a:p>
            <a:r>
              <a:rPr lang="ru-RU" dirty="0" smtClean="0"/>
              <a:t>Как грозишь?</a:t>
            </a:r>
          </a:p>
          <a:p>
            <a:r>
              <a:rPr lang="ru-RU" dirty="0" smtClean="0"/>
              <a:t>Вот так! (погрозить пальцем)</a:t>
            </a:r>
          </a:p>
          <a:p>
            <a:r>
              <a:rPr lang="ru-RU" dirty="0" smtClean="0"/>
              <a:t>А шалишь? </a:t>
            </a:r>
          </a:p>
          <a:p>
            <a:r>
              <a:rPr lang="ru-RU" dirty="0" smtClean="0"/>
              <a:t>Вот так! (надуть щеки и разом стукнуть по ним)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68350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Задание №6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43898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«Наборщик»</a:t>
            </a:r>
            <a:endParaRPr lang="ru-RU" sz="4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yuliy\OneDrive\Desktop\87e2a6be-4286-51ac-a423-bb926ddbc602.jfif"/>
          <p:cNvPicPr>
            <a:picLocks noChangeAspect="1" noChangeArrowheads="1"/>
          </p:cNvPicPr>
          <p:nvPr/>
        </p:nvPicPr>
        <p:blipFill>
          <a:blip r:embed="rId3"/>
          <a:srcRect l="19622" r="21511"/>
          <a:stretch>
            <a:fillRect/>
          </a:stretch>
        </p:blipFill>
        <p:spPr bwMode="auto">
          <a:xfrm>
            <a:off x="3143240" y="3857628"/>
            <a:ext cx="2428892" cy="221636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85728"/>
            <a:ext cx="8327928" cy="6215106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1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класс</a:t>
            </a:r>
            <a:endParaRPr lang="ru-RU" b="1" dirty="0" smtClean="0">
              <a:solidFill>
                <a:schemeClr val="bg1"/>
              </a:solidFill>
            </a:endParaRPr>
          </a:p>
          <a:p>
            <a:pPr algn="ctr"/>
            <a:endParaRPr lang="ru-RU" b="1" dirty="0" smtClean="0">
              <a:solidFill>
                <a:schemeClr val="bg1"/>
              </a:solidFill>
            </a:endParaRPr>
          </a:p>
          <a:p>
            <a:pPr algn="ctr"/>
            <a:endParaRPr lang="ru-RU" b="1" dirty="0" smtClean="0">
              <a:solidFill>
                <a:schemeClr val="bg1"/>
              </a:solidFill>
            </a:endParaRPr>
          </a:p>
          <a:p>
            <a:pPr algn="ctr"/>
            <a:endParaRPr lang="ru-RU" b="1" dirty="0" smtClean="0">
              <a:solidFill>
                <a:schemeClr val="bg1"/>
              </a:solidFill>
            </a:endParaRPr>
          </a:p>
          <a:p>
            <a:pPr algn="ctr"/>
            <a:endParaRPr lang="ru-RU" b="1" dirty="0" smtClean="0">
              <a:solidFill>
                <a:schemeClr val="bg1"/>
              </a:solidFill>
            </a:endParaRPr>
          </a:p>
          <a:p>
            <a:pPr algn="ctr"/>
            <a:endParaRPr lang="en-US" b="1" dirty="0" smtClean="0">
              <a:solidFill>
                <a:schemeClr val="bg1"/>
              </a:solidFill>
            </a:endParaRPr>
          </a:p>
          <a:p>
            <a:pPr algn="ctr"/>
            <a:endParaRPr lang="ru-RU" b="1" dirty="0" smtClean="0">
              <a:solidFill>
                <a:schemeClr val="bg1"/>
              </a:solidFill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2 </a:t>
            </a:r>
            <a:r>
              <a:rPr lang="en-US" b="1" dirty="0" err="1" smtClean="0">
                <a:solidFill>
                  <a:schemeClr val="bg1"/>
                </a:solidFill>
              </a:rPr>
              <a:t>класс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pic>
        <p:nvPicPr>
          <p:cNvPr id="4" name="Рисунок 3" descr="C:\Users\yuliy\OneDrive\Desktop\5f87d98ce6e3b586659fa169ab05162b — копия.jpe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857232"/>
            <a:ext cx="4214842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учитель\Desktop\img6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43174" y="3500438"/>
            <a:ext cx="4143404" cy="3069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500042"/>
            <a:ext cx="8185052" cy="5929354"/>
          </a:xfrm>
        </p:spPr>
        <p:txBody>
          <a:bodyPr>
            <a:normAutofit/>
          </a:bodyPr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</a:rPr>
              <a:t>3 класс 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этом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квадрате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буквами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спрятались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13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обитателей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морей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рек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Отыщи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их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Учти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слова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могут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быть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написаны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горизонтали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вертикали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диагонали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Одно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слово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 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краб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уже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найдено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 класс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 этом квадрате с буквами спрятались 14 названий сладостей. Слова можно искать по горизонтали, по вертикали и по диагонали. Одно слово –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торт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мы за тебя уже нашли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68350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Задание №7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15322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«Сыщики»</a:t>
            </a:r>
            <a:endParaRPr lang="ru-RU" sz="4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Users\yuliy\OneDrive\Desktop\hqdefault.jpg"/>
          <p:cNvPicPr>
            <a:picLocks noChangeAspect="1" noChangeArrowheads="1"/>
          </p:cNvPicPr>
          <p:nvPr/>
        </p:nvPicPr>
        <p:blipFill>
          <a:blip r:embed="rId3"/>
          <a:srcRect l="4839" r="3225"/>
          <a:stretch>
            <a:fillRect/>
          </a:stretch>
        </p:blipFill>
        <p:spPr bwMode="auto">
          <a:xfrm>
            <a:off x="3214678" y="3571876"/>
            <a:ext cx="2714644" cy="221456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85728"/>
            <a:ext cx="8256490" cy="607223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1)Найди слова, которые спрятались в  словах, записанных на доске. Запишите их на листочках</a:t>
            </a:r>
            <a:r>
              <a:rPr lang="ru-RU" dirty="0" smtClean="0"/>
              <a:t>.</a:t>
            </a:r>
          </a:p>
          <a:p>
            <a:pPr algn="ctr"/>
            <a:r>
              <a:rPr lang="ru-RU" b="1" dirty="0" smtClean="0"/>
              <a:t>ХЛЕВ, КОСА, ЩЕЛЬ, ЗУБР, СТОЛБ, УКОЛ, УДОЧКА, </a:t>
            </a:r>
            <a:r>
              <a:rPr lang="ru-RU" b="1" dirty="0" smtClean="0"/>
              <a:t>ТОЧКИ</a:t>
            </a:r>
          </a:p>
          <a:p>
            <a:r>
              <a:rPr lang="ru-RU" dirty="0" smtClean="0"/>
              <a:t>2)Собери </a:t>
            </a:r>
            <a:r>
              <a:rPr lang="ru-RU" dirty="0" smtClean="0"/>
              <a:t>пословицу</a:t>
            </a:r>
            <a:r>
              <a:rPr lang="ru-RU" dirty="0" smtClean="0"/>
              <a:t>.</a:t>
            </a:r>
            <a:endParaRPr lang="ru-RU" dirty="0" smtClean="0"/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1класс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/>
              <a:t>живи     учись.    Век    </a:t>
            </a:r>
            <a:r>
              <a:rPr lang="ru-RU" dirty="0" err="1" smtClean="0"/>
              <a:t>век</a:t>
            </a:r>
            <a:endParaRPr lang="ru-RU" dirty="0" smtClean="0"/>
          </a:p>
          <a:p>
            <a:r>
              <a:rPr lang="ru-RU" dirty="0" smtClean="0"/>
              <a:t>беде.</a:t>
            </a:r>
            <a:r>
              <a:rPr lang="ru-RU" dirty="0" smtClean="0"/>
              <a:t> </a:t>
            </a:r>
            <a:r>
              <a:rPr lang="ru-RU" dirty="0" smtClean="0"/>
              <a:t>    познаются     Друзья    в</a:t>
            </a:r>
            <a:endParaRPr lang="ru-RU" dirty="0" smtClean="0"/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2 класс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/>
              <a:t>насмешишь.      Поспешишь</a:t>
            </a:r>
            <a:r>
              <a:rPr lang="ru-RU" dirty="0" smtClean="0"/>
              <a:t>,  </a:t>
            </a:r>
            <a:r>
              <a:rPr lang="ru-RU" dirty="0" smtClean="0"/>
              <a:t> </a:t>
            </a:r>
            <a:r>
              <a:rPr lang="ru-RU" dirty="0" smtClean="0"/>
              <a:t>людей</a:t>
            </a:r>
          </a:p>
          <a:p>
            <a:r>
              <a:rPr lang="ru-RU" dirty="0" smtClean="0"/>
              <a:t>час</a:t>
            </a:r>
            <a:r>
              <a:rPr lang="ru-RU" dirty="0" smtClean="0"/>
              <a:t>.       время</a:t>
            </a:r>
            <a:r>
              <a:rPr lang="ru-RU" dirty="0" smtClean="0"/>
              <a:t>, </a:t>
            </a:r>
            <a:r>
              <a:rPr lang="ru-RU" dirty="0" smtClean="0"/>
              <a:t>   потехе      Делу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3 класс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/>
              <a:t>ждут</a:t>
            </a:r>
            <a:r>
              <a:rPr lang="ru-RU" dirty="0" smtClean="0"/>
              <a:t>.     </a:t>
            </a:r>
            <a:r>
              <a:rPr lang="ru-RU" dirty="0" smtClean="0"/>
              <a:t>о</a:t>
            </a:r>
            <a:r>
              <a:rPr lang="ru-RU" dirty="0" smtClean="0"/>
              <a:t>дного   не    Семеро</a:t>
            </a:r>
            <a:endParaRPr lang="ru-RU" dirty="0" smtClean="0"/>
          </a:p>
          <a:p>
            <a:r>
              <a:rPr lang="ru-RU" dirty="0" smtClean="0"/>
              <a:t>кататься</a:t>
            </a:r>
            <a:r>
              <a:rPr lang="ru-RU" dirty="0" smtClean="0"/>
              <a:t>, люби </a:t>
            </a:r>
            <a:r>
              <a:rPr lang="ru-RU" dirty="0" smtClean="0"/>
              <a:t>   возить.      Любишь   саночки  и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4 класс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/>
              <a:t>труда </a:t>
            </a:r>
            <a:r>
              <a:rPr lang="ru-RU" dirty="0" smtClean="0"/>
              <a:t>не рыбку </a:t>
            </a:r>
            <a:r>
              <a:rPr lang="ru-RU" dirty="0" smtClean="0"/>
              <a:t>вытащишь из.   Без    пруда</a:t>
            </a:r>
            <a:endParaRPr lang="ru-RU" dirty="0" smtClean="0"/>
          </a:p>
          <a:p>
            <a:r>
              <a:rPr lang="ru-RU" dirty="0" smtClean="0"/>
              <a:t>осени считают.</a:t>
            </a:r>
            <a:r>
              <a:rPr lang="ru-RU" dirty="0" smtClean="0"/>
              <a:t> </a:t>
            </a:r>
            <a:r>
              <a:rPr lang="ru-RU" dirty="0" smtClean="0"/>
              <a:t>Цыплят  по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ransition spd="slow">
    <p:wedge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642918"/>
            <a:ext cx="7786742" cy="1643074"/>
          </a:xfrm>
        </p:spPr>
        <p:txBody>
          <a:bodyPr>
            <a:normAutofit fontScale="90000"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повышение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мотивации и познавательного интереса обучающихся к изучению русского языка во внеурочное время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закрепление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знаний и умений, полученных на уроках русского языка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воспитание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 обучающихся бережного отношения к родному языку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расширение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словарного запаса детей, используя высказывания великих людей о русском языке</a:t>
            </a:r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403860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7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повысить образовательный уровень обучающихся</a:t>
            </a:r>
          </a:p>
          <a:p>
            <a:pPr lvl="0"/>
            <a:r>
              <a:rPr lang="ru-RU" sz="17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развить самостоятельность и  творческие способности обучающихся</a:t>
            </a:r>
          </a:p>
          <a:p>
            <a:pPr lvl="0"/>
            <a:r>
              <a:rPr lang="ru-RU" sz="17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развить интерес к русскому языку как к учебному предмету</a:t>
            </a:r>
          </a:p>
          <a:p>
            <a:pPr lvl="0"/>
            <a:r>
              <a:rPr lang="ru-RU" sz="17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развить  у обучающихся смекалку и сообразительность</a:t>
            </a:r>
          </a:p>
          <a:p>
            <a:pPr lvl="0"/>
            <a:r>
              <a:rPr lang="ru-RU" sz="17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формировать и развивать у обучающихся разносторонние интересы, культуры мышления</a:t>
            </a:r>
          </a:p>
          <a:p>
            <a:pPr lvl="0"/>
            <a:r>
              <a:rPr lang="ru-RU" sz="17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развивать умение пользоваться словарями</a:t>
            </a:r>
          </a:p>
          <a:p>
            <a:pPr>
              <a:buNone/>
            </a:pPr>
            <a:r>
              <a:rPr lang="ru-RU" sz="1800" b="1" dirty="0" smtClean="0"/>
              <a:t>Оборудование:</a:t>
            </a:r>
            <a:endParaRPr lang="ru-RU" sz="1800" dirty="0" smtClean="0"/>
          </a:p>
          <a:p>
            <a:pPr lvl="0"/>
            <a:r>
              <a:rPr lang="ru-RU" sz="17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презентация</a:t>
            </a:r>
          </a:p>
          <a:p>
            <a:pPr lvl="0"/>
            <a:r>
              <a:rPr lang="ru-RU" sz="17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карточки с заданиями</a:t>
            </a:r>
          </a:p>
          <a:p>
            <a:pPr lvl="0"/>
            <a:r>
              <a:rPr lang="ru-RU" sz="17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сводная таблица результатов</a:t>
            </a:r>
          </a:p>
          <a:p>
            <a:pPr lvl="0"/>
            <a:r>
              <a:rPr lang="ru-RU" sz="17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словари</a:t>
            </a:r>
          </a:p>
          <a:p>
            <a:pPr lvl="0"/>
            <a:r>
              <a:rPr lang="ru-RU" sz="17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ручки,  листочки (для выполнения некоторых заданий)</a:t>
            </a:r>
          </a:p>
          <a:p>
            <a:pPr lvl="0"/>
            <a:r>
              <a:rPr lang="ru-RU" sz="17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флажки</a:t>
            </a:r>
          </a:p>
          <a:p>
            <a:pPr lvl="0"/>
            <a:r>
              <a:rPr lang="ru-RU" sz="17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значок с надписью «Самый умный»</a:t>
            </a: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yuliy\OneDrive\Desktop\LIDWVknfOTw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785794"/>
            <a:ext cx="7858180" cy="550072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3"/>
          <a:srcRect l="21090" t="8181" r="16299"/>
          <a:stretch>
            <a:fillRect/>
          </a:stretch>
        </p:blipFill>
        <p:spPr bwMode="auto">
          <a:xfrm>
            <a:off x="3143240" y="1500174"/>
            <a:ext cx="2962689" cy="5176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Users\yuliy\OneDrive\Desktop\1653648189_35-kartinkof-club-p-veselaya-azbuka-kartinki-36.png"/>
          <p:cNvPicPr/>
          <p:nvPr/>
        </p:nvPicPr>
        <p:blipFill>
          <a:blip r:embed="rId4" cstate="print"/>
          <a:srcRect t="20750" r="-21" b="18474"/>
          <a:stretch>
            <a:fillRect/>
          </a:stretch>
        </p:blipFill>
        <p:spPr bwMode="auto">
          <a:xfrm>
            <a:off x="4214810" y="1714488"/>
            <a:ext cx="731520" cy="389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yuliy\OneDrive\Desktop\i.jpg"/>
          <p:cNvPicPr/>
          <p:nvPr/>
        </p:nvPicPr>
        <p:blipFill>
          <a:blip r:embed="rId5" cstate="print"/>
          <a:srcRect l="4421" t="6167" b="7489"/>
          <a:stretch>
            <a:fillRect/>
          </a:stretch>
        </p:blipFill>
        <p:spPr bwMode="auto">
          <a:xfrm rot="1717485">
            <a:off x="5744960" y="1915123"/>
            <a:ext cx="1092808" cy="1000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00034" y="642918"/>
            <a:ext cx="8143932" cy="683504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КОРОЛЕВА ГРАММАТИКА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dissolve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61206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Задание №1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367542"/>
          </a:xfrm>
        </p:spPr>
        <p:txBody>
          <a:bodyPr/>
          <a:lstStyle/>
          <a:p>
            <a:pPr algn="ctr"/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Разминка «Вопрос-ответ»</a:t>
            </a:r>
          </a:p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1026" name="Picture 2" descr="C:\Users\yuliy\OneDrive\Desktop\e8a57630-793f-5853-912d-0ae6331ea6f9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3571876"/>
            <a:ext cx="3000396" cy="257176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68350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Задание №2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2714620"/>
            <a:ext cx="7772400" cy="3429024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«Лучший каллиграф»</a:t>
            </a:r>
            <a:endParaRPr lang="ru-RU" sz="4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yuliy\OneDrive\Desktop\42xS3O5kksg.jpg"/>
          <p:cNvPicPr>
            <a:picLocks noChangeAspect="1" noChangeArrowheads="1"/>
          </p:cNvPicPr>
          <p:nvPr/>
        </p:nvPicPr>
        <p:blipFill>
          <a:blip r:embed="rId3"/>
          <a:srcRect l="13235" r="16177"/>
          <a:stretch>
            <a:fillRect/>
          </a:stretch>
        </p:blipFill>
        <p:spPr bwMode="auto">
          <a:xfrm>
            <a:off x="2786050" y="3500438"/>
            <a:ext cx="3429024" cy="263842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428604"/>
            <a:ext cx="8185052" cy="592935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1 класс</a:t>
            </a:r>
            <a:endParaRPr lang="ru-RU" dirty="0" smtClean="0">
              <a:solidFill>
                <a:schemeClr val="bg1"/>
              </a:solidFill>
            </a:endParaRPr>
          </a:p>
          <a:p>
            <a:pPr algn="ctr"/>
            <a:r>
              <a:rPr lang="ru-RU" dirty="0" smtClean="0"/>
              <a:t>Нина, сосна, рак, скакалка.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2 класс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/>
              <a:t>Кусты наполнились водой. На каждой ветке гирлянды капель. Сядет воробей – и упадёт сверкающий дождь!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3 класс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/>
              <a:t>        Дивишься драгоценности нашего языка: что ни звук, то и подарок; все зернисто, крупно, как сам жемчуг, и право, иное название драгоценнее самой вещи.</a:t>
            </a:r>
          </a:p>
          <a:p>
            <a:r>
              <a:rPr lang="ru-RU" dirty="0" smtClean="0"/>
              <a:t>                                                                                              Н.В</a:t>
            </a:r>
            <a:r>
              <a:rPr lang="ru-RU" dirty="0" smtClean="0"/>
              <a:t>. Гоголь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4 класс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/>
              <a:t>        Величайшее богатство народа – его язык! Тысячелетиями накапливаются и вечно живут в слове несметные сокровища человеческой мысли и опыта.</a:t>
            </a:r>
          </a:p>
          <a:p>
            <a:r>
              <a:rPr lang="ru-RU" dirty="0" smtClean="0"/>
              <a:t>                                                                                         М.А</a:t>
            </a:r>
            <a:r>
              <a:rPr lang="ru-RU" dirty="0" smtClean="0"/>
              <a:t>. Шолохов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61206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Задание №3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15322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«Загадки»</a:t>
            </a:r>
            <a:endParaRPr lang="ru-RU" sz="4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yuliy\OneDrive\Desktop\f09316d1-4f98-580b-b8d7-61b27023910d.jf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3643314"/>
            <a:ext cx="3643338" cy="228601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357166"/>
            <a:ext cx="8185052" cy="607223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1 класс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/>
              <a:t>Загадки для команд:                                 </a:t>
            </a:r>
            <a:r>
              <a:rPr lang="ru-RU" dirty="0" smtClean="0"/>
              <a:t>На </a:t>
            </a:r>
            <a:r>
              <a:rPr lang="ru-RU" dirty="0" smtClean="0"/>
              <a:t>странице я стою,  </a:t>
            </a:r>
            <a:br>
              <a:rPr lang="ru-RU" dirty="0" smtClean="0"/>
            </a:br>
            <a:r>
              <a:rPr lang="ru-RU" dirty="0" smtClean="0"/>
              <a:t>На бахче у нас растёт,                               Всем вопросы задаю.</a:t>
            </a:r>
            <a:br>
              <a:rPr lang="ru-RU" dirty="0" smtClean="0"/>
            </a:br>
            <a:r>
              <a:rPr lang="ru-RU" dirty="0" smtClean="0"/>
              <a:t>Как разрежешь – сок течёт.                     </a:t>
            </a:r>
            <a:r>
              <a:rPr lang="ru-RU" dirty="0" smtClean="0"/>
              <a:t>Согнут </a:t>
            </a:r>
            <a:r>
              <a:rPr lang="ru-RU" dirty="0" smtClean="0"/>
              <a:t>я всегда в дугу-</a:t>
            </a:r>
            <a:br>
              <a:rPr lang="ru-RU" dirty="0" smtClean="0"/>
            </a:br>
            <a:r>
              <a:rPr lang="ru-RU" dirty="0" smtClean="0"/>
              <a:t>Свеж и сладок он на вкус,                        Разогнуться не могу. </a:t>
            </a:r>
            <a:br>
              <a:rPr lang="ru-RU" dirty="0" smtClean="0"/>
            </a:br>
            <a:r>
              <a:rPr lang="ru-RU" dirty="0" smtClean="0"/>
              <a:t>Называется</a:t>
            </a:r>
            <a:r>
              <a:rPr lang="ru-RU" dirty="0" smtClean="0"/>
              <a:t>…</a:t>
            </a:r>
            <a:endParaRPr lang="ru-RU" dirty="0" smtClean="0"/>
          </a:p>
          <a:p>
            <a:r>
              <a:rPr lang="ru-RU" dirty="0" smtClean="0"/>
              <a:t> 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2 класс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/>
              <a:t>Эту зелень ты не тронь:                           </a:t>
            </a:r>
            <a:r>
              <a:rPr lang="ru-RU" dirty="0" smtClean="0"/>
              <a:t> Я </a:t>
            </a:r>
            <a:r>
              <a:rPr lang="ru-RU" dirty="0" smtClean="0"/>
              <a:t>-  минус в математике,</a:t>
            </a:r>
            <a:br>
              <a:rPr lang="ru-RU" dirty="0" smtClean="0"/>
            </a:br>
            <a:r>
              <a:rPr lang="ru-RU" dirty="0" smtClean="0"/>
              <a:t>Жжётся больно, как огонь                       </a:t>
            </a:r>
            <a:r>
              <a:rPr lang="ru-RU" dirty="0" smtClean="0"/>
              <a:t>Но </a:t>
            </a:r>
            <a:r>
              <a:rPr lang="ru-RU" dirty="0" smtClean="0"/>
              <a:t>знак другой в грамматике.</a:t>
            </a:r>
            <a:br>
              <a:rPr lang="ru-RU" dirty="0" smtClean="0"/>
            </a:br>
            <a:r>
              <a:rPr lang="ru-RU" dirty="0" smtClean="0"/>
              <a:t>Неприятна, некрасива,                            </a:t>
            </a:r>
            <a:r>
              <a:rPr lang="ru-RU" dirty="0" smtClean="0"/>
              <a:t>Знаком </a:t>
            </a:r>
            <a:r>
              <a:rPr lang="ru-RU" dirty="0" smtClean="0"/>
              <a:t>я детворе,</a:t>
            </a:r>
            <a:br>
              <a:rPr lang="ru-RU" dirty="0" smtClean="0"/>
            </a:br>
            <a:r>
              <a:rPr lang="ru-RU" dirty="0" smtClean="0"/>
              <a:t>Называется…  </a:t>
            </a:r>
            <a:r>
              <a:rPr lang="ru-RU" dirty="0" smtClean="0"/>
              <a:t>                                            </a:t>
            </a:r>
            <a:r>
              <a:rPr lang="ru-RU" dirty="0" smtClean="0"/>
              <a:t>Меня зовут… </a:t>
            </a:r>
          </a:p>
          <a:p>
            <a:r>
              <a:rPr lang="ru-RU" dirty="0" smtClean="0"/>
              <a:t> 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3 класс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/>
              <a:t>Ежедневно                                                 </a:t>
            </a:r>
            <a:r>
              <a:rPr lang="ru-RU" dirty="0" smtClean="0"/>
              <a:t>На </a:t>
            </a:r>
            <a:r>
              <a:rPr lang="ru-RU" dirty="0" smtClean="0"/>
              <a:t>странице вверх тормашками </a:t>
            </a:r>
            <a:br>
              <a:rPr lang="ru-RU" dirty="0" smtClean="0"/>
            </a:br>
            <a:r>
              <a:rPr lang="ru-RU" dirty="0" smtClean="0"/>
              <a:t>В шесть утра,                                             Торчу! Восхищаюсь, возмущаюсь</a:t>
            </a:r>
            <a:br>
              <a:rPr lang="ru-RU" dirty="0" smtClean="0"/>
            </a:br>
            <a:r>
              <a:rPr lang="ru-RU" dirty="0" smtClean="0"/>
              <a:t>Я трещу:                                                     И кричу!  </a:t>
            </a:r>
            <a:br>
              <a:rPr lang="ru-RU" dirty="0" smtClean="0"/>
            </a:br>
            <a:r>
              <a:rPr lang="ru-RU" dirty="0" smtClean="0"/>
              <a:t>– Вставать пора! </a:t>
            </a:r>
          </a:p>
          <a:p>
            <a:r>
              <a:rPr lang="ru-RU" dirty="0" smtClean="0"/>
              <a:t> 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4 класс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/>
              <a:t>Всегда шагаем мы вдвоём,                         Я маковой крупинкой</a:t>
            </a:r>
            <a:br>
              <a:rPr lang="ru-RU" dirty="0" smtClean="0"/>
            </a:br>
            <a:r>
              <a:rPr lang="ru-RU" dirty="0" smtClean="0"/>
              <a:t>Похожие, как братья.                                  Упала на тропинку,</a:t>
            </a:r>
            <a:br>
              <a:rPr lang="ru-RU" dirty="0" smtClean="0"/>
            </a:br>
            <a:r>
              <a:rPr lang="ru-RU" dirty="0" smtClean="0"/>
              <a:t>Мы за обедом –</a:t>
            </a:r>
            <a:r>
              <a:rPr lang="en-US" dirty="0" smtClean="0"/>
              <a:t> </a:t>
            </a:r>
            <a:r>
              <a:rPr lang="ru-RU" dirty="0" smtClean="0"/>
              <a:t> под столом,                    </a:t>
            </a:r>
            <a:r>
              <a:rPr lang="ru-RU" dirty="0" smtClean="0"/>
              <a:t>Оставила </a:t>
            </a:r>
            <a:r>
              <a:rPr lang="ru-RU" dirty="0" smtClean="0"/>
              <a:t>вас-</a:t>
            </a:r>
            <a:br>
              <a:rPr lang="ru-RU" dirty="0" smtClean="0"/>
            </a:br>
            <a:r>
              <a:rPr lang="ru-RU" dirty="0" smtClean="0"/>
              <a:t>А ночью – под кроватью.  </a:t>
            </a:r>
            <a:r>
              <a:rPr lang="ru-RU" dirty="0" smtClean="0"/>
              <a:t>                         </a:t>
            </a:r>
            <a:r>
              <a:rPr lang="ru-RU" dirty="0" smtClean="0"/>
              <a:t>Закончила рассказ. 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edge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68350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Задание №4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22466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Кроссворд «КВА»</a:t>
            </a:r>
            <a:endParaRPr lang="ru-RU" sz="4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yuliy\OneDrive\Desktop\19762059.jpg"/>
          <p:cNvPicPr>
            <a:picLocks noChangeAspect="1" noChangeArrowheads="1"/>
          </p:cNvPicPr>
          <p:nvPr/>
        </p:nvPicPr>
        <p:blipFill>
          <a:blip r:embed="rId3"/>
          <a:srcRect l="7879" r="5449" b="5829"/>
          <a:stretch>
            <a:fillRect/>
          </a:stretch>
        </p:blipFill>
        <p:spPr bwMode="auto">
          <a:xfrm>
            <a:off x="2857488" y="3571876"/>
            <a:ext cx="3143272" cy="200026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1505</TotalTime>
  <Words>324</Words>
  <Application>Microsoft Office PowerPoint</Application>
  <PresentationFormat>Экран (4:3)</PresentationFormat>
  <Paragraphs>145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Поток</vt:lpstr>
      <vt:lpstr>Внеклассное мероприятие</vt:lpstr>
      <vt:lpstr>Цель:     повышение мотивации и познавательного интереса обучающихся к изучению русского языка во внеурочное время     закрепление знаний и умений, полученных на уроках русского языка     воспитание у обучающихся бережного отношения к родному языку     расширение словарного запаса детей, используя высказывания великих людей о русском языке </vt:lpstr>
      <vt:lpstr>КОРОЛЕВА ГРАММАТИКА</vt:lpstr>
      <vt:lpstr>Задание №1</vt:lpstr>
      <vt:lpstr>Задание №2</vt:lpstr>
      <vt:lpstr>Слайд 6</vt:lpstr>
      <vt:lpstr>Задание №3</vt:lpstr>
      <vt:lpstr>Слайд 8</vt:lpstr>
      <vt:lpstr>Задание №4</vt:lpstr>
      <vt:lpstr>Задание №5</vt:lpstr>
      <vt:lpstr>Слайд 11</vt:lpstr>
      <vt:lpstr>Слайд 12</vt:lpstr>
      <vt:lpstr>Слайд 13</vt:lpstr>
      <vt:lpstr>Слайд 14</vt:lpstr>
      <vt:lpstr>Задание №6</vt:lpstr>
      <vt:lpstr>Слайд 16</vt:lpstr>
      <vt:lpstr>Слайд 17</vt:lpstr>
      <vt:lpstr>Задание №7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Внеклассное мероприятие</dc:title>
  <dc:creator>Юлия Колобова</dc:creator>
  <cp:lastModifiedBy>Юлия Колобова</cp:lastModifiedBy>
  <cp:revision>32</cp:revision>
  <dcterms:created xsi:type="dcterms:W3CDTF">2024-11-03T11:14:08Z</dcterms:created>
  <dcterms:modified xsi:type="dcterms:W3CDTF">2024-11-04T12:19:43Z</dcterms:modified>
</cp:coreProperties>
</file>