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334FE-7060-4D53-A424-BD6919212701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E57-EC24-4443-BC73-9EE5D6FC4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6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92E57-EC24-4443-BC73-9EE5D6FC452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2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28586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429157"/>
          </a:xfrm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FFEFD1"/>
                    </a:gs>
                    <a:gs pos="64999">
                      <a:srgbClr val="F0EBD5"/>
                    </a:gs>
                    <a:gs pos="100000">
                      <a:srgbClr val="D1C39F"/>
                    </a:gs>
                  </a:gsLst>
                  <a:lin ang="5400000" scaled="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000" b="1" i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6000" b="1" i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1">
                    <a:lumMod val="5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правлению эмоциональным состоянием.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Ведение дневника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player.myshared.ru/285884/data/images/img3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428736"/>
            <a:ext cx="28289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1500174"/>
            <a:ext cx="53578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 дневнике вы можете описывать свои чувства, освобождаясь от них и понимая, что за ними стояло.</a:t>
            </a:r>
          </a:p>
          <a:p>
            <a:r>
              <a:rPr lang="ru-RU" sz="2800" dirty="0" smtClean="0">
                <a:solidFill>
                  <a:schemeClr val="tx2"/>
                </a:solidFill>
              </a:rPr>
              <a:t>Анализируйте: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Что важно для меня?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 Чего можно было бы избежать?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2"/>
                </a:solidFill>
              </a:rPr>
              <a:t>Что я могу сделать?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knigi-1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-214338"/>
            <a:ext cx="1390650" cy="153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layer.myshared.ru/285884/data/images/img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429000"/>
            <a:ext cx="1943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28662" y="785794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конечно юмор!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Юмор – это спасательный круг на волнах жизни. Мир уцелел, потому что смеялся.</a:t>
            </a:r>
          </a:p>
          <a:p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2643182"/>
            <a:ext cx="4357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«Смех так полезен, что одна минута хохота приносит человеку столько же пользы, как и 45-минутная физическая нагрузка»</a:t>
            </a:r>
          </a:p>
          <a:p>
            <a:r>
              <a:rPr 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А.Кичаев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5768" r="4789" b="11220"/>
          <a:stretch/>
        </p:blipFill>
        <p:spPr>
          <a:xfrm>
            <a:off x="3059832" y="1074107"/>
            <a:ext cx="576064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3326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429000"/>
            <a:ext cx="2160240" cy="2178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0505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869160"/>
            <a:ext cx="6696744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6350" stA="50000" endA="300" endPos="90000" dir="5400000" sy="-100000" algn="bl" rotWithShape="0"/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СПАСИБО ЗА ВНИМАНИЕ </a:t>
            </a:r>
            <a:endParaRPr lang="ru-RU" sz="5400" b="0" i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046" t="6147" r="3264" b="11903"/>
          <a:stretch/>
        </p:blipFill>
        <p:spPr>
          <a:xfrm>
            <a:off x="1043608" y="620688"/>
            <a:ext cx="4968553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9979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428604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Эмоциональное напряжение</a:t>
            </a:r>
            <a:r>
              <a:rPr lang="ru-RU" sz="28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психическое состояние, обусловленное ожиданием неприятных для субъекта событий,  сопровождаемое ощущением общего дискомфорта, тревоги, иногда страха.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Основной причиной возникновения напряжения является неудовлетворенная потребность (Л. В. Куликов).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37147"/>
            <a:ext cx="4674096" cy="2921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напряжения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 с друзьями, одноклассниками, сестрами, братьями;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Проблемы в семье (внутренний глубокий конфликт);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Изменения происходящие с телом (низкий, слишком высокий, неуклюжий, полный, толстый;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Переживания, стресс, волнение, недосыпание;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хватает времени всё сделать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например – убраться в комнате,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выучить уроки, подготовить реферат,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сходить на тренировку); 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416" y="4743822"/>
            <a:ext cx="3280621" cy="21141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 снятия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эмоционального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напряжения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Метод глубокого дыхания.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Медленное и глубокое дыхание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понижает возбудимость нервных 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способствует мышечному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расслаблению.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Частое дыхание, наоборот,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обеспечивает высокий уровень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активности 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:\LENA\Мои документы\Временная\IMG_0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1" y="3536256"/>
            <a:ext cx="3500462" cy="2625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Прогрессивная мышечная релаксация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15875" algn="just">
              <a:buNone/>
            </a:pPr>
            <a:r>
              <a:rPr lang="ru-RU" sz="3000" b="1" u="sng" dirty="0" smtClean="0">
                <a:solidFill>
                  <a:schemeClr val="tx2"/>
                </a:solidFill>
              </a:rPr>
              <a:t>Релаксацией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состояние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бодроствования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характеризующееся пониженной психофизиологической активностью, расслаблением, которое ощущается либо во всем организме, либо в любой его системе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15875" algn="just">
              <a:buNone/>
            </a:pPr>
            <a:r>
              <a:rPr lang="ru-RU" sz="3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30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психомышечной</a:t>
            </a:r>
            <a:r>
              <a:rPr lang="ru-RU" sz="3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релаксации по Джекобсону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основана на простом физиологическом факте: после периода напряжения любая мышца автоматически расслабляется. </a:t>
            </a:r>
          </a:p>
          <a:p>
            <a:pPr indent="15875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овладении важно сильно напрягать мышцы, начиная с правой руки, после этого полностью их расслаблять, 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обращать внимание на разницу ощущений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возникающих при напряжении и расслаблении мышц.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изуализация как один из методов релаксаци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3643314" cy="229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000240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2400" dirty="0" smtClean="0">
                <a:solidFill>
                  <a:schemeClr val="tx2"/>
                </a:solidFill>
              </a:rPr>
              <a:t>Воображая приятные, спокойные картинки человек достигает расслабления не только тела, но и сознания. Универсальными для релаксации считаются образы моря с легкими </a:t>
            </a:r>
            <a:r>
              <a:rPr lang="ru-RU" sz="2400" dirty="0" err="1" smtClean="0">
                <a:solidFill>
                  <a:schemeClr val="tx2"/>
                </a:solidFill>
              </a:rPr>
              <a:t>голубыми</a:t>
            </a:r>
            <a:r>
              <a:rPr lang="ru-RU" sz="2400" dirty="0" smtClean="0">
                <a:solidFill>
                  <a:schemeClr val="tx2"/>
                </a:solidFill>
              </a:rPr>
              <a:t> волнами, образы неба с медленно </a:t>
            </a:r>
          </a:p>
          <a:p>
            <a:pPr marL="3590925"/>
            <a:r>
              <a:rPr lang="ru-RU" sz="2400" dirty="0" smtClean="0">
                <a:solidFill>
                  <a:schemeClr val="tx2"/>
                </a:solidFill>
              </a:rPr>
              <a:t>плывущими мягкими облаками, представления себя в лодке на тихом озере. В целом,    наиболее комфортными для отдыха, умиротворяющими                                                                                 являются </a:t>
            </a:r>
            <a:r>
              <a:rPr lang="ru-RU" sz="2400" dirty="0" err="1" smtClean="0">
                <a:solidFill>
                  <a:schemeClr val="tx2"/>
                </a:solidFill>
              </a:rPr>
              <a:t>голубой</a:t>
            </a:r>
            <a:r>
              <a:rPr lang="ru-RU" sz="2400" dirty="0" smtClean="0">
                <a:solidFill>
                  <a:schemeClr val="tx2"/>
                </a:solidFill>
              </a:rPr>
              <a:t> и зеленый цвета.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Визуализация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(активное включение представлений и чувственных образов)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Когнитивные</a:t>
            </a:r>
            <a:r>
              <a:rPr lang="ru-RU" dirty="0" smtClean="0"/>
              <a:t> стратегии</a:t>
            </a:r>
            <a:br>
              <a:rPr lang="ru-RU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(использование программирующей и регулирующей силы слова)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неадекватных убеждений, отказ от нереальных требований  к себе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(например, что мы должны соответствовать каким-либо стандартам, чьим-либо ожиданиям)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Ставьте перед собой реально достижимые цели, правильно оценивайте свои силы и возможности.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15352" cy="1143000"/>
          </a:xfrm>
        </p:spPr>
        <p:txBody>
          <a:bodyPr>
            <a:normAutofit/>
          </a:bodyPr>
          <a:lstStyle/>
          <a:p>
            <a:pPr marL="742950" indent="-742950" algn="l"/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поражений</a:t>
            </a:r>
            <a:endParaRPr lang="ru-RU" sz="32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/>
          </a:bodyPr>
          <a:lstStyle/>
          <a:p>
            <a:pPr marL="0" indent="533400">
              <a:buNone/>
            </a:pPr>
            <a:r>
              <a:rPr lang="ru-RU" dirty="0" smtClean="0">
                <a:solidFill>
                  <a:schemeClr val="tx2"/>
                </a:solidFill>
              </a:rPr>
              <a:t>Если вы потерпели в чем-то неудачу, научитесь извлекать из этого правильные выводы.</a:t>
            </a:r>
          </a:p>
          <a:p>
            <a:pPr marL="0" indent="533400">
              <a:buNone/>
            </a:pPr>
            <a:r>
              <a:rPr lang="ru-RU" dirty="0" smtClean="0">
                <a:solidFill>
                  <a:schemeClr val="tx2"/>
                </a:solidFill>
              </a:rPr>
              <a:t>Вместо того, чтобы ругать себя: «</a:t>
            </a:r>
            <a:r>
              <a:rPr lang="ru-RU" sz="2800" dirty="0" smtClean="0"/>
              <a:t>Я плохо написал контрольную, потому что я глупый и ничего у меня не получается</a:t>
            </a:r>
            <a:r>
              <a:rPr lang="ru-RU" dirty="0" smtClean="0">
                <a:solidFill>
                  <a:schemeClr val="tx2"/>
                </a:solidFill>
              </a:rPr>
              <a:t>», вы должны реально смотреть на вещи: 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Я плохо написал работу, потому что плохо подготовился</a:t>
            </a:r>
            <a:r>
              <a:rPr lang="ru-RU" dirty="0" smtClean="0">
                <a:solidFill>
                  <a:schemeClr val="tx2"/>
                </a:solidFill>
              </a:rPr>
              <a:t>»</a:t>
            </a:r>
          </a:p>
          <a:p>
            <a:pPr marL="0" indent="533400">
              <a:buNone/>
            </a:pPr>
            <a:r>
              <a:rPr lang="ru-RU" dirty="0" smtClean="0">
                <a:solidFill>
                  <a:schemeClr val="tx2"/>
                </a:solidFill>
              </a:rPr>
              <a:t>Это поможет в следующий раз избегать подобных неприятностей  и верить в свои силы.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позитивных утверждений</a:t>
            </a:r>
            <a:endParaRPr lang="ru-RU" sz="32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834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 не успею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863D"/>
                          </a:solidFill>
                        </a:rPr>
                        <a:t>Я могу справиться, если составить план</a:t>
                      </a:r>
                      <a:endParaRPr lang="ru-RU" sz="28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 меня ничего не получится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863D"/>
                          </a:solidFill>
                        </a:rPr>
                        <a:t>Если не удастся, я попытаюсь вновь</a:t>
                      </a:r>
                      <a:endParaRPr lang="ru-RU" sz="28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Дело зашло в тупик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863D"/>
                          </a:solidFill>
                        </a:rPr>
                        <a:t>Из любой ситуации есть выход</a:t>
                      </a:r>
                      <a:endParaRPr lang="ru-RU" sz="2800" dirty="0">
                        <a:solidFill>
                          <a:srgbClr val="00863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478</Words>
  <Application>Microsoft Office PowerPoint</Application>
  <PresentationFormat>Экран (4:3)</PresentationFormat>
  <Paragraphs>58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Управлению эмоциональным состоянием. </vt:lpstr>
      <vt:lpstr>Презентация PowerPoint</vt:lpstr>
      <vt:lpstr>Источники  напряжения</vt:lpstr>
      <vt:lpstr>Методы снятия эмоционального напряжения</vt:lpstr>
      <vt:lpstr>Прогрессивная мышечная релаксация</vt:lpstr>
      <vt:lpstr>Визуализация (активное включение представлений и чувственных образов) </vt:lpstr>
      <vt:lpstr>Когнитивные стратегии (использование программирующей и регулирующей силы слова)</vt:lpstr>
      <vt:lpstr>2. Анализ поражений</vt:lpstr>
      <vt:lpstr>3.  Формирование позитивных утверждений</vt:lpstr>
      <vt:lpstr>4.  Ведение дневника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93</cp:revision>
  <dcterms:modified xsi:type="dcterms:W3CDTF">2022-11-18T14:57:21Z</dcterms:modified>
</cp:coreProperties>
</file>