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61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F90BB6-CF0B-4255-B68A-957ED7D3430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CAFFA0-E1B4-4EE0-9E9B-60EFF25CACE4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0" i="0" dirty="0" smtClean="0"/>
            <a:t>Тренинги по прокачке навыков (развитие </a:t>
          </a:r>
          <a:r>
            <a:rPr lang="en-US" b="0" i="0" dirty="0" err="1" smtClean="0"/>
            <a:t>softskills</a:t>
          </a:r>
          <a:r>
            <a:rPr lang="ru-RU" b="0" i="0" dirty="0" smtClean="0"/>
            <a:t>)</a:t>
          </a:r>
          <a:endParaRPr lang="ru-RU" b="0" i="0" dirty="0"/>
        </a:p>
      </dgm:t>
    </dgm:pt>
    <dgm:pt modelId="{58177D09-30B4-4078-A382-39139D75B1BD}" type="parTrans" cxnId="{134666EC-20F7-4B5F-B42F-0E5D87478072}">
      <dgm:prSet/>
      <dgm:spPr/>
      <dgm:t>
        <a:bodyPr/>
        <a:lstStyle/>
        <a:p>
          <a:endParaRPr lang="ru-RU"/>
        </a:p>
      </dgm:t>
    </dgm:pt>
    <dgm:pt modelId="{A5423989-CF5D-4D15-9097-8FFA8332F68C}" type="sibTrans" cxnId="{134666EC-20F7-4B5F-B42F-0E5D87478072}">
      <dgm:prSet/>
      <dgm:spPr/>
      <dgm:t>
        <a:bodyPr/>
        <a:lstStyle/>
        <a:p>
          <a:endParaRPr lang="ru-RU"/>
        </a:p>
      </dgm:t>
    </dgm:pt>
    <dgm:pt modelId="{91424441-909E-42BD-A781-55D4C04DB1DA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Трансформационные тренинги (д</a:t>
          </a:r>
          <a:r>
            <a:rPr lang="ru-RU" b="0" i="0" dirty="0" smtClean="0"/>
            <a:t>ля изменения мыслительных процессов человека)</a:t>
          </a:r>
          <a:endParaRPr lang="ru-RU" dirty="0"/>
        </a:p>
      </dgm:t>
    </dgm:pt>
    <dgm:pt modelId="{93DFFB95-F808-4605-9FD4-C4DBF2E8D847}" type="parTrans" cxnId="{644EEABC-0F3F-4014-B067-39EF3B6A2C55}">
      <dgm:prSet/>
      <dgm:spPr/>
      <dgm:t>
        <a:bodyPr/>
        <a:lstStyle/>
        <a:p>
          <a:endParaRPr lang="ru-RU"/>
        </a:p>
      </dgm:t>
    </dgm:pt>
    <dgm:pt modelId="{17A4E64C-2CD7-4A3B-B5B1-C9C32D0A2319}" type="sibTrans" cxnId="{644EEABC-0F3F-4014-B067-39EF3B6A2C55}">
      <dgm:prSet/>
      <dgm:spPr/>
      <dgm:t>
        <a:bodyPr/>
        <a:lstStyle/>
        <a:p>
          <a:endParaRPr lang="ru-RU"/>
        </a:p>
      </dgm:t>
    </dgm:pt>
    <dgm:pt modelId="{958285B1-0A91-4AB0-B130-FC1198EA5E12}" type="pres">
      <dgm:prSet presAssocID="{AFF90BB6-CF0B-4255-B68A-957ED7D3430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0E69BCD-E593-4501-BB19-5D1325059D6D}" type="pres">
      <dgm:prSet presAssocID="{AFF90BB6-CF0B-4255-B68A-957ED7D34307}" presName="Name1" presStyleCnt="0"/>
      <dgm:spPr/>
    </dgm:pt>
    <dgm:pt modelId="{3290B561-517F-4C8D-9525-EC22492390C2}" type="pres">
      <dgm:prSet presAssocID="{AFF90BB6-CF0B-4255-B68A-957ED7D34307}" presName="cycle" presStyleCnt="0"/>
      <dgm:spPr/>
    </dgm:pt>
    <dgm:pt modelId="{AC743422-A0D4-4970-9A24-0185CACC581E}" type="pres">
      <dgm:prSet presAssocID="{AFF90BB6-CF0B-4255-B68A-957ED7D34307}" presName="srcNode" presStyleLbl="node1" presStyleIdx="0" presStyleCnt="2"/>
      <dgm:spPr/>
    </dgm:pt>
    <dgm:pt modelId="{DF8BCFC8-D4B7-4BF2-9842-4C3B42DF40A1}" type="pres">
      <dgm:prSet presAssocID="{AFF90BB6-CF0B-4255-B68A-957ED7D34307}" presName="conn" presStyleLbl="parChTrans1D2" presStyleIdx="0" presStyleCnt="1"/>
      <dgm:spPr/>
      <dgm:t>
        <a:bodyPr/>
        <a:lstStyle/>
        <a:p>
          <a:endParaRPr lang="ru-RU"/>
        </a:p>
      </dgm:t>
    </dgm:pt>
    <dgm:pt modelId="{17AA2F78-0071-4C3C-9C7B-16F36796F39C}" type="pres">
      <dgm:prSet presAssocID="{AFF90BB6-CF0B-4255-B68A-957ED7D34307}" presName="extraNode" presStyleLbl="node1" presStyleIdx="0" presStyleCnt="2"/>
      <dgm:spPr/>
    </dgm:pt>
    <dgm:pt modelId="{CB702841-F35F-455C-AF06-1402FFC0A483}" type="pres">
      <dgm:prSet presAssocID="{AFF90BB6-CF0B-4255-B68A-957ED7D34307}" presName="dstNode" presStyleLbl="node1" presStyleIdx="0" presStyleCnt="2"/>
      <dgm:spPr/>
    </dgm:pt>
    <dgm:pt modelId="{BE59E281-FFC5-471D-8A8B-086AD88D85B0}" type="pres">
      <dgm:prSet presAssocID="{8DCAFFA0-E1B4-4EE0-9E9B-60EFF25CACE4}" presName="text_1" presStyleLbl="node1" presStyleIdx="0" presStyleCnt="2" custScaleX="85923" custLinFactNeighborX="4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8A2BD4-ACB3-4F92-881B-1317A31447D9}" type="pres">
      <dgm:prSet presAssocID="{8DCAFFA0-E1B4-4EE0-9E9B-60EFF25CACE4}" presName="accent_1" presStyleCnt="0"/>
      <dgm:spPr/>
    </dgm:pt>
    <dgm:pt modelId="{9DED06BE-A895-4175-8549-7DB0919C9616}" type="pres">
      <dgm:prSet presAssocID="{8DCAFFA0-E1B4-4EE0-9E9B-60EFF25CACE4}" presName="accentRepeatNode" presStyleLbl="solidFgAcc1" presStyleIdx="0" presStyleCnt="2" custScaleX="145135" custLinFactNeighborX="-9631" custLinFactNeighborY="-23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A8AA4F7-8606-4E3D-ACD8-146AA5C84951}" type="pres">
      <dgm:prSet presAssocID="{91424441-909E-42BD-A781-55D4C04DB1DA}" presName="text_2" presStyleLbl="node1" presStyleIdx="1" presStyleCnt="2" custScaleX="86173" custLinFactNeighborX="1713" custLinFactNeighborY="4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A1F1E-5176-4047-A03E-8CEEE033D53A}" type="pres">
      <dgm:prSet presAssocID="{91424441-909E-42BD-A781-55D4C04DB1DA}" presName="accent_2" presStyleCnt="0"/>
      <dgm:spPr/>
    </dgm:pt>
    <dgm:pt modelId="{8E2D1311-2840-47DC-B940-CB815371A992}" type="pres">
      <dgm:prSet presAssocID="{91424441-909E-42BD-A781-55D4C04DB1DA}" presName="accentRepeatNode" presStyleLbl="solidFgAcc1" presStyleIdx="1" presStyleCnt="2" custScaleX="142414" custLinFactNeighborX="-10991" custLinFactNeighborY="-117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134666EC-20F7-4B5F-B42F-0E5D87478072}" srcId="{AFF90BB6-CF0B-4255-B68A-957ED7D34307}" destId="{8DCAFFA0-E1B4-4EE0-9E9B-60EFF25CACE4}" srcOrd="0" destOrd="0" parTransId="{58177D09-30B4-4078-A382-39139D75B1BD}" sibTransId="{A5423989-CF5D-4D15-9097-8FFA8332F68C}"/>
    <dgm:cxn modelId="{76A8710B-4D7C-49DD-9B9C-1644BAC5A027}" type="presOf" srcId="{91424441-909E-42BD-A781-55D4C04DB1DA}" destId="{5A8AA4F7-8606-4E3D-ACD8-146AA5C84951}" srcOrd="0" destOrd="0" presId="urn:microsoft.com/office/officeart/2008/layout/VerticalCurvedList"/>
    <dgm:cxn modelId="{644EEABC-0F3F-4014-B067-39EF3B6A2C55}" srcId="{AFF90BB6-CF0B-4255-B68A-957ED7D34307}" destId="{91424441-909E-42BD-A781-55D4C04DB1DA}" srcOrd="1" destOrd="0" parTransId="{93DFFB95-F808-4605-9FD4-C4DBF2E8D847}" sibTransId="{17A4E64C-2CD7-4A3B-B5B1-C9C32D0A2319}"/>
    <dgm:cxn modelId="{F8716771-504C-4436-8594-CEC48A674AB3}" type="presOf" srcId="{8DCAFFA0-E1B4-4EE0-9E9B-60EFF25CACE4}" destId="{BE59E281-FFC5-471D-8A8B-086AD88D85B0}" srcOrd="0" destOrd="0" presId="urn:microsoft.com/office/officeart/2008/layout/VerticalCurvedList"/>
    <dgm:cxn modelId="{9E336235-80DD-4C9D-AE06-B38D4B6E4BFA}" type="presOf" srcId="{AFF90BB6-CF0B-4255-B68A-957ED7D34307}" destId="{958285B1-0A91-4AB0-B130-FC1198EA5E12}" srcOrd="0" destOrd="0" presId="urn:microsoft.com/office/officeart/2008/layout/VerticalCurvedList"/>
    <dgm:cxn modelId="{A80309CC-9D81-4DAA-A850-10CDD312EED6}" type="presOf" srcId="{A5423989-CF5D-4D15-9097-8FFA8332F68C}" destId="{DF8BCFC8-D4B7-4BF2-9842-4C3B42DF40A1}" srcOrd="0" destOrd="0" presId="urn:microsoft.com/office/officeart/2008/layout/VerticalCurvedList"/>
    <dgm:cxn modelId="{98C8DE9B-279C-4395-93A1-76DA6B2FDDC3}" type="presParOf" srcId="{958285B1-0A91-4AB0-B130-FC1198EA5E12}" destId="{20E69BCD-E593-4501-BB19-5D1325059D6D}" srcOrd="0" destOrd="0" presId="urn:microsoft.com/office/officeart/2008/layout/VerticalCurvedList"/>
    <dgm:cxn modelId="{FC2D1510-8B0D-4858-B7D1-BF7CC7F2A5CB}" type="presParOf" srcId="{20E69BCD-E593-4501-BB19-5D1325059D6D}" destId="{3290B561-517F-4C8D-9525-EC22492390C2}" srcOrd="0" destOrd="0" presId="urn:microsoft.com/office/officeart/2008/layout/VerticalCurvedList"/>
    <dgm:cxn modelId="{BF349FF6-5E17-4BB8-9392-20C6F3876606}" type="presParOf" srcId="{3290B561-517F-4C8D-9525-EC22492390C2}" destId="{AC743422-A0D4-4970-9A24-0185CACC581E}" srcOrd="0" destOrd="0" presId="urn:microsoft.com/office/officeart/2008/layout/VerticalCurvedList"/>
    <dgm:cxn modelId="{7E458069-C95A-4BB8-BD61-94980BE06DE9}" type="presParOf" srcId="{3290B561-517F-4C8D-9525-EC22492390C2}" destId="{DF8BCFC8-D4B7-4BF2-9842-4C3B42DF40A1}" srcOrd="1" destOrd="0" presId="urn:microsoft.com/office/officeart/2008/layout/VerticalCurvedList"/>
    <dgm:cxn modelId="{2589A822-F069-4677-918C-BF0430E8567B}" type="presParOf" srcId="{3290B561-517F-4C8D-9525-EC22492390C2}" destId="{17AA2F78-0071-4C3C-9C7B-16F36796F39C}" srcOrd="2" destOrd="0" presId="urn:microsoft.com/office/officeart/2008/layout/VerticalCurvedList"/>
    <dgm:cxn modelId="{B70BCCF5-0282-4819-94D3-5B5194353212}" type="presParOf" srcId="{3290B561-517F-4C8D-9525-EC22492390C2}" destId="{CB702841-F35F-455C-AF06-1402FFC0A483}" srcOrd="3" destOrd="0" presId="urn:microsoft.com/office/officeart/2008/layout/VerticalCurvedList"/>
    <dgm:cxn modelId="{9D0764A9-522A-4951-9D2D-4643FA34D63D}" type="presParOf" srcId="{20E69BCD-E593-4501-BB19-5D1325059D6D}" destId="{BE59E281-FFC5-471D-8A8B-086AD88D85B0}" srcOrd="1" destOrd="0" presId="urn:microsoft.com/office/officeart/2008/layout/VerticalCurvedList"/>
    <dgm:cxn modelId="{3F246232-D387-43A5-B5A4-EA33DB629CAE}" type="presParOf" srcId="{20E69BCD-E593-4501-BB19-5D1325059D6D}" destId="{798A2BD4-ACB3-4F92-881B-1317A31447D9}" srcOrd="2" destOrd="0" presId="urn:microsoft.com/office/officeart/2008/layout/VerticalCurvedList"/>
    <dgm:cxn modelId="{BAA28F74-2E08-47F8-810E-5E12D208EDBE}" type="presParOf" srcId="{798A2BD4-ACB3-4F92-881B-1317A31447D9}" destId="{9DED06BE-A895-4175-8549-7DB0919C9616}" srcOrd="0" destOrd="0" presId="urn:microsoft.com/office/officeart/2008/layout/VerticalCurvedList"/>
    <dgm:cxn modelId="{FEB14E0A-E130-4BE7-B73C-A71C689448AA}" type="presParOf" srcId="{20E69BCD-E593-4501-BB19-5D1325059D6D}" destId="{5A8AA4F7-8606-4E3D-ACD8-146AA5C84951}" srcOrd="3" destOrd="0" presId="urn:microsoft.com/office/officeart/2008/layout/VerticalCurvedList"/>
    <dgm:cxn modelId="{956F1AE3-12D1-49EC-A779-AC338E55D16F}" type="presParOf" srcId="{20E69BCD-E593-4501-BB19-5D1325059D6D}" destId="{359A1F1E-5176-4047-A03E-8CEEE033D53A}" srcOrd="4" destOrd="0" presId="urn:microsoft.com/office/officeart/2008/layout/VerticalCurvedList"/>
    <dgm:cxn modelId="{13441014-10FF-48B1-AD9A-B63A42C4EA2C}" type="presParOf" srcId="{359A1F1E-5176-4047-A03E-8CEEE033D53A}" destId="{8E2D1311-2840-47DC-B940-CB815371A99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BCFC8-D4B7-4BF2-9842-4C3B42DF40A1}">
      <dsp:nvSpPr>
        <dsp:cNvPr id="0" name=""/>
        <dsp:cNvSpPr/>
      </dsp:nvSpPr>
      <dsp:spPr>
        <a:xfrm>
          <a:off x="-4114743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59E281-FFC5-471D-8A8B-086AD88D85B0}">
      <dsp:nvSpPr>
        <dsp:cNvPr id="0" name=""/>
        <dsp:cNvSpPr/>
      </dsp:nvSpPr>
      <dsp:spPr>
        <a:xfrm>
          <a:off x="1917254" y="580583"/>
          <a:ext cx="7011737" cy="116100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2154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/>
            <a:t>Тренинги по прокачке навыков (развитие </a:t>
          </a:r>
          <a:r>
            <a:rPr lang="en-US" sz="2400" b="0" i="0" kern="1200" dirty="0" err="1" smtClean="0"/>
            <a:t>softskills</a:t>
          </a:r>
          <a:r>
            <a:rPr lang="ru-RU" sz="2400" b="0" i="0" kern="1200" dirty="0" smtClean="0"/>
            <a:t>)</a:t>
          </a:r>
          <a:endParaRPr lang="ru-RU" sz="2400" b="0" i="0" kern="1200" dirty="0"/>
        </a:p>
      </dsp:txBody>
      <dsp:txXfrm>
        <a:off x="1917254" y="580583"/>
        <a:ext cx="7011737" cy="1161003"/>
      </dsp:txXfrm>
    </dsp:sp>
    <dsp:sp modelId="{9DED06BE-A895-4175-8549-7DB0919C9616}">
      <dsp:nvSpPr>
        <dsp:cNvPr id="0" name=""/>
        <dsp:cNvSpPr/>
      </dsp:nvSpPr>
      <dsp:spPr>
        <a:xfrm>
          <a:off x="0" y="432047"/>
          <a:ext cx="2106278" cy="14512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8AA4F7-8606-4E3D-ACD8-146AA5C84951}">
      <dsp:nvSpPr>
        <dsp:cNvPr id="0" name=""/>
        <dsp:cNvSpPr/>
      </dsp:nvSpPr>
      <dsp:spPr>
        <a:xfrm>
          <a:off x="1896853" y="2376260"/>
          <a:ext cx="7032138" cy="116100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2154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Трансформационные тренинги (д</a:t>
          </a:r>
          <a:r>
            <a:rPr lang="ru-RU" sz="2400" b="0" i="0" kern="1200" dirty="0" smtClean="0"/>
            <a:t>ля изменения мыслительных процессов человека)</a:t>
          </a:r>
          <a:endParaRPr lang="ru-RU" sz="2400" kern="1200" dirty="0"/>
        </a:p>
      </dsp:txBody>
      <dsp:txXfrm>
        <a:off x="1896853" y="2376260"/>
        <a:ext cx="7032138" cy="1161003"/>
      </dsp:txXfrm>
    </dsp:sp>
    <dsp:sp modelId="{8E2D1311-2840-47DC-B940-CB815371A992}">
      <dsp:nvSpPr>
        <dsp:cNvPr id="0" name=""/>
        <dsp:cNvSpPr/>
      </dsp:nvSpPr>
      <dsp:spPr>
        <a:xfrm>
          <a:off x="6" y="2160235"/>
          <a:ext cx="2066789" cy="145125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AD73-18BF-403D-8919-F7C6B23B0868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49ED-4301-4E25-AF38-FF247F975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091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AD73-18BF-403D-8919-F7C6B23B0868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49ED-4301-4E25-AF38-FF247F975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069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AD73-18BF-403D-8919-F7C6B23B0868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49ED-4301-4E25-AF38-FF247F975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7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AD73-18BF-403D-8919-F7C6B23B0868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49ED-4301-4E25-AF38-FF247F975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273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AD73-18BF-403D-8919-F7C6B23B0868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49ED-4301-4E25-AF38-FF247F975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8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AD73-18BF-403D-8919-F7C6B23B0868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49ED-4301-4E25-AF38-FF247F975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097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AD73-18BF-403D-8919-F7C6B23B0868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49ED-4301-4E25-AF38-FF247F975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56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AD73-18BF-403D-8919-F7C6B23B0868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49ED-4301-4E25-AF38-FF247F975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31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AD73-18BF-403D-8919-F7C6B23B0868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49ED-4301-4E25-AF38-FF247F975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27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AD73-18BF-403D-8919-F7C6B23B0868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49ED-4301-4E25-AF38-FF247F975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0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AD73-18BF-403D-8919-F7C6B23B0868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49ED-4301-4E25-AF38-FF247F975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35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7AD73-18BF-403D-8919-F7C6B23B0868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349ED-4301-4E25-AF38-FF247F975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42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26064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Sitka Display" panose="02000505000000020004" pitchFamily="2" charset="0"/>
              </a:rPr>
              <a:t>Тренинг как эффективная форма организации воспитательной работы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208912" cy="51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98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858218"/>
          </a:xfrm>
        </p:spPr>
        <p:txBody>
          <a:bodyPr>
            <a:noAutofit/>
          </a:bodyPr>
          <a:lstStyle/>
          <a:p>
            <a:pPr algn="just"/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Sitka Display" panose="02000505000000020004" pitchFamily="2" charset="0"/>
              </a:rPr>
              <a:t>Тренинг – это тренажерный зал для мозга, с заранее продуманной программой тренировок для отдельного человека или группы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Sitka Display" panose="02000505000000020004" pitchFamily="2" charset="0"/>
              </a:rPr>
              <a:t>людей.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  <a:latin typeface="Sitka Display" panose="02000505000000020004" pitchFamily="2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13298310"/>
              </p:ext>
            </p:extLst>
          </p:nvPr>
        </p:nvGraphicFramePr>
        <p:xfrm>
          <a:off x="107504" y="2420888"/>
          <a:ext cx="89289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161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717" y="116632"/>
            <a:ext cx="8900559" cy="6926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Sitka Display" panose="02000505000000020004" pitchFamily="2" charset="0"/>
              </a:rPr>
              <a:t>«Личность в каждом из нас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Sitka Display" panose="02000505000000020004" pitchFamily="2" charset="0"/>
              </a:rPr>
              <a:t>»</a:t>
            </a:r>
            <a:endParaRPr lang="ru-RU" sz="3600" i="1" dirty="0">
              <a:solidFill>
                <a:schemeClr val="tx2">
                  <a:lumMod val="75000"/>
                </a:schemeClr>
              </a:solidFill>
              <a:latin typeface="Sitka Display" panose="02000505000000020004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3087" y="90872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Sitka Display" panose="02000505000000020004" pitchFamily="2" charset="0"/>
              </a:rPr>
              <a:t>Цель:</a:t>
            </a:r>
            <a:r>
              <a:rPr lang="ru-RU" sz="2400" i="1" dirty="0">
                <a:latin typeface="Sitka Display" panose="02000505000000020004" pitchFamily="2" charset="0"/>
              </a:rPr>
              <a:t> </a:t>
            </a:r>
            <a:r>
              <a:rPr lang="ru-RU" sz="2400" i="1" dirty="0" smtClean="0">
                <a:latin typeface="Sitka Display" panose="02000505000000020004" pitchFamily="2" charset="0"/>
              </a:rPr>
              <a:t>формирование устойчивой уверенности </a:t>
            </a:r>
            <a:r>
              <a:rPr lang="ru-RU" sz="2400" i="1" dirty="0">
                <a:latin typeface="Sitka Display" panose="02000505000000020004" pitchFamily="2" charset="0"/>
              </a:rPr>
              <a:t>в себе, помощь в развитии понимания себя, своих потребностей, реакций; принятие себя, формирования позитивного </a:t>
            </a:r>
            <a:r>
              <a:rPr lang="ru-RU" sz="2400" i="1" dirty="0" err="1">
                <a:latin typeface="Sitka Display" panose="02000505000000020004" pitchFamily="2" charset="0"/>
              </a:rPr>
              <a:t>самоотношения</a:t>
            </a:r>
            <a:r>
              <a:rPr lang="ru-RU" sz="2400" i="1" dirty="0">
                <a:latin typeface="Sitka Display" panose="02000505000000020004" pitchFamily="2" charset="0"/>
              </a:rPr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71" y="2183806"/>
            <a:ext cx="7390407" cy="448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19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260" y="116632"/>
            <a:ext cx="8856984" cy="6034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Sitka Display" panose="02000505000000020004" pitchFamily="2" charset="0"/>
              </a:rPr>
              <a:t>Тренинги по представлению себя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  <a:latin typeface="Sitka Display" panose="02000505000000020004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426706"/>
            <a:ext cx="9036496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Sitka Display" panose="02000505000000020004" pitchFamily="2" charset="0"/>
              </a:rPr>
              <a:t>Воспитывают </a:t>
            </a:r>
            <a:r>
              <a:rPr lang="ru-RU" sz="2400" dirty="0">
                <a:latin typeface="Sitka Display" panose="02000505000000020004" pitchFamily="2" charset="0"/>
              </a:rPr>
              <a:t> </a:t>
            </a:r>
            <a:r>
              <a:rPr lang="ru-RU" sz="2400" b="1" dirty="0">
                <a:latin typeface="Sitka Display" panose="02000505000000020004" pitchFamily="2" charset="0"/>
              </a:rPr>
              <a:t>стремление к самопознанию </a:t>
            </a:r>
            <a:r>
              <a:rPr lang="ru-RU" sz="2400" b="1" dirty="0" smtClean="0">
                <a:latin typeface="Sitka Display" panose="02000505000000020004" pitchFamily="2" charset="0"/>
              </a:rPr>
              <a:t>и самосовершенствованию</a:t>
            </a:r>
            <a:r>
              <a:rPr lang="ru-RU" sz="2400" dirty="0" smtClean="0">
                <a:latin typeface="Sitka Display" panose="02000505000000020004" pitchFamily="2" charset="0"/>
              </a:rPr>
              <a:t>; формируют систему </a:t>
            </a:r>
            <a:r>
              <a:rPr lang="ru-RU" sz="2400" dirty="0">
                <a:latin typeface="Sitka Display" panose="02000505000000020004" pitchFamily="2" charset="0"/>
              </a:rPr>
              <a:t>представлений о себе, которая регулирует всю жизнь: общение с другими людьми, успешность в различных видах деятельности, цели, которые ставятся перед собой</a:t>
            </a:r>
            <a:r>
              <a:rPr lang="ru-RU" sz="2400" dirty="0" smtClean="0">
                <a:latin typeface="Sitka Display" panose="02000505000000020004" pitchFamily="2" charset="0"/>
              </a:rPr>
              <a:t>. </a:t>
            </a:r>
          </a:p>
          <a:p>
            <a:r>
              <a:rPr lang="ru-RU" sz="2400" b="1" dirty="0" smtClean="0">
                <a:latin typeface="Sitka Display" panose="02000505000000020004" pitchFamily="2" charset="0"/>
              </a:rPr>
              <a:t>Воспитывают коммуникативную культуру: у</a:t>
            </a:r>
            <a:r>
              <a:rPr lang="ru-RU" sz="2400" dirty="0" smtClean="0">
                <a:latin typeface="Sitka Display" panose="02000505000000020004" pitchFamily="2" charset="0"/>
              </a:rPr>
              <a:t>частники </a:t>
            </a:r>
            <a:r>
              <a:rPr lang="ru-RU" sz="2400" dirty="0">
                <a:latin typeface="Sitka Display" panose="02000505000000020004" pitchFamily="2" charset="0"/>
              </a:rPr>
              <a:t>учатся слушать, высказывать свою точку зрения, приходить к компромиссному решению и понимать других людей, осознавать себя в процессе </a:t>
            </a:r>
            <a:r>
              <a:rPr lang="ru-RU" sz="2400" dirty="0" smtClean="0">
                <a:latin typeface="Sitka Display" panose="02000505000000020004" pitchFamily="2" charset="0"/>
              </a:rPr>
              <a:t>общения.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836712"/>
            <a:ext cx="8841839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AutoNum type="arabicParenR"/>
            </a:pPr>
            <a:r>
              <a:rPr lang="ru-RU" sz="2800" b="1" dirty="0" smtClean="0">
                <a:latin typeface="Sitka Display" panose="02000505000000020004" pitchFamily="2" charset="0"/>
              </a:rPr>
              <a:t>Представление себя в группе</a:t>
            </a:r>
          </a:p>
          <a:p>
            <a:pPr lvl="0"/>
            <a:r>
              <a:rPr lang="ru-RU" sz="2800" dirty="0" smtClean="0">
                <a:latin typeface="Sitka Display" panose="02000505000000020004" pitchFamily="2" charset="0"/>
              </a:rPr>
              <a:t>Меня зовут…, </a:t>
            </a:r>
            <a:r>
              <a:rPr lang="ru-RU" sz="2800" dirty="0">
                <a:latin typeface="Sitka Display" panose="02000505000000020004" pitchFamily="2" charset="0"/>
              </a:rPr>
              <a:t>мне </a:t>
            </a:r>
            <a:r>
              <a:rPr lang="ru-RU" sz="2800" dirty="0" smtClean="0">
                <a:latin typeface="Sitka Display" panose="02000505000000020004" pitchFamily="2" charset="0"/>
              </a:rPr>
              <a:t>нравится…, </a:t>
            </a:r>
            <a:r>
              <a:rPr lang="ru-RU" sz="2800" dirty="0">
                <a:latin typeface="Sitka Display" panose="02000505000000020004" pitchFamily="2" charset="0"/>
              </a:rPr>
              <a:t>мне не </a:t>
            </a:r>
            <a:r>
              <a:rPr lang="ru-RU" sz="2800" dirty="0" smtClean="0">
                <a:latin typeface="Sitka Display" panose="02000505000000020004" pitchFamily="2" charset="0"/>
              </a:rPr>
              <a:t>нравится…</a:t>
            </a:r>
            <a:endParaRPr lang="ru-RU" sz="2800" dirty="0">
              <a:latin typeface="Sitka Display" panose="02000505000000020004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916832"/>
            <a:ext cx="8841839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latin typeface="Sitka Display" panose="02000505000000020004" pitchFamily="2" charset="0"/>
              </a:rPr>
              <a:t>2) Представление себя в группе</a:t>
            </a:r>
          </a:p>
          <a:p>
            <a:pPr lvl="0"/>
            <a:r>
              <a:rPr lang="ru-RU" sz="2800" dirty="0" smtClean="0">
                <a:latin typeface="Sitka Display" panose="02000505000000020004" pitchFamily="2" charset="0"/>
              </a:rPr>
              <a:t>Два предложения – правда, одно предложение - ложь</a:t>
            </a:r>
            <a:endParaRPr lang="ru-RU" sz="2800" dirty="0">
              <a:latin typeface="Sitka Display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40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16632"/>
            <a:ext cx="8928992" cy="6495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Sitka Display" panose="02000505000000020004" pitchFamily="2" charset="0"/>
              </a:rPr>
              <a:t>Тренинги по изучению себя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  <a:latin typeface="Sitka Display" panose="02000505000000020004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756" y="4077072"/>
            <a:ext cx="9036496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Sitka Display" panose="02000505000000020004" pitchFamily="2" charset="0"/>
              </a:rPr>
              <a:t>Способствуют </a:t>
            </a:r>
            <a:r>
              <a:rPr lang="ru-RU" sz="2400" dirty="0" smtClean="0">
                <a:latin typeface="Sitka Display" panose="02000505000000020004" pitchFamily="2" charset="0"/>
              </a:rPr>
              <a:t>развитию </a:t>
            </a:r>
            <a:r>
              <a:rPr lang="ru-RU" sz="2400" b="1" dirty="0" smtClean="0">
                <a:latin typeface="Sitka Display" panose="02000505000000020004" pitchFamily="2" charset="0"/>
              </a:rPr>
              <a:t>адекватной самооценки</a:t>
            </a:r>
            <a:r>
              <a:rPr lang="ru-RU" sz="2400" dirty="0" smtClean="0">
                <a:latin typeface="Sitka Display" panose="02000505000000020004" pitchFamily="2" charset="0"/>
              </a:rPr>
              <a:t>; </a:t>
            </a:r>
            <a:r>
              <a:rPr lang="ru-RU" sz="2400" b="1" dirty="0" smtClean="0">
                <a:latin typeface="Sitka Display" panose="02000505000000020004" pitchFamily="2" charset="0"/>
              </a:rPr>
              <a:t>побуждают анализировать свои поступки, мысли, чувства, </a:t>
            </a:r>
            <a:r>
              <a:rPr lang="ru-RU" sz="2400" b="1" dirty="0" err="1" smtClean="0">
                <a:latin typeface="Sitka Display" panose="02000505000000020004" pitchFamily="2" charset="0"/>
              </a:rPr>
              <a:t>самонаблюдать</a:t>
            </a:r>
            <a:r>
              <a:rPr lang="ru-RU" sz="2400" b="1" dirty="0" smtClean="0">
                <a:latin typeface="Sitka Display" panose="02000505000000020004" pitchFamily="2" charset="0"/>
              </a:rPr>
              <a:t> и совершенствоваться.</a:t>
            </a:r>
          </a:p>
          <a:p>
            <a:r>
              <a:rPr lang="ru-RU" sz="2400" dirty="0" smtClean="0">
                <a:latin typeface="Sitka Display" panose="02000505000000020004" pitchFamily="2" charset="0"/>
              </a:rPr>
              <a:t>Воспитывают гармоничную личность, развивают с</a:t>
            </a:r>
            <a:r>
              <a:rPr lang="ru-RU" sz="2400" b="1" dirty="0" smtClean="0">
                <a:latin typeface="Sitka Display" panose="02000505000000020004" pitchFamily="2" charset="0"/>
              </a:rPr>
              <a:t>тремления </a:t>
            </a:r>
            <a:r>
              <a:rPr lang="ru-RU" sz="2400" b="1" dirty="0">
                <a:latin typeface="Sitka Display" panose="02000505000000020004" pitchFamily="2" charset="0"/>
              </a:rPr>
              <a:t>к </a:t>
            </a:r>
            <a:r>
              <a:rPr lang="ru-RU" sz="2400" b="1" dirty="0" smtClean="0">
                <a:latin typeface="Sitka Display" panose="02000505000000020004" pitchFamily="2" charset="0"/>
              </a:rPr>
              <a:t>самопознанию</a:t>
            </a:r>
            <a:r>
              <a:rPr lang="ru-RU" sz="2400" dirty="0" smtClean="0">
                <a:latin typeface="Sitka Display" panose="02000505000000020004" pitchFamily="2" charset="0"/>
              </a:rPr>
              <a:t>; развивают умение погружаться </a:t>
            </a:r>
            <a:r>
              <a:rPr lang="ru-RU" sz="2400" dirty="0">
                <a:latin typeface="Sitka Display" panose="02000505000000020004" pitchFamily="2" charset="0"/>
              </a:rPr>
              <a:t>в свой внутренний мир и </a:t>
            </a:r>
            <a:r>
              <a:rPr lang="ru-RU" sz="2400" dirty="0" smtClean="0">
                <a:latin typeface="Sitka Display" panose="02000505000000020004" pitchFamily="2" charset="0"/>
              </a:rPr>
              <a:t>ориентироваться </a:t>
            </a:r>
            <a:r>
              <a:rPr lang="ru-RU" sz="2400" dirty="0">
                <a:latin typeface="Sitka Display" panose="02000505000000020004" pitchFamily="2" charset="0"/>
              </a:rPr>
              <a:t>в </a:t>
            </a:r>
            <a:r>
              <a:rPr lang="ru-RU" sz="2400" dirty="0" smtClean="0">
                <a:latin typeface="Sitka Display" panose="02000505000000020004" pitchFamily="2" charset="0"/>
              </a:rPr>
              <a:t>нём.</a:t>
            </a:r>
            <a:endParaRPr lang="ru-RU" sz="2400" dirty="0">
              <a:latin typeface="Sitka Display" panose="02000505000000020004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908720"/>
            <a:ext cx="8928992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AutoNum type="arabicParenR"/>
            </a:pPr>
            <a:r>
              <a:rPr lang="ru-RU" sz="2400" b="1" dirty="0" err="1" smtClean="0">
                <a:latin typeface="Sitka Display" panose="02000505000000020004" pitchFamily="2" charset="0"/>
              </a:rPr>
              <a:t>Многоранный</a:t>
            </a:r>
            <a:r>
              <a:rPr lang="ru-RU" sz="2400" b="1" dirty="0" smtClean="0">
                <a:latin typeface="Sitka Display" panose="02000505000000020004" pitchFamily="2" charset="0"/>
              </a:rPr>
              <a:t> «Я»</a:t>
            </a:r>
          </a:p>
          <a:p>
            <a:r>
              <a:rPr lang="ru-RU" sz="2400" dirty="0">
                <a:latin typeface="Sitka Display" panose="02000505000000020004" pitchFamily="2" charset="0"/>
              </a:rPr>
              <a:t>Опишите 4 своих </a:t>
            </a:r>
            <a:r>
              <a:rPr lang="ru-RU" sz="2400" dirty="0" smtClean="0">
                <a:latin typeface="Sitka Display" panose="02000505000000020004" pitchFamily="2" charset="0"/>
              </a:rPr>
              <a:t>«Я»: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Sitka Display" panose="02000505000000020004" pitchFamily="2" charset="0"/>
              </a:rPr>
              <a:t>реальное </a:t>
            </a:r>
            <a:r>
              <a:rPr lang="ru-RU" sz="2400" dirty="0">
                <a:latin typeface="Sitka Display" panose="02000505000000020004" pitchFamily="2" charset="0"/>
              </a:rPr>
              <a:t>(какой я на самом деле, каким я вижу себя изнутри), идеальное (каким бы я хотел быть), </a:t>
            </a:r>
            <a:endParaRPr lang="ru-RU" sz="2400" dirty="0" smtClean="0">
              <a:latin typeface="Sitka Display" panose="0200050500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Sitka Display" panose="02000505000000020004" pitchFamily="2" charset="0"/>
              </a:rPr>
              <a:t>внешнее </a:t>
            </a:r>
            <a:r>
              <a:rPr lang="ru-RU" sz="2400" dirty="0">
                <a:latin typeface="Sitka Display" panose="02000505000000020004" pitchFamily="2" charset="0"/>
              </a:rPr>
              <a:t>(каким меня видят окружающие люди), </a:t>
            </a:r>
            <a:endParaRPr lang="ru-RU" sz="2400" dirty="0" smtClean="0">
              <a:latin typeface="Sitka Display" panose="0200050500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Sitka Display" panose="02000505000000020004" pitchFamily="2" charset="0"/>
              </a:rPr>
              <a:t>семейное </a:t>
            </a:r>
            <a:r>
              <a:rPr lang="ru-RU" sz="2400" dirty="0">
                <a:latin typeface="Sitka Display" panose="02000505000000020004" pitchFamily="2" charset="0"/>
              </a:rPr>
              <a:t>(каким меня видят близкие люди, родные</a:t>
            </a:r>
            <a:r>
              <a:rPr lang="ru-RU" sz="2400" dirty="0" smtClean="0">
                <a:latin typeface="Sitka Display" panose="02000505000000020004" pitchFamily="2" charset="0"/>
              </a:rPr>
              <a:t>).</a:t>
            </a:r>
            <a:endParaRPr lang="ru-RU" sz="2400" dirty="0">
              <a:latin typeface="Sitka Display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90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16632"/>
            <a:ext cx="8928992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Sitka Display" panose="02000505000000020004" pitchFamily="2" charset="0"/>
              </a:rPr>
              <a:t>Тренинги по изучению себя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  <a:latin typeface="Sitka Display" panose="02000505000000020004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756" y="2204864"/>
            <a:ext cx="9036496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Sitka Display" panose="02000505000000020004" pitchFamily="2" charset="0"/>
              </a:rPr>
              <a:t>Воспитание качеств личности, направленных </a:t>
            </a:r>
            <a:r>
              <a:rPr lang="ru-RU" sz="2400" b="1" dirty="0">
                <a:latin typeface="Sitka Display" panose="02000505000000020004" pitchFamily="2" charset="0"/>
              </a:rPr>
              <a:t>на </a:t>
            </a:r>
            <a:r>
              <a:rPr lang="ru-RU" sz="2400" b="1" dirty="0" smtClean="0">
                <a:latin typeface="Sitka Display" panose="02000505000000020004" pitchFamily="2" charset="0"/>
              </a:rPr>
              <a:t>развитие позитивного </a:t>
            </a:r>
            <a:r>
              <a:rPr lang="ru-RU" sz="2400" b="1" dirty="0">
                <a:latin typeface="Sitka Display" panose="02000505000000020004" pitchFamily="2" charset="0"/>
              </a:rPr>
              <a:t>мышления, позитивного отношения к миру и опыта позитивного </a:t>
            </a:r>
            <a:r>
              <a:rPr lang="ru-RU" sz="2400" b="1" dirty="0" smtClean="0">
                <a:latin typeface="Sitka Display" panose="02000505000000020004" pitchFamily="2" charset="0"/>
              </a:rPr>
              <a:t>поведения</a:t>
            </a:r>
            <a:r>
              <a:rPr lang="ru-RU" sz="2400" dirty="0" smtClean="0">
                <a:latin typeface="Sitka Display" panose="02000505000000020004" pitchFamily="2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Sitka Display" panose="02000505000000020004" pitchFamily="2" charset="0"/>
              </a:rPr>
              <a:t>социализация </a:t>
            </a:r>
            <a:r>
              <a:rPr lang="ru-RU" sz="2400" dirty="0" smtClean="0">
                <a:latin typeface="Sitka Display" panose="02000505000000020004" pitchFamily="2" charset="0"/>
              </a:rPr>
              <a:t>ребёнка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Sitka Display" panose="02000505000000020004" pitchFamily="2" charset="0"/>
              </a:rPr>
              <a:t>воспитание </a:t>
            </a:r>
            <a:r>
              <a:rPr lang="ru-RU" sz="2400" dirty="0">
                <a:latin typeface="Sitka Display" panose="02000505000000020004" pitchFamily="2" charset="0"/>
              </a:rPr>
              <a:t>интереса к людям, сопереживания, </a:t>
            </a:r>
            <a:r>
              <a:rPr lang="ru-RU" sz="2400" dirty="0" smtClean="0">
                <a:latin typeface="Sitka Display" panose="02000505000000020004" pitchFamily="2" charset="0"/>
              </a:rPr>
              <a:t>формирование знания о своих мотивах поведения</a:t>
            </a:r>
            <a:endParaRPr lang="ru-RU" sz="2400" dirty="0">
              <a:latin typeface="Sitka Display" panose="0200050500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Sitka Display" panose="02000505000000020004" pitchFamily="2" charset="0"/>
              </a:rPr>
              <a:t>развитие </a:t>
            </a:r>
            <a:r>
              <a:rPr lang="ru-RU" sz="2400" dirty="0" err="1">
                <a:latin typeface="Sitka Display" panose="02000505000000020004" pitchFamily="2" charset="0"/>
              </a:rPr>
              <a:t>саморегуляции</a:t>
            </a:r>
            <a:r>
              <a:rPr lang="ru-RU" sz="2400" dirty="0">
                <a:latin typeface="Sitka Display" panose="02000505000000020004" pitchFamily="2" charset="0"/>
              </a:rPr>
              <a:t> </a:t>
            </a:r>
            <a:r>
              <a:rPr lang="ru-RU" sz="2400" dirty="0" smtClean="0">
                <a:latin typeface="Sitka Display" panose="02000505000000020004" pitchFamily="2" charset="0"/>
              </a:rPr>
              <a:t>поведения, развитие </a:t>
            </a:r>
            <a:r>
              <a:rPr lang="ru-RU" sz="2400" dirty="0">
                <a:latin typeface="Sitka Display" panose="02000505000000020004" pitchFamily="2" charset="0"/>
              </a:rPr>
              <a:t>волевой сферы </a:t>
            </a:r>
            <a:r>
              <a:rPr lang="ru-RU" sz="2400" dirty="0" smtClean="0">
                <a:latin typeface="Sitka Display" panose="02000505000000020004" pitchFamily="2" charset="0"/>
              </a:rPr>
              <a:t>(прилежание </a:t>
            </a:r>
            <a:r>
              <a:rPr lang="ru-RU" sz="2400" dirty="0">
                <a:latin typeface="Sitka Display" panose="02000505000000020004" pitchFamily="2" charset="0"/>
              </a:rPr>
              <a:t>и </a:t>
            </a:r>
            <a:r>
              <a:rPr lang="ru-RU" sz="2400" dirty="0" smtClean="0">
                <a:latin typeface="Sitka Display" panose="02000505000000020004" pitchFamily="2" charset="0"/>
              </a:rPr>
              <a:t>ответственность);</a:t>
            </a:r>
            <a:r>
              <a:rPr lang="ru-RU" sz="2400" dirty="0">
                <a:latin typeface="Sitka Display" panose="02000505000000020004" pitchFamily="2" charset="0"/>
              </a:rPr>
              <a:t> </a:t>
            </a:r>
            <a:endParaRPr lang="ru-RU" sz="2400" dirty="0" smtClean="0">
              <a:latin typeface="Sitka Display" panose="0200050500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Sitka Display" panose="02000505000000020004" pitchFamily="2" charset="0"/>
              </a:rPr>
              <a:t>развитие </a:t>
            </a:r>
            <a:r>
              <a:rPr lang="ru-RU" sz="2400" dirty="0">
                <a:latin typeface="Sitka Display" panose="02000505000000020004" pitchFamily="2" charset="0"/>
              </a:rPr>
              <a:t>навыков коммуникации, умения слушать и понимать других</a:t>
            </a:r>
            <a:r>
              <a:rPr lang="ru-RU" sz="2400" dirty="0" smtClean="0">
                <a:latin typeface="Sitka Display" panose="02000505000000020004" pitchFamily="2" charset="0"/>
              </a:rPr>
              <a:t>;</a:t>
            </a:r>
            <a:endParaRPr lang="ru-RU" sz="2400" dirty="0">
              <a:latin typeface="Sitka Display" panose="0200050500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Sitka Display" panose="02000505000000020004" pitchFamily="2" charset="0"/>
              </a:rPr>
              <a:t>формирование оценочного суждения, навыков анализа своих поступков и своей деятельности</a:t>
            </a:r>
            <a:r>
              <a:rPr lang="ru-RU" sz="2400" dirty="0" smtClean="0">
                <a:latin typeface="Sitka Display" panose="02000505000000020004" pitchFamily="2" charset="0"/>
              </a:rPr>
              <a:t>.</a:t>
            </a:r>
            <a:endParaRPr lang="ru-RU" sz="2400" dirty="0">
              <a:latin typeface="Sitka Display" panose="02000505000000020004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836712"/>
            <a:ext cx="892899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AutoNum type="arabicParenR"/>
            </a:pPr>
            <a:r>
              <a:rPr lang="ru-RU" sz="2400" dirty="0" smtClean="0">
                <a:latin typeface="Sitka Display" panose="02000505000000020004" pitchFamily="2" charset="0"/>
              </a:rPr>
              <a:t>«Инвентаризация</a:t>
            </a:r>
            <a:r>
              <a:rPr lang="ru-RU" sz="2400" dirty="0">
                <a:latin typeface="Sitka Display" panose="02000505000000020004" pitchFamily="2" charset="0"/>
              </a:rPr>
              <a:t>» негативного и позитивного жизненного </a:t>
            </a:r>
            <a:r>
              <a:rPr lang="ru-RU" sz="2400" dirty="0" smtClean="0">
                <a:latin typeface="Sitka Display" panose="02000505000000020004" pitchFamily="2" charset="0"/>
              </a:rPr>
              <a:t>опыта</a:t>
            </a:r>
          </a:p>
          <a:p>
            <a:pPr lvl="0"/>
            <a:r>
              <a:rPr lang="ru-RU" sz="2400" dirty="0" smtClean="0">
                <a:latin typeface="Sitka Display" panose="02000505000000020004" pitchFamily="2" charset="0"/>
              </a:rPr>
              <a:t>Сейф – чердак - мусор</a:t>
            </a:r>
            <a:endParaRPr lang="ru-RU" sz="2400" dirty="0">
              <a:latin typeface="Sitka Display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03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16632"/>
            <a:ext cx="8928992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Sitka Display" panose="02000505000000020004" pitchFamily="2" charset="0"/>
              </a:rPr>
              <a:t>Тренинги по изучению себя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  <a:latin typeface="Sitka Display" panose="02000505000000020004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756" y="2204864"/>
            <a:ext cx="9036496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latin typeface="Sitka Display" pitchFamily="2" charset="0"/>
              </a:rPr>
              <a:t>Воспитание</a:t>
            </a:r>
            <a:r>
              <a:rPr lang="ru-RU" sz="2400" dirty="0">
                <a:latin typeface="Sitka Display" pitchFamily="2" charset="0"/>
              </a:rPr>
              <a:t> качеств личности, направленных на </a:t>
            </a:r>
            <a:r>
              <a:rPr lang="ru-RU" sz="2400" dirty="0" smtClean="0">
                <a:latin typeface="Sitka Display" panose="02000505000000020004" pitchFamily="2" charset="0"/>
              </a:rPr>
              <a:t>формирование </a:t>
            </a:r>
            <a:r>
              <a:rPr lang="ru-RU" sz="2400" b="1" dirty="0" smtClean="0">
                <a:latin typeface="Sitka Display" panose="02000505000000020004" pitchFamily="2" charset="0"/>
              </a:rPr>
              <a:t>ответственности</a:t>
            </a:r>
            <a:r>
              <a:rPr lang="ru-RU" sz="2400" dirty="0" smtClean="0">
                <a:latin typeface="Sitka Display" panose="02000505000000020004" pitchFamily="2" charset="0"/>
              </a:rPr>
              <a:t> за свои поступки, эмоционального </a:t>
            </a:r>
            <a:r>
              <a:rPr lang="ru-RU" sz="2400" dirty="0" smtClean="0">
                <a:latin typeface="Sitka Display" pitchFamily="2" charset="0"/>
              </a:rPr>
              <a:t>интеллекта, самостоятельности.</a:t>
            </a:r>
          </a:p>
          <a:p>
            <a:r>
              <a:rPr lang="ru-RU" sz="2400" dirty="0" smtClean="0">
                <a:latin typeface="Sitka Display" pitchFamily="2" charset="0"/>
              </a:rPr>
              <a:t>Благодаря </a:t>
            </a:r>
            <a:r>
              <a:rPr lang="ru-RU" sz="2400" dirty="0">
                <a:latin typeface="Sitka Display" pitchFamily="2" charset="0"/>
              </a:rPr>
              <a:t>этому ребёнок будет понимать, зачем нужно рассказывать о своих чувствах и проблемах и чем родители смогут ему помочь в сложных </a:t>
            </a:r>
            <a:r>
              <a:rPr lang="ru-RU" sz="2400" dirty="0" smtClean="0">
                <a:latin typeface="Sitka Display" pitchFamily="2" charset="0"/>
              </a:rPr>
              <a:t>ситуациях. Этот тренинг дает возможность </a:t>
            </a:r>
            <a:r>
              <a:rPr lang="ru-RU" sz="2400" b="1" dirty="0" smtClean="0">
                <a:latin typeface="Sitka Display" pitchFamily="2" charset="0"/>
              </a:rPr>
              <a:t>признать </a:t>
            </a:r>
            <a:r>
              <a:rPr lang="ru-RU" sz="2400" b="1" dirty="0">
                <a:latin typeface="Sitka Display" pitchFamily="2" charset="0"/>
              </a:rPr>
              <a:t>за ребёнком право на </a:t>
            </a:r>
            <a:r>
              <a:rPr lang="ru-RU" sz="2400" b="1" dirty="0" smtClean="0">
                <a:latin typeface="Sitka Display" pitchFamily="2" charset="0"/>
              </a:rPr>
              <a:t>ошибку</a:t>
            </a:r>
            <a:r>
              <a:rPr lang="ru-RU" sz="2400" dirty="0" smtClean="0">
                <a:latin typeface="Sitka Display" pitchFamily="2" charset="0"/>
              </a:rPr>
              <a:t> и донесите </a:t>
            </a:r>
            <a:r>
              <a:rPr lang="ru-RU" sz="2400" dirty="0">
                <a:latin typeface="Sitka Display" pitchFamily="2" charset="0"/>
              </a:rPr>
              <a:t>до него мысль, что без неудач и ошибок жизнь невозможна, никто от этого не застрахован. </a:t>
            </a:r>
            <a:endParaRPr lang="ru-RU" sz="2400" dirty="0">
              <a:latin typeface="Sitka Display" panose="02000505000000020004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836712"/>
            <a:ext cx="892899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AutoNum type="arabicParenR"/>
            </a:pPr>
            <a:r>
              <a:rPr lang="ru-RU" sz="2400" dirty="0" smtClean="0">
                <a:latin typeface="Sitka Display" panose="02000505000000020004" pitchFamily="2" charset="0"/>
              </a:rPr>
              <a:t>Я сам (сама) все скажу о своем поступке</a:t>
            </a:r>
            <a:endParaRPr lang="ru-RU" sz="2400" dirty="0" smtClean="0">
              <a:latin typeface="Sitka Display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60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16632"/>
            <a:ext cx="8928992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Sitka Display" panose="02000505000000020004" pitchFamily="2" charset="0"/>
              </a:rPr>
              <a:t>Тренинги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Sitka Display" panose="02000505000000020004" pitchFamily="2" charset="0"/>
              </a:rPr>
              <a:t>на </a:t>
            </a:r>
            <a:r>
              <a:rPr lang="ru-RU" sz="3600" b="1" i="1" dirty="0" err="1" smtClean="0">
                <a:solidFill>
                  <a:schemeClr val="tx2">
                    <a:lumMod val="75000"/>
                  </a:schemeClr>
                </a:solidFill>
                <a:latin typeface="Sitka Display" panose="02000505000000020004" pitchFamily="2" charset="0"/>
              </a:rPr>
              <a:t>командообразование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  <a:latin typeface="Sitka Display" panose="02000505000000020004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756" y="2204864"/>
            <a:ext cx="9036496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Sitka Display" pitchFamily="2" charset="0"/>
              </a:rPr>
              <a:t>Воспитание качеств личности, направленных на </a:t>
            </a:r>
            <a:r>
              <a:rPr lang="ru-RU" sz="2400" dirty="0" smtClean="0">
                <a:latin typeface="Sitka Display" pitchFamily="2" charset="0"/>
              </a:rPr>
              <a:t>формирование </a:t>
            </a:r>
            <a:r>
              <a:rPr lang="ru-RU" sz="2400" b="1" dirty="0" smtClean="0">
                <a:latin typeface="Sitka Display" pitchFamily="2" charset="0"/>
              </a:rPr>
              <a:t>чувства </a:t>
            </a:r>
            <a:r>
              <a:rPr lang="ru-RU" sz="2400" b="1" dirty="0">
                <a:latin typeface="Sitka Display" pitchFamily="2" charset="0"/>
              </a:rPr>
              <a:t>команды</a:t>
            </a:r>
            <a:r>
              <a:rPr lang="ru-RU" sz="2400" b="1" dirty="0" smtClean="0">
                <a:latin typeface="Sitka Display" pitchFamily="2" charset="0"/>
              </a:rPr>
              <a:t>, формирования групповых норм </a:t>
            </a:r>
            <a:r>
              <a:rPr lang="ru-RU" sz="2400" b="1" dirty="0">
                <a:latin typeface="Sitka Display" pitchFamily="2" charset="0"/>
              </a:rPr>
              <a:t> партнерского общения</a:t>
            </a:r>
            <a:r>
              <a:rPr lang="ru-RU" sz="2400" dirty="0" smtClean="0">
                <a:latin typeface="Sitka Display" pitchFamily="2" charset="0"/>
              </a:rPr>
              <a:t>, формирование доверительной </a:t>
            </a:r>
            <a:r>
              <a:rPr lang="ru-RU" sz="2400" dirty="0">
                <a:latin typeface="Sitka Display" pitchFamily="2" charset="0"/>
              </a:rPr>
              <a:t> </a:t>
            </a:r>
            <a:r>
              <a:rPr lang="ru-RU" sz="2400" dirty="0" smtClean="0">
                <a:latin typeface="Sitka Display" pitchFamily="2" charset="0"/>
              </a:rPr>
              <a:t>обстановки </a:t>
            </a:r>
            <a:r>
              <a:rPr lang="ru-RU" sz="2400" dirty="0">
                <a:latin typeface="Sitka Display" pitchFamily="2" charset="0"/>
              </a:rPr>
              <a:t> в группе</a:t>
            </a:r>
            <a:r>
              <a:rPr lang="ru-RU" sz="2400" dirty="0" smtClean="0">
                <a:latin typeface="Sitka Display" pitchFamily="2" charset="0"/>
              </a:rPr>
              <a:t>; формирование активной гражданской позиции;</a:t>
            </a:r>
            <a:endParaRPr lang="ru-RU" sz="2400" dirty="0">
              <a:latin typeface="Sitka Display" pitchFamily="2" charset="0"/>
            </a:endParaRPr>
          </a:p>
          <a:p>
            <a:r>
              <a:rPr lang="ru-RU" sz="2400" dirty="0">
                <a:latin typeface="Sitka Display" panose="02000505000000020004" pitchFamily="2" charset="0"/>
              </a:rPr>
              <a:t>Воспитание качеств личности, направленных на </a:t>
            </a:r>
            <a:r>
              <a:rPr lang="ru-RU" sz="2400" dirty="0" smtClean="0">
                <a:latin typeface="Sitka Display" pitchFamily="2" charset="0"/>
              </a:rPr>
              <a:t>развитие </a:t>
            </a:r>
            <a:r>
              <a:rPr lang="ru-RU" sz="2400" b="1" dirty="0" smtClean="0">
                <a:latin typeface="Sitka Display" pitchFamily="2" charset="0"/>
              </a:rPr>
              <a:t>навыков</a:t>
            </a:r>
            <a:r>
              <a:rPr lang="ru-RU" sz="2400" b="1" dirty="0">
                <a:latin typeface="Sitka Display" pitchFamily="2" charset="0"/>
              </a:rPr>
              <a:t>  взаимодействия в группе </a:t>
            </a:r>
            <a:r>
              <a:rPr lang="ru-RU" sz="2400" dirty="0">
                <a:latin typeface="Sitka Display" pitchFamily="2" charset="0"/>
              </a:rPr>
              <a:t>;</a:t>
            </a:r>
            <a:r>
              <a:rPr lang="ru-RU" sz="2400" dirty="0" smtClean="0">
                <a:latin typeface="Sitka Display" pitchFamily="2" charset="0"/>
              </a:rPr>
              <a:t>развитие умения </a:t>
            </a:r>
            <a:r>
              <a:rPr lang="ru-RU" sz="2400" dirty="0">
                <a:latin typeface="Sitka Display" pitchFamily="2" charset="0"/>
              </a:rPr>
              <a:t>координировать совместные действия, осваивать навыки обратной связи в </a:t>
            </a:r>
            <a:r>
              <a:rPr lang="ru-RU" sz="2400" dirty="0" smtClean="0">
                <a:latin typeface="Sitka Display" pitchFamily="2" charset="0"/>
              </a:rPr>
              <a:t>команде.</a:t>
            </a:r>
            <a:endParaRPr lang="ru-RU" sz="2400" dirty="0">
              <a:latin typeface="Sitka Display" pitchFamily="2" charset="0"/>
            </a:endParaRPr>
          </a:p>
          <a:p>
            <a:r>
              <a:rPr lang="ru-RU" sz="2400" dirty="0">
                <a:latin typeface="Sitka Display" panose="02000505000000020004" pitchFamily="2" charset="0"/>
              </a:rPr>
              <a:t>Воспитание качеств личности, направленных на </a:t>
            </a:r>
            <a:r>
              <a:rPr lang="ru-RU" sz="2400" b="1" dirty="0">
                <a:latin typeface="Sitka Display" panose="02000505000000020004" pitchFamily="2" charset="0"/>
              </a:rPr>
              <a:t>формирование </a:t>
            </a:r>
            <a:r>
              <a:rPr lang="ru-RU" sz="2400" b="1" dirty="0" smtClean="0">
                <a:latin typeface="Sitka Display" pitchFamily="2" charset="0"/>
              </a:rPr>
              <a:t>позитивных эмоций от </a:t>
            </a:r>
            <a:r>
              <a:rPr lang="ru-RU" sz="2400" b="1" dirty="0">
                <a:latin typeface="Sitka Display" pitchFamily="2" charset="0"/>
              </a:rPr>
              <a:t>совместной работы</a:t>
            </a:r>
            <a:r>
              <a:rPr lang="ru-RU" sz="2400" dirty="0">
                <a:latin typeface="Sitka Display" pitchFamily="2" charset="0"/>
              </a:rPr>
              <a:t>; </a:t>
            </a:r>
            <a:r>
              <a:rPr lang="ru-RU" sz="2400" dirty="0" smtClean="0">
                <a:latin typeface="Sitka Display" pitchFamily="2" charset="0"/>
              </a:rPr>
              <a:t>повышение уровня </a:t>
            </a:r>
            <a:r>
              <a:rPr lang="ru-RU" sz="2400" dirty="0">
                <a:latin typeface="Sitka Display" pitchFamily="2" charset="0"/>
              </a:rPr>
              <a:t>доверия между членами </a:t>
            </a:r>
            <a:r>
              <a:rPr lang="ru-RU" sz="2400" dirty="0" smtClean="0">
                <a:latin typeface="Sitka Display" pitchFamily="2" charset="0"/>
              </a:rPr>
              <a:t>команды.</a:t>
            </a:r>
            <a:endParaRPr lang="ru-RU" sz="2400" dirty="0">
              <a:latin typeface="Sitka Display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836712"/>
            <a:ext cx="892899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AutoNum type="arabicParenR"/>
            </a:pPr>
            <a:r>
              <a:rPr lang="ru-RU" sz="2400" dirty="0" smtClean="0">
                <a:latin typeface="Sitka Display" panose="02000505000000020004" pitchFamily="2" charset="0"/>
              </a:rPr>
              <a:t>Я – часть одного целого. Составь слово (Анаграммы)</a:t>
            </a:r>
            <a:endParaRPr lang="ru-RU" sz="2400" dirty="0">
              <a:latin typeface="Sitka Display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54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26064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Sitka Display" panose="02000505000000020004" pitchFamily="2" charset="0"/>
              </a:rPr>
              <a:t>Тренинг как эффективная форма организации воспитательной работы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001037"/>
            <a:ext cx="4104456" cy="3170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latin typeface="Sitka Display" panose="02000505000000020004" pitchFamily="2" charset="0"/>
              </a:rPr>
              <a:t>Следите за своими мыслями –</a:t>
            </a:r>
            <a:endParaRPr lang="ru-RU" sz="2000" dirty="0">
              <a:latin typeface="Sitka Display" panose="02000505000000020004" pitchFamily="2" charset="0"/>
            </a:endParaRPr>
          </a:p>
          <a:p>
            <a:r>
              <a:rPr lang="ru-RU" sz="2000" b="1" dirty="0">
                <a:latin typeface="Sitka Display" panose="02000505000000020004" pitchFamily="2" charset="0"/>
              </a:rPr>
              <a:t>Они становятся словами.</a:t>
            </a:r>
            <a:r>
              <a:rPr lang="ru-RU" sz="2000" dirty="0">
                <a:latin typeface="Sitka Display" panose="02000505000000020004" pitchFamily="2" charset="0"/>
              </a:rPr>
              <a:t> </a:t>
            </a:r>
            <a:endParaRPr lang="ru-RU" sz="2000" dirty="0" smtClean="0">
              <a:latin typeface="Sitka Display" panose="02000505000000020004" pitchFamily="2" charset="0"/>
            </a:endParaRPr>
          </a:p>
          <a:p>
            <a:r>
              <a:rPr lang="ru-RU" sz="2000" b="1" dirty="0" smtClean="0">
                <a:latin typeface="Sitka Display" panose="02000505000000020004" pitchFamily="2" charset="0"/>
              </a:rPr>
              <a:t>Следите </a:t>
            </a:r>
            <a:r>
              <a:rPr lang="ru-RU" sz="2000" b="1" dirty="0">
                <a:latin typeface="Sitka Display" panose="02000505000000020004" pitchFamily="2" charset="0"/>
              </a:rPr>
              <a:t>за своими словами –</a:t>
            </a:r>
            <a:r>
              <a:rPr lang="ru-RU" sz="2000" dirty="0">
                <a:latin typeface="Sitka Display" panose="02000505000000020004" pitchFamily="2" charset="0"/>
              </a:rPr>
              <a:t> </a:t>
            </a:r>
            <a:endParaRPr lang="ru-RU" sz="2000" dirty="0" smtClean="0">
              <a:latin typeface="Sitka Display" panose="02000505000000020004" pitchFamily="2" charset="0"/>
            </a:endParaRPr>
          </a:p>
          <a:p>
            <a:r>
              <a:rPr lang="ru-RU" sz="2000" b="1" dirty="0" smtClean="0">
                <a:latin typeface="Sitka Display" panose="02000505000000020004" pitchFamily="2" charset="0"/>
              </a:rPr>
              <a:t>Они </a:t>
            </a:r>
            <a:r>
              <a:rPr lang="ru-RU" sz="2000" b="1" dirty="0">
                <a:latin typeface="Sitka Display" panose="02000505000000020004" pitchFamily="2" charset="0"/>
              </a:rPr>
              <a:t>становятся поступками.</a:t>
            </a:r>
            <a:r>
              <a:rPr lang="ru-RU" sz="2000" dirty="0">
                <a:latin typeface="Sitka Display" panose="02000505000000020004" pitchFamily="2" charset="0"/>
              </a:rPr>
              <a:t> </a:t>
            </a:r>
            <a:r>
              <a:rPr lang="ru-RU" sz="2000" b="1" dirty="0">
                <a:latin typeface="Sitka Display" panose="02000505000000020004" pitchFamily="2" charset="0"/>
              </a:rPr>
              <a:t>Следите за своими поступками –</a:t>
            </a:r>
            <a:r>
              <a:rPr lang="ru-RU" sz="2000" dirty="0">
                <a:latin typeface="Sitka Display" panose="02000505000000020004" pitchFamily="2" charset="0"/>
              </a:rPr>
              <a:t> </a:t>
            </a:r>
            <a:endParaRPr lang="ru-RU" sz="2000" dirty="0" smtClean="0">
              <a:latin typeface="Sitka Display" panose="02000505000000020004" pitchFamily="2" charset="0"/>
            </a:endParaRPr>
          </a:p>
          <a:p>
            <a:r>
              <a:rPr lang="ru-RU" sz="2000" b="1" dirty="0" smtClean="0">
                <a:latin typeface="Sitka Display" panose="02000505000000020004" pitchFamily="2" charset="0"/>
              </a:rPr>
              <a:t>Они </a:t>
            </a:r>
            <a:r>
              <a:rPr lang="ru-RU" sz="2000" b="1" dirty="0">
                <a:latin typeface="Sitka Display" panose="02000505000000020004" pitchFamily="2" charset="0"/>
              </a:rPr>
              <a:t>становятся привычками.</a:t>
            </a:r>
            <a:r>
              <a:rPr lang="ru-RU" sz="2000" dirty="0">
                <a:latin typeface="Sitka Display" panose="02000505000000020004" pitchFamily="2" charset="0"/>
              </a:rPr>
              <a:t> </a:t>
            </a:r>
            <a:r>
              <a:rPr lang="ru-RU" sz="2000" b="1" dirty="0">
                <a:latin typeface="Sitka Display" panose="02000505000000020004" pitchFamily="2" charset="0"/>
              </a:rPr>
              <a:t>Следите за своими привычками –</a:t>
            </a:r>
            <a:r>
              <a:rPr lang="ru-RU" sz="2000" dirty="0">
                <a:latin typeface="Sitka Display" panose="02000505000000020004" pitchFamily="2" charset="0"/>
              </a:rPr>
              <a:t> </a:t>
            </a:r>
            <a:endParaRPr lang="ru-RU" sz="2000" dirty="0" smtClean="0">
              <a:latin typeface="Sitka Display" panose="02000505000000020004" pitchFamily="2" charset="0"/>
            </a:endParaRPr>
          </a:p>
          <a:p>
            <a:r>
              <a:rPr lang="ru-RU" sz="2000" b="1" dirty="0" smtClean="0">
                <a:latin typeface="Sitka Display" panose="02000505000000020004" pitchFamily="2" charset="0"/>
              </a:rPr>
              <a:t>Они </a:t>
            </a:r>
            <a:r>
              <a:rPr lang="ru-RU" sz="2000" b="1" dirty="0">
                <a:latin typeface="Sitka Display" panose="02000505000000020004" pitchFamily="2" charset="0"/>
              </a:rPr>
              <a:t>становятся характером.</a:t>
            </a:r>
            <a:r>
              <a:rPr lang="ru-RU" sz="2000" dirty="0">
                <a:latin typeface="Sitka Display" panose="02000505000000020004" pitchFamily="2" charset="0"/>
              </a:rPr>
              <a:t> </a:t>
            </a:r>
            <a:r>
              <a:rPr lang="ru-RU" sz="2000" b="1" dirty="0">
                <a:latin typeface="Sitka Display" panose="02000505000000020004" pitchFamily="2" charset="0"/>
              </a:rPr>
              <a:t>Следите за своим характером,</a:t>
            </a:r>
            <a:r>
              <a:rPr lang="ru-RU" sz="2000" dirty="0">
                <a:latin typeface="Sitka Display" panose="02000505000000020004" pitchFamily="2" charset="0"/>
              </a:rPr>
              <a:t> </a:t>
            </a:r>
            <a:endParaRPr lang="ru-RU" sz="2000" dirty="0" smtClean="0">
              <a:latin typeface="Sitka Display" panose="02000505000000020004" pitchFamily="2" charset="0"/>
            </a:endParaRPr>
          </a:p>
          <a:p>
            <a:r>
              <a:rPr lang="ru-RU" sz="2000" b="1" dirty="0" smtClean="0">
                <a:latin typeface="Sitka Display" panose="02000505000000020004" pitchFamily="2" charset="0"/>
              </a:rPr>
              <a:t>Ибо </a:t>
            </a:r>
            <a:r>
              <a:rPr lang="ru-RU" sz="2000" b="1" dirty="0">
                <a:latin typeface="Sitka Display" panose="02000505000000020004" pitchFamily="2" charset="0"/>
              </a:rPr>
              <a:t>он определяет вашу судьбу.</a:t>
            </a:r>
            <a:r>
              <a:rPr lang="ru-RU" sz="2000" dirty="0">
                <a:latin typeface="Sitka Display" panose="02000505000000020004" pitchFamily="2" charset="0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18"/>
          <a:stretch/>
        </p:blipFill>
        <p:spPr bwMode="auto">
          <a:xfrm>
            <a:off x="4535996" y="1460977"/>
            <a:ext cx="4398663" cy="486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24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372</Words>
  <Application>Microsoft Office PowerPoint</Application>
  <PresentationFormat>Экран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Тренинг – это тренажерный зал для мозга, с заранее продуманной программой тренировок для отдельного человека или группы людей.</vt:lpstr>
      <vt:lpstr>«Личность в каждом из нас»</vt:lpstr>
      <vt:lpstr>Тренинги по представлению себя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Екатерина Петровна</cp:lastModifiedBy>
  <cp:revision>14</cp:revision>
  <cp:lastPrinted>2024-10-30T05:31:13Z</cp:lastPrinted>
  <dcterms:created xsi:type="dcterms:W3CDTF">2024-10-29T19:03:46Z</dcterms:created>
  <dcterms:modified xsi:type="dcterms:W3CDTF">2024-10-30T05:38:07Z</dcterms:modified>
</cp:coreProperties>
</file>