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A0F945-E4D0-41F1-A297-EE32FD535AAF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E61840-6038-422E-8DC1-69D81FCC84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1904" y="836712"/>
            <a:ext cx="6574552" cy="56886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Физкультурный уголок в группе детского сада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Подготовила: Сазонова О. П.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8" b="27355"/>
          <a:stretch/>
        </p:blipFill>
        <p:spPr bwMode="auto">
          <a:xfrm rot="16200000">
            <a:off x="-902428" y="2350702"/>
            <a:ext cx="4612155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5" cy="648072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39750" y="836712"/>
            <a:ext cx="8208963" cy="4248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ru-RU" sz="2000" b="1" i="1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Чтобы </a:t>
            </a:r>
            <a:r>
              <a:rPr lang="ru-RU" sz="2000" b="1" i="1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сделать ребенка умным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рассудительным, сделайте его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крепким и здоровым: </a:t>
            </a:r>
            <a:r>
              <a:rPr lang="ru-RU" sz="2000" b="1" i="1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пусть </a:t>
            </a:r>
            <a:r>
              <a:rPr lang="ru-RU" sz="2000" b="1" i="1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он </a:t>
            </a:r>
            <a:r>
              <a:rPr lang="ru-RU" sz="2000" b="1" i="1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ползает</a:t>
            </a:r>
            <a:r>
              <a:rPr lang="ru-RU" sz="2000" b="1" i="1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, </a:t>
            </a:r>
            <a:endParaRPr lang="ru-RU" sz="2000" b="1" i="1" kern="10" dirty="0">
              <a:ln w="9525">
                <a:solidFill>
                  <a:srgbClr val="666699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25400" dir="5400000" algn="ctr" rotWithShape="0">
                  <a:srgbClr val="00007D"/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 бегает, </a:t>
            </a:r>
            <a:endParaRPr lang="ru-RU" sz="2000" b="1" i="1" kern="10" dirty="0">
              <a:ln w="9525">
                <a:solidFill>
                  <a:srgbClr val="666699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25400" dir="5400000" algn="ctr" rotWithShape="0">
                  <a:srgbClr val="00007D"/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пусть он находится в </a:t>
            </a:r>
            <a:endParaRPr lang="ru-RU" sz="2000" b="1" i="1" kern="10" dirty="0" smtClean="0">
              <a:ln w="9525">
                <a:solidFill>
                  <a:srgbClr val="666699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25400" dir="5400000" algn="ctr" rotWithShape="0">
                  <a:srgbClr val="00007D"/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постоянном </a:t>
            </a:r>
            <a:r>
              <a:rPr lang="ru-RU" sz="2000" b="1" i="1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движении»</a:t>
            </a:r>
            <a:endParaRPr lang="ru-RU" sz="2000" b="1" i="1" kern="10" dirty="0" smtClean="0">
              <a:ln w="9525">
                <a:solidFill>
                  <a:srgbClr val="666699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25400" dir="5400000" algn="ctr" rotWithShape="0">
                  <a:srgbClr val="00007D"/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kern="10" dirty="0">
              <a:ln w="9525">
                <a:solidFill>
                  <a:srgbClr val="666699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25400" dir="5400000" algn="ctr" rotWithShape="0">
                  <a:srgbClr val="00007D"/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kern="10" dirty="0" smtClean="0">
              <a:ln w="9525">
                <a:solidFill>
                  <a:srgbClr val="666699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25400" dir="5400000" algn="ctr" rotWithShape="0">
                  <a:srgbClr val="00007D"/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Жан Жак Руссо</a:t>
            </a:r>
            <a:endParaRPr lang="ru-RU" sz="2000" b="1" i="1" kern="10" dirty="0">
              <a:ln w="9525">
                <a:solidFill>
                  <a:srgbClr val="666699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25400" dir="5400000" algn="ctr" rotWithShape="0">
                  <a:srgbClr val="00007D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93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1" cy="655272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195513" y="692150"/>
            <a:ext cx="55451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ЗАДАЧА ВОСПИТАТЕЛЯ:</a:t>
            </a: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7561262" cy="251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н</a:t>
            </a:r>
            <a:r>
              <a:rPr lang="ru-RU" sz="1600" b="1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аучить </a:t>
            </a:r>
            <a:r>
              <a:rPr lang="ru-RU" sz="1600" b="1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детей самостоятельной двигательной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активности в условиях ограниченного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пространства и правильному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25400" dir="5400000"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использованию физкультурного оборудования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1661170" cy="16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r="18542"/>
          <a:stretch/>
        </p:blipFill>
        <p:spPr bwMode="auto">
          <a:xfrm>
            <a:off x="2186547" y="4095148"/>
            <a:ext cx="1711234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2" t="22558" r="34176"/>
          <a:stretch/>
        </p:blipFill>
        <p:spPr bwMode="auto">
          <a:xfrm>
            <a:off x="3897781" y="4797152"/>
            <a:ext cx="1315614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10012"/>
            <a:ext cx="1786563" cy="137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39853"/>
            <a:ext cx="1388219" cy="142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3" cy="6552728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258888" y="143395"/>
            <a:ext cx="64817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algn="ctr" rotWithShape="0">
                    <a:srgbClr val="00007D"/>
                  </a:outerShdw>
                </a:effectLst>
                <a:latin typeface="Times New Roman"/>
                <a:cs typeface="Times New Roman"/>
              </a:rPr>
              <a:t> ОСНАЩЕНИЕ  УГОЛКА</a:t>
            </a:r>
            <a:endParaRPr lang="ru-RU" sz="1600" b="1" i="1" kern="10" dirty="0">
              <a:ln w="9525">
                <a:solidFill>
                  <a:srgbClr val="666699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algn="ctr" rotWithShape="0">
                  <a:srgbClr val="00007D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1033" y="365259"/>
            <a:ext cx="831691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i="1" dirty="0">
                <a:solidFill>
                  <a:srgbClr val="00007D"/>
                </a:solidFill>
                <a:latin typeface="Times New Roman" pitchFamily="18" charset="0"/>
              </a:rPr>
              <a:t>Теоретический материал:</a:t>
            </a:r>
            <a:r>
              <a:rPr lang="ru-RU" sz="1600" b="1" dirty="0">
                <a:solidFill>
                  <a:srgbClr val="00007D"/>
                </a:solidFill>
                <a:latin typeface="Times New Roman" pitchFamily="18" charset="0"/>
              </a:rPr>
              <a:t> 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- </a:t>
            </a: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картотека подвижных игр в соответствии с возрастом детей;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- картотека малоподвижных игр в соответствии с возрастом детей;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- картотека физкультминуток в соответствии с возрастом детей;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- картотека утренних гимнастик  в соответствии с возрастом детей;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- картотека бодрящих гимнастик в соответствии с возрастом детей;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картотека считалок 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релаксационные игры;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 схемы для самостоятельной деятельности;</a:t>
            </a: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иллюстрированный материал по зимним видам спорта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;</a:t>
            </a: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иллюстрированный материал по летним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видам спорта.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7D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7D"/>
              </a:solidFill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9891" b="18175"/>
          <a:stretch/>
        </p:blipFill>
        <p:spPr bwMode="auto">
          <a:xfrm>
            <a:off x="2123728" y="3717032"/>
            <a:ext cx="5112568" cy="292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08" y="188640"/>
            <a:ext cx="8705672" cy="6408712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7596" y="188640"/>
            <a:ext cx="8640763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7D"/>
                </a:solidFill>
                <a:latin typeface="Times New Roman" pitchFamily="18" charset="0"/>
              </a:rPr>
              <a:t>2. Игры (средние и старшие группы</a:t>
            </a:r>
            <a:r>
              <a:rPr lang="ru-RU" sz="2400" b="1" i="1" dirty="0">
                <a:solidFill>
                  <a:srgbClr val="00007D"/>
                </a:solidFill>
                <a:latin typeface="Arial" charset="0"/>
              </a:rPr>
              <a:t>)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7D"/>
                </a:solidFill>
                <a:latin typeface="Times New Roman" pitchFamily="18" charset="0"/>
              </a:rPr>
              <a:t>:</a:t>
            </a: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- дидактические игры о спорте: настольно-печатные игры,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лото, парные </a:t>
            </a: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картинки,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, разрезные картинки</a:t>
            </a: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)</a:t>
            </a: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	</a:t>
            </a: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7D"/>
                </a:solidFill>
                <a:latin typeface="Times New Roman" pitchFamily="18" charset="0"/>
              </a:rPr>
              <a:t>3</a:t>
            </a:r>
            <a:r>
              <a:rPr lang="ru-RU" sz="2400" b="1" i="1" dirty="0">
                <a:solidFill>
                  <a:srgbClr val="00007D"/>
                </a:solidFill>
                <a:latin typeface="Times New Roman" pitchFamily="18" charset="0"/>
              </a:rPr>
              <a:t>. Атрибуты для подвижных и малоподвижных игр:</a:t>
            </a: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 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     </a:t>
            </a: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маски,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кольца, ленточки, прищепки, фишки, флажки, погремушки</a:t>
            </a: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	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7" r="12488"/>
          <a:stretch/>
        </p:blipFill>
        <p:spPr bwMode="auto">
          <a:xfrm>
            <a:off x="167594" y="3766145"/>
            <a:ext cx="1928411" cy="148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9895" r="57645" b="11795"/>
          <a:stretch/>
        </p:blipFill>
        <p:spPr bwMode="auto">
          <a:xfrm>
            <a:off x="251520" y="908720"/>
            <a:ext cx="113133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8" t="10899" r="8789" b="13790"/>
          <a:stretch/>
        </p:blipFill>
        <p:spPr bwMode="auto">
          <a:xfrm>
            <a:off x="3623762" y="1194318"/>
            <a:ext cx="1280319" cy="175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t="18627" r="21198" b="15568"/>
          <a:stretch/>
        </p:blipFill>
        <p:spPr bwMode="auto">
          <a:xfrm>
            <a:off x="1471437" y="1395704"/>
            <a:ext cx="2010505" cy="155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8546" r="17986"/>
          <a:stretch/>
        </p:blipFill>
        <p:spPr bwMode="auto">
          <a:xfrm>
            <a:off x="2279713" y="3753824"/>
            <a:ext cx="1538617" cy="145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3" b="17588"/>
          <a:stretch/>
        </p:blipFill>
        <p:spPr bwMode="auto">
          <a:xfrm>
            <a:off x="5938938" y="3753824"/>
            <a:ext cx="2869421" cy="145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" t="5425" r="50000" b="7982"/>
          <a:stretch/>
        </p:blipFill>
        <p:spPr bwMode="auto">
          <a:xfrm>
            <a:off x="6515115" y="908720"/>
            <a:ext cx="10548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63" y="3766145"/>
            <a:ext cx="1812225" cy="144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t="13069" r="19040" b="21887"/>
          <a:stretch/>
        </p:blipFill>
        <p:spPr bwMode="auto">
          <a:xfrm>
            <a:off x="1253450" y="5352858"/>
            <a:ext cx="1685109" cy="124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8" t="13553" r="22089" b="8761"/>
          <a:stretch/>
        </p:blipFill>
        <p:spPr bwMode="auto">
          <a:xfrm>
            <a:off x="3349318" y="5352858"/>
            <a:ext cx="1138659" cy="124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9" r="55823" b="20881"/>
          <a:stretch/>
        </p:blipFill>
        <p:spPr bwMode="auto">
          <a:xfrm>
            <a:off x="4959796" y="5361506"/>
            <a:ext cx="1607583" cy="12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32" y="1256333"/>
            <a:ext cx="1540223" cy="152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r="24034"/>
          <a:stretch/>
        </p:blipFill>
        <p:spPr bwMode="auto">
          <a:xfrm>
            <a:off x="7693688" y="1484784"/>
            <a:ext cx="1160045" cy="154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9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5" cy="655272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" y="0"/>
            <a:ext cx="857250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2" t="15443" r="19202" b="7888"/>
          <a:stretch/>
        </p:blipFill>
        <p:spPr bwMode="auto">
          <a:xfrm>
            <a:off x="1779536" y="3645024"/>
            <a:ext cx="1496319" cy="149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t="24257" r="17297" b="22699"/>
          <a:stretch/>
        </p:blipFill>
        <p:spPr bwMode="auto">
          <a:xfrm>
            <a:off x="6136343" y="3681804"/>
            <a:ext cx="2779915" cy="17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15215" b="35802"/>
          <a:stretch/>
        </p:blipFill>
        <p:spPr bwMode="auto">
          <a:xfrm rot="16200000">
            <a:off x="-1100003" y="3934617"/>
            <a:ext cx="4009626" cy="131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28008" r="14744" b="18660"/>
          <a:stretch/>
        </p:blipFill>
        <p:spPr bwMode="auto">
          <a:xfrm>
            <a:off x="1754236" y="5276380"/>
            <a:ext cx="2270884" cy="132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11225" r="7282" b="18109"/>
          <a:stretch/>
        </p:blipFill>
        <p:spPr bwMode="auto">
          <a:xfrm rot="16200000">
            <a:off x="3559385" y="4388997"/>
            <a:ext cx="2932938" cy="148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3" t="7422" r="21156"/>
          <a:stretch/>
        </p:blipFill>
        <p:spPr bwMode="auto">
          <a:xfrm rot="16200000">
            <a:off x="7651703" y="5419993"/>
            <a:ext cx="1167316" cy="136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15158" r="7998"/>
          <a:stretch/>
        </p:blipFill>
        <p:spPr bwMode="auto">
          <a:xfrm>
            <a:off x="5907495" y="5517231"/>
            <a:ext cx="1476078" cy="113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5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6408712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0824" y="-38396"/>
            <a:ext cx="835342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7D"/>
                </a:solidFill>
                <a:latin typeface="Times New Roman" pitchFamily="18" charset="0"/>
              </a:rPr>
              <a:t>5. Для игр и упражнений с прыжками:</a:t>
            </a: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 </a:t>
            </a: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- скакалки;</a:t>
            </a: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- обручи;</a:t>
            </a: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- к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овровые дорожки;</a:t>
            </a: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   - набивные мячи</a:t>
            </a: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7D"/>
                </a:solidFill>
                <a:latin typeface="Times New Roman" pitchFamily="18" charset="0"/>
              </a:rPr>
              <a:t>6. Для </a:t>
            </a:r>
            <a:r>
              <a:rPr lang="ru-RU" sz="2400" b="1" i="1" dirty="0" smtClean="0">
                <a:solidFill>
                  <a:srgbClr val="00007D"/>
                </a:solidFill>
                <a:latin typeface="Times New Roman" pitchFamily="18" charset="0"/>
              </a:rPr>
              <a:t>перешагивания:</a:t>
            </a:r>
            <a:endParaRPr lang="ru-RU" sz="2400" b="1" i="1" dirty="0">
              <a:solidFill>
                <a:srgbClr val="00007D"/>
              </a:solidFill>
              <a:latin typeface="Times New Roman" pitchFamily="18" charset="0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бруски деревянные;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гимнастические палки;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r="18942"/>
          <a:stretch/>
        </p:blipFill>
        <p:spPr bwMode="auto">
          <a:xfrm>
            <a:off x="467544" y="980728"/>
            <a:ext cx="1593669" cy="199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r="21381"/>
          <a:stretch/>
        </p:blipFill>
        <p:spPr bwMode="auto">
          <a:xfrm>
            <a:off x="2182226" y="1978294"/>
            <a:ext cx="1591162" cy="223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r="15425"/>
          <a:stretch/>
        </p:blipFill>
        <p:spPr bwMode="auto">
          <a:xfrm>
            <a:off x="3851920" y="1556792"/>
            <a:ext cx="2140037" cy="170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35669" r="19438" b="27908"/>
          <a:stretch/>
        </p:blipFill>
        <p:spPr bwMode="auto">
          <a:xfrm>
            <a:off x="6156176" y="1170709"/>
            <a:ext cx="2679390" cy="117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7311"/>
          <a:stretch/>
        </p:blipFill>
        <p:spPr bwMode="auto">
          <a:xfrm>
            <a:off x="430093" y="5229200"/>
            <a:ext cx="3826475" cy="144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1695" b="4871"/>
          <a:stretch/>
        </p:blipFill>
        <p:spPr bwMode="auto">
          <a:xfrm>
            <a:off x="6300192" y="4639827"/>
            <a:ext cx="2098946" cy="197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6" r="5742" b="36757"/>
          <a:stretch/>
        </p:blipFill>
        <p:spPr bwMode="auto">
          <a:xfrm>
            <a:off x="5559710" y="3356992"/>
            <a:ext cx="3275856" cy="88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01" y="96822"/>
            <a:ext cx="8712967" cy="648072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12431" y="116632"/>
            <a:ext cx="855107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7D"/>
                </a:solidFill>
                <a:latin typeface="Times New Roman" pitchFamily="18" charset="0"/>
              </a:rPr>
              <a:t>7. Для игр и упражнений с бросанием, </a:t>
            </a:r>
            <a:r>
              <a:rPr lang="ru-RU" sz="2400" b="1" i="1" dirty="0" smtClean="0">
                <a:solidFill>
                  <a:srgbClr val="00007D"/>
                </a:solidFill>
                <a:latin typeface="Times New Roman" pitchFamily="18" charset="0"/>
              </a:rPr>
              <a:t>ловлей, метанием: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- </a:t>
            </a:r>
            <a:r>
              <a:rPr lang="ru-RU" b="1" dirty="0" err="1">
                <a:solidFill>
                  <a:srgbClr val="00007D"/>
                </a:solidFill>
                <a:latin typeface="Times New Roman" pitchFamily="18" charset="0"/>
              </a:rPr>
              <a:t>кольцеброс</a:t>
            </a: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;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	- мячи резиновые разных размеров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;</a:t>
            </a: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	-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мешочки с песком для метания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;</a:t>
            </a: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- корзины для игр с бросанием;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      - мишень </a:t>
            </a: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для метания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с мячиками на липучках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;</a:t>
            </a: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- кегли;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7D"/>
                </a:solidFill>
                <a:latin typeface="Times New Roman" pitchFamily="18" charset="0"/>
              </a:rPr>
              <a:t>- нестандартное 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оборудование («</a:t>
            </a:r>
            <a:r>
              <a:rPr lang="ru-RU" b="1" dirty="0" err="1" smtClean="0">
                <a:solidFill>
                  <a:srgbClr val="00007D"/>
                </a:solidFill>
                <a:latin typeface="Times New Roman" pitchFamily="18" charset="0"/>
              </a:rPr>
              <a:t>гамачок</a:t>
            </a:r>
            <a:r>
              <a:rPr lang="ru-RU" b="1" dirty="0" smtClean="0">
                <a:solidFill>
                  <a:srgbClr val="00007D"/>
                </a:solidFill>
                <a:latin typeface="Times New Roman" pitchFamily="18" charset="0"/>
              </a:rPr>
              <a:t>»)</a:t>
            </a:r>
            <a:endParaRPr lang="ru-RU" b="1" dirty="0">
              <a:solidFill>
                <a:srgbClr val="00007D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6" t="17981" r="26326" b="20401"/>
          <a:stretch/>
        </p:blipFill>
        <p:spPr bwMode="auto">
          <a:xfrm>
            <a:off x="298921" y="614705"/>
            <a:ext cx="1129817" cy="11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36750" r="18014" b="26887"/>
          <a:stretch/>
        </p:blipFill>
        <p:spPr bwMode="auto">
          <a:xfrm>
            <a:off x="378012" y="3756733"/>
            <a:ext cx="2622176" cy="10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38467" r="26974" b="21730"/>
          <a:stretch/>
        </p:blipFill>
        <p:spPr bwMode="auto">
          <a:xfrm>
            <a:off x="1958535" y="2480132"/>
            <a:ext cx="2083306" cy="120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17769" r="14241" b="28342"/>
          <a:stretch/>
        </p:blipFill>
        <p:spPr bwMode="auto">
          <a:xfrm>
            <a:off x="5580357" y="2813534"/>
            <a:ext cx="3455894" cy="20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t="16103" r="12595" b="14578"/>
          <a:stretch/>
        </p:blipFill>
        <p:spPr bwMode="auto">
          <a:xfrm>
            <a:off x="298921" y="4964011"/>
            <a:ext cx="2437584" cy="161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8655" r="10853" b="17358"/>
          <a:stretch/>
        </p:blipFill>
        <p:spPr bwMode="auto">
          <a:xfrm>
            <a:off x="6510956" y="4958197"/>
            <a:ext cx="2343383" cy="161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t="7477" r="7947" b="4691"/>
          <a:stretch/>
        </p:blipFill>
        <p:spPr bwMode="auto">
          <a:xfrm rot="16200000">
            <a:off x="7185805" y="1031219"/>
            <a:ext cx="1800200" cy="155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0" b="11914"/>
          <a:stretch/>
        </p:blipFill>
        <p:spPr bwMode="auto">
          <a:xfrm>
            <a:off x="3131840" y="4964011"/>
            <a:ext cx="2602317" cy="147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10811" r="27375" b="24286"/>
          <a:stretch/>
        </p:blipFill>
        <p:spPr bwMode="auto">
          <a:xfrm>
            <a:off x="378012" y="1841278"/>
            <a:ext cx="1502229" cy="127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t="22177" r="15298" b="9310"/>
          <a:stretch/>
        </p:blipFill>
        <p:spPr bwMode="auto">
          <a:xfrm>
            <a:off x="4198044" y="3284984"/>
            <a:ext cx="1593669" cy="135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2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59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Имеющийся спортивный инвентарь используется детьми и педагогами для физкультурных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занятий,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спортивных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развлечений, в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самостоятельной игровой деятельности. </a:t>
            </a:r>
            <a:b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Использование имеющегося оборудования способствует эффективной организации педагогического процесса, позволяющего успешно решать задачи дидактического и оздоровительного характера.</a:t>
            </a:r>
            <a:b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При подборе оборудования учитываются принципы ФГОС - всё оборудование многофункциональное,  мобильное, его можно использовать  в </a:t>
            </a:r>
            <a:r>
              <a:rPr lang="ru-RU" sz="240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любом </a:t>
            </a:r>
            <a:r>
              <a:rPr lang="ru-RU" sz="24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виде</a:t>
            </a:r>
            <a:br>
              <a:rPr lang="ru-RU" sz="24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деятельности</a:t>
            </a:r>
            <a:r>
              <a:rPr lang="ru-RU" sz="2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204</TotalTime>
  <Words>243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Имеющийся спортивный инвентарь используется детьми и педагогами для физкультурных занятий, спортивных развлечений, в самостоятельной игровой деятельности.  Использование имеющегося оборудования способствует эффективной организации педагогического процесса, позволяющего успешно решать задачи дидактического и оздоровительного характера.    При подборе оборудования учитываются принципы ФГОС - всё оборудование многофункциональное,  мобильное, его можно использовать  в любом виде деятельности.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</dc:creator>
  <cp:lastModifiedBy>VIP</cp:lastModifiedBy>
  <cp:revision>21</cp:revision>
  <dcterms:created xsi:type="dcterms:W3CDTF">2016-03-06T06:53:38Z</dcterms:created>
  <dcterms:modified xsi:type="dcterms:W3CDTF">2016-03-14T13:00:22Z</dcterms:modified>
</cp:coreProperties>
</file>