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5"/>
  </p:notes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92" r:id="rId9"/>
    <p:sldId id="285" r:id="rId10"/>
    <p:sldId id="286" r:id="rId11"/>
    <p:sldId id="287" r:id="rId12"/>
    <p:sldId id="288" r:id="rId13"/>
    <p:sldId id="29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D9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6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0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18" Type="http://schemas.openxmlformats.org/officeDocument/2006/relationships/image" Target="../media/image3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17" Type="http://schemas.openxmlformats.org/officeDocument/2006/relationships/image" Target="../media/image32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11" Type="http://schemas.openxmlformats.org/officeDocument/2006/relationships/image" Target="../media/image21.wmf"/><Relationship Id="rId5" Type="http://schemas.openxmlformats.org/officeDocument/2006/relationships/image" Target="../media/image3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image" Target="../media/image57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12" Type="http://schemas.openxmlformats.org/officeDocument/2006/relationships/image" Target="../media/image56.wmf"/><Relationship Id="rId2" Type="http://schemas.openxmlformats.org/officeDocument/2006/relationships/image" Target="../media/image46.e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Relationship Id="rId14" Type="http://schemas.openxmlformats.org/officeDocument/2006/relationships/image" Target="../media/image5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image" Target="../media/image71.wmf"/><Relationship Id="rId18" Type="http://schemas.openxmlformats.org/officeDocument/2006/relationships/image" Target="../media/image76.wmf"/><Relationship Id="rId3" Type="http://schemas.openxmlformats.org/officeDocument/2006/relationships/image" Target="../media/image62.wmf"/><Relationship Id="rId21" Type="http://schemas.openxmlformats.org/officeDocument/2006/relationships/image" Target="../media/image79.wmf"/><Relationship Id="rId7" Type="http://schemas.openxmlformats.org/officeDocument/2006/relationships/image" Target="../media/image65.wmf"/><Relationship Id="rId12" Type="http://schemas.openxmlformats.org/officeDocument/2006/relationships/image" Target="../media/image70.wmf"/><Relationship Id="rId17" Type="http://schemas.openxmlformats.org/officeDocument/2006/relationships/image" Target="../media/image75.wmf"/><Relationship Id="rId2" Type="http://schemas.openxmlformats.org/officeDocument/2006/relationships/image" Target="../media/image61.wmf"/><Relationship Id="rId16" Type="http://schemas.openxmlformats.org/officeDocument/2006/relationships/image" Target="../media/image74.wmf"/><Relationship Id="rId20" Type="http://schemas.openxmlformats.org/officeDocument/2006/relationships/image" Target="../media/image78.wmf"/><Relationship Id="rId1" Type="http://schemas.openxmlformats.org/officeDocument/2006/relationships/image" Target="../media/image60.wmf"/><Relationship Id="rId6" Type="http://schemas.openxmlformats.org/officeDocument/2006/relationships/image" Target="../media/image64.wmf"/><Relationship Id="rId11" Type="http://schemas.openxmlformats.org/officeDocument/2006/relationships/image" Target="../media/image69.wmf"/><Relationship Id="rId5" Type="http://schemas.openxmlformats.org/officeDocument/2006/relationships/image" Target="../media/image21.wmf"/><Relationship Id="rId15" Type="http://schemas.openxmlformats.org/officeDocument/2006/relationships/image" Target="../media/image73.wmf"/><Relationship Id="rId10" Type="http://schemas.openxmlformats.org/officeDocument/2006/relationships/image" Target="../media/image68.wmf"/><Relationship Id="rId19" Type="http://schemas.openxmlformats.org/officeDocument/2006/relationships/image" Target="../media/image77.wmf"/><Relationship Id="rId4" Type="http://schemas.openxmlformats.org/officeDocument/2006/relationships/image" Target="../media/image63.wmf"/><Relationship Id="rId9" Type="http://schemas.openxmlformats.org/officeDocument/2006/relationships/image" Target="../media/image67.wmf"/><Relationship Id="rId14" Type="http://schemas.openxmlformats.org/officeDocument/2006/relationships/image" Target="../media/image72.wmf"/><Relationship Id="rId22" Type="http://schemas.openxmlformats.org/officeDocument/2006/relationships/image" Target="../media/image8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image" Target="../media/image92.wmf"/><Relationship Id="rId3" Type="http://schemas.openxmlformats.org/officeDocument/2006/relationships/image" Target="../media/image82.wmf"/><Relationship Id="rId7" Type="http://schemas.openxmlformats.org/officeDocument/2006/relationships/image" Target="../media/image86.wmf"/><Relationship Id="rId12" Type="http://schemas.openxmlformats.org/officeDocument/2006/relationships/image" Target="../media/image91.wmf"/><Relationship Id="rId2" Type="http://schemas.openxmlformats.org/officeDocument/2006/relationships/image" Target="../media/image81.wmf"/><Relationship Id="rId1" Type="http://schemas.openxmlformats.org/officeDocument/2006/relationships/image" Target="../media/image62.wmf"/><Relationship Id="rId6" Type="http://schemas.openxmlformats.org/officeDocument/2006/relationships/image" Target="../media/image85.wmf"/><Relationship Id="rId11" Type="http://schemas.openxmlformats.org/officeDocument/2006/relationships/image" Target="../media/image90.wmf"/><Relationship Id="rId5" Type="http://schemas.openxmlformats.org/officeDocument/2006/relationships/image" Target="../media/image84.wmf"/><Relationship Id="rId10" Type="http://schemas.openxmlformats.org/officeDocument/2006/relationships/image" Target="../media/image89.wmf"/><Relationship Id="rId4" Type="http://schemas.openxmlformats.org/officeDocument/2006/relationships/image" Target="../media/image83.wmf"/><Relationship Id="rId9" Type="http://schemas.openxmlformats.org/officeDocument/2006/relationships/image" Target="../media/image8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image" Target="../media/image73.wmf"/><Relationship Id="rId3" Type="http://schemas.openxmlformats.org/officeDocument/2006/relationships/image" Target="../media/image63.wmf"/><Relationship Id="rId7" Type="http://schemas.openxmlformats.org/officeDocument/2006/relationships/image" Target="../media/image97.wmf"/><Relationship Id="rId12" Type="http://schemas.openxmlformats.org/officeDocument/2006/relationships/image" Target="../media/image100.wmf"/><Relationship Id="rId2" Type="http://schemas.openxmlformats.org/officeDocument/2006/relationships/image" Target="../media/image95.wmf"/><Relationship Id="rId16" Type="http://schemas.openxmlformats.org/officeDocument/2006/relationships/image" Target="../media/image103.wmf"/><Relationship Id="rId1" Type="http://schemas.openxmlformats.org/officeDocument/2006/relationships/image" Target="../media/image94.wmf"/><Relationship Id="rId6" Type="http://schemas.openxmlformats.org/officeDocument/2006/relationships/image" Target="../media/image96.wmf"/><Relationship Id="rId11" Type="http://schemas.openxmlformats.org/officeDocument/2006/relationships/image" Target="../media/image71.wmf"/><Relationship Id="rId5" Type="http://schemas.openxmlformats.org/officeDocument/2006/relationships/image" Target="../media/image64.wmf"/><Relationship Id="rId15" Type="http://schemas.openxmlformats.org/officeDocument/2006/relationships/image" Target="../media/image102.wmf"/><Relationship Id="rId10" Type="http://schemas.openxmlformats.org/officeDocument/2006/relationships/image" Target="../media/image99.wmf"/><Relationship Id="rId4" Type="http://schemas.openxmlformats.org/officeDocument/2006/relationships/image" Target="../media/image21.wmf"/><Relationship Id="rId9" Type="http://schemas.openxmlformats.org/officeDocument/2006/relationships/image" Target="../media/image68.wmf"/><Relationship Id="rId14" Type="http://schemas.openxmlformats.org/officeDocument/2006/relationships/image" Target="../media/image10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13" Type="http://schemas.openxmlformats.org/officeDocument/2006/relationships/image" Target="../media/image115.wmf"/><Relationship Id="rId18" Type="http://schemas.openxmlformats.org/officeDocument/2006/relationships/image" Target="../media/image120.wmf"/><Relationship Id="rId3" Type="http://schemas.openxmlformats.org/officeDocument/2006/relationships/image" Target="../media/image105.wmf"/><Relationship Id="rId7" Type="http://schemas.openxmlformats.org/officeDocument/2006/relationships/image" Target="../media/image109.wmf"/><Relationship Id="rId12" Type="http://schemas.openxmlformats.org/officeDocument/2006/relationships/image" Target="../media/image114.wmf"/><Relationship Id="rId17" Type="http://schemas.openxmlformats.org/officeDocument/2006/relationships/image" Target="../media/image119.wmf"/><Relationship Id="rId2" Type="http://schemas.openxmlformats.org/officeDocument/2006/relationships/image" Target="../media/image104.wmf"/><Relationship Id="rId16" Type="http://schemas.openxmlformats.org/officeDocument/2006/relationships/image" Target="../media/image118.wmf"/><Relationship Id="rId20" Type="http://schemas.openxmlformats.org/officeDocument/2006/relationships/image" Target="../media/image122.wmf"/><Relationship Id="rId1" Type="http://schemas.openxmlformats.org/officeDocument/2006/relationships/image" Target="../media/image64.wmf"/><Relationship Id="rId6" Type="http://schemas.openxmlformats.org/officeDocument/2006/relationships/image" Target="../media/image108.wmf"/><Relationship Id="rId11" Type="http://schemas.openxmlformats.org/officeDocument/2006/relationships/image" Target="../media/image113.wmf"/><Relationship Id="rId5" Type="http://schemas.openxmlformats.org/officeDocument/2006/relationships/image" Target="../media/image107.wmf"/><Relationship Id="rId15" Type="http://schemas.openxmlformats.org/officeDocument/2006/relationships/image" Target="../media/image117.wmf"/><Relationship Id="rId10" Type="http://schemas.openxmlformats.org/officeDocument/2006/relationships/image" Target="../media/image112.wmf"/><Relationship Id="rId19" Type="http://schemas.openxmlformats.org/officeDocument/2006/relationships/image" Target="../media/image121.wmf"/><Relationship Id="rId4" Type="http://schemas.openxmlformats.org/officeDocument/2006/relationships/image" Target="../media/image106.wmf"/><Relationship Id="rId9" Type="http://schemas.openxmlformats.org/officeDocument/2006/relationships/image" Target="../media/image111.wmf"/><Relationship Id="rId14" Type="http://schemas.openxmlformats.org/officeDocument/2006/relationships/image" Target="../media/image1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08A-368C-4B53-9E1F-27818A4D38F3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DB6A1-0196-47CB-A92A-FA5CD09EA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522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8B08D-9EA3-4B98-A83A-BBAA3814DD6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3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6CB8D-CD1E-4D06-AA77-1F857227021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32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6E754-7ED3-4A9B-AEBA-DF02CE19E4C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72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686E2-59A7-4239-9FD0-C55470E888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09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D75E4-3BBD-4F78-891E-13495277E5D3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82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12E1A-FA87-4CEE-8D47-69D46470CD0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41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3FCFA-9DB4-4DE9-AE37-EE37C887668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02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AF31C-FF91-407A-9728-44C348775778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51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D922F-8AA3-40A9-A95C-3DAC125C6E1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97FA8-3CB9-414F-8312-615ACD62492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1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E39E0-86B5-4040-B61E-F0504C0A4F1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50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DC7B2-4559-4E98-9783-E4A7C44E93AF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7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14.bin"/><Relationship Id="rId18" Type="http://schemas.openxmlformats.org/officeDocument/2006/relationships/image" Target="../media/image110.wmf"/><Relationship Id="rId26" Type="http://schemas.openxmlformats.org/officeDocument/2006/relationships/image" Target="../media/image114.wmf"/><Relationship Id="rId39" Type="http://schemas.openxmlformats.org/officeDocument/2006/relationships/oleObject" Target="../embeddings/oleObject127.bin"/><Relationship Id="rId21" Type="http://schemas.openxmlformats.org/officeDocument/2006/relationships/oleObject" Target="../embeddings/oleObject118.bin"/><Relationship Id="rId34" Type="http://schemas.openxmlformats.org/officeDocument/2006/relationships/image" Target="../media/image118.wmf"/><Relationship Id="rId42" Type="http://schemas.openxmlformats.org/officeDocument/2006/relationships/image" Target="../media/image122.wmf"/><Relationship Id="rId7" Type="http://schemas.openxmlformats.org/officeDocument/2006/relationships/oleObject" Target="../embeddings/oleObject11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9.wmf"/><Relationship Id="rId20" Type="http://schemas.openxmlformats.org/officeDocument/2006/relationships/image" Target="../media/image111.wmf"/><Relationship Id="rId29" Type="http://schemas.openxmlformats.org/officeDocument/2006/relationships/oleObject" Target="../embeddings/oleObject122.bin"/><Relationship Id="rId41" Type="http://schemas.openxmlformats.org/officeDocument/2006/relationships/oleObject" Target="../embeddings/oleObject128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4.wmf"/><Relationship Id="rId11" Type="http://schemas.openxmlformats.org/officeDocument/2006/relationships/oleObject" Target="../embeddings/oleObject113.bin"/><Relationship Id="rId24" Type="http://schemas.openxmlformats.org/officeDocument/2006/relationships/image" Target="../media/image113.wmf"/><Relationship Id="rId32" Type="http://schemas.openxmlformats.org/officeDocument/2006/relationships/image" Target="../media/image117.wmf"/><Relationship Id="rId37" Type="http://schemas.openxmlformats.org/officeDocument/2006/relationships/oleObject" Target="../embeddings/oleObject126.bin"/><Relationship Id="rId40" Type="http://schemas.openxmlformats.org/officeDocument/2006/relationships/image" Target="../media/image121.wmf"/><Relationship Id="rId5" Type="http://schemas.openxmlformats.org/officeDocument/2006/relationships/oleObject" Target="../embeddings/oleObject110.bin"/><Relationship Id="rId15" Type="http://schemas.openxmlformats.org/officeDocument/2006/relationships/oleObject" Target="../embeddings/oleObject115.bin"/><Relationship Id="rId23" Type="http://schemas.openxmlformats.org/officeDocument/2006/relationships/oleObject" Target="../embeddings/oleObject119.bin"/><Relationship Id="rId28" Type="http://schemas.openxmlformats.org/officeDocument/2006/relationships/image" Target="../media/image115.wmf"/><Relationship Id="rId36" Type="http://schemas.openxmlformats.org/officeDocument/2006/relationships/image" Target="../media/image119.wmf"/><Relationship Id="rId10" Type="http://schemas.openxmlformats.org/officeDocument/2006/relationships/image" Target="../media/image106.wmf"/><Relationship Id="rId19" Type="http://schemas.openxmlformats.org/officeDocument/2006/relationships/oleObject" Target="../embeddings/oleObject117.bin"/><Relationship Id="rId31" Type="http://schemas.openxmlformats.org/officeDocument/2006/relationships/oleObject" Target="../embeddings/oleObject123.bin"/><Relationship Id="rId4" Type="http://schemas.openxmlformats.org/officeDocument/2006/relationships/image" Target="../media/image64.wmf"/><Relationship Id="rId9" Type="http://schemas.openxmlformats.org/officeDocument/2006/relationships/oleObject" Target="../embeddings/oleObject112.bin"/><Relationship Id="rId14" Type="http://schemas.openxmlformats.org/officeDocument/2006/relationships/image" Target="../media/image108.wmf"/><Relationship Id="rId22" Type="http://schemas.openxmlformats.org/officeDocument/2006/relationships/image" Target="../media/image112.wmf"/><Relationship Id="rId27" Type="http://schemas.openxmlformats.org/officeDocument/2006/relationships/oleObject" Target="../embeddings/oleObject121.bin"/><Relationship Id="rId30" Type="http://schemas.openxmlformats.org/officeDocument/2006/relationships/image" Target="../media/image116.wmf"/><Relationship Id="rId35" Type="http://schemas.openxmlformats.org/officeDocument/2006/relationships/oleObject" Target="../embeddings/oleObject125.bin"/><Relationship Id="rId8" Type="http://schemas.openxmlformats.org/officeDocument/2006/relationships/image" Target="../media/image105.wmf"/><Relationship Id="rId3" Type="http://schemas.openxmlformats.org/officeDocument/2006/relationships/oleObject" Target="../embeddings/oleObject109.bin"/><Relationship Id="rId12" Type="http://schemas.openxmlformats.org/officeDocument/2006/relationships/image" Target="../media/image107.wmf"/><Relationship Id="rId17" Type="http://schemas.openxmlformats.org/officeDocument/2006/relationships/oleObject" Target="../embeddings/oleObject116.bin"/><Relationship Id="rId25" Type="http://schemas.openxmlformats.org/officeDocument/2006/relationships/oleObject" Target="../embeddings/oleObject120.bin"/><Relationship Id="rId33" Type="http://schemas.openxmlformats.org/officeDocument/2006/relationships/oleObject" Target="../embeddings/oleObject124.bin"/><Relationship Id="rId38" Type="http://schemas.openxmlformats.org/officeDocument/2006/relationships/image" Target="../media/image120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5.gif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Relationship Id="rId27" Type="http://schemas.openxmlformats.org/officeDocument/2006/relationships/hyperlink" Target="Egg.mpg" TargetMode="Externa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3.wmf"/><Relationship Id="rId26" Type="http://schemas.openxmlformats.org/officeDocument/2006/relationships/oleObject" Target="../embeddings/oleObject24.bin"/><Relationship Id="rId39" Type="http://schemas.openxmlformats.org/officeDocument/2006/relationships/image" Target="../media/image33.wmf"/><Relationship Id="rId21" Type="http://schemas.openxmlformats.org/officeDocument/2006/relationships/image" Target="../media/image34.png"/><Relationship Id="rId34" Type="http://schemas.openxmlformats.org/officeDocument/2006/relationships/oleObject" Target="../embeddings/oleObject28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0.bin"/><Relationship Id="rId25" Type="http://schemas.openxmlformats.org/officeDocument/2006/relationships/image" Target="../media/image26.wmf"/><Relationship Id="rId33" Type="http://schemas.openxmlformats.org/officeDocument/2006/relationships/image" Target="../media/image30.wmf"/><Relationship Id="rId38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29" Type="http://schemas.openxmlformats.org/officeDocument/2006/relationships/image" Target="../media/image2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7.bin"/><Relationship Id="rId24" Type="http://schemas.openxmlformats.org/officeDocument/2006/relationships/oleObject" Target="../embeddings/oleObject23.bin"/><Relationship Id="rId32" Type="http://schemas.openxmlformats.org/officeDocument/2006/relationships/oleObject" Target="../embeddings/oleObject27.bin"/><Relationship Id="rId37" Type="http://schemas.openxmlformats.org/officeDocument/2006/relationships/image" Target="../media/image32.wmf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23" Type="http://schemas.openxmlformats.org/officeDocument/2006/relationships/image" Target="../media/image25.wmf"/><Relationship Id="rId28" Type="http://schemas.openxmlformats.org/officeDocument/2006/relationships/oleObject" Target="../embeddings/oleObject25.bin"/><Relationship Id="rId36" Type="http://schemas.openxmlformats.org/officeDocument/2006/relationships/oleObject" Target="../embeddings/oleObject29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1.bin"/><Relationship Id="rId31" Type="http://schemas.openxmlformats.org/officeDocument/2006/relationships/image" Target="../media/image2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1.wmf"/><Relationship Id="rId22" Type="http://schemas.openxmlformats.org/officeDocument/2006/relationships/oleObject" Target="../embeddings/oleObject22.bin"/><Relationship Id="rId27" Type="http://schemas.openxmlformats.org/officeDocument/2006/relationships/image" Target="../media/image27.wmf"/><Relationship Id="rId30" Type="http://schemas.openxmlformats.org/officeDocument/2006/relationships/oleObject" Target="../embeddings/oleObject26.bin"/><Relationship Id="rId35" Type="http://schemas.openxmlformats.org/officeDocument/2006/relationships/image" Target="../media/image31.wmf"/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21.wmf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40.wmf"/><Relationship Id="rId22" Type="http://schemas.openxmlformats.org/officeDocument/2006/relationships/image" Target="../media/image4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52.wmf"/><Relationship Id="rId26" Type="http://schemas.openxmlformats.org/officeDocument/2006/relationships/image" Target="../media/image56.wmf"/><Relationship Id="rId3" Type="http://schemas.openxmlformats.org/officeDocument/2006/relationships/oleObject" Target="../embeddings/oleObject43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50.bin"/><Relationship Id="rId25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29" Type="http://schemas.openxmlformats.org/officeDocument/2006/relationships/oleObject" Target="../embeddings/oleObject56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46.emf"/><Relationship Id="rId11" Type="http://schemas.openxmlformats.org/officeDocument/2006/relationships/oleObject" Target="../embeddings/oleObject47.bin"/><Relationship Id="rId24" Type="http://schemas.openxmlformats.org/officeDocument/2006/relationships/image" Target="../media/image55.wmf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23" Type="http://schemas.openxmlformats.org/officeDocument/2006/relationships/oleObject" Target="../embeddings/oleObject53.bin"/><Relationship Id="rId28" Type="http://schemas.openxmlformats.org/officeDocument/2006/relationships/image" Target="../media/image57.wmf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51.bin"/><Relationship Id="rId31" Type="http://schemas.openxmlformats.org/officeDocument/2006/relationships/image" Target="../media/image59.png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Relationship Id="rId27" Type="http://schemas.openxmlformats.org/officeDocument/2006/relationships/oleObject" Target="../embeddings/oleObject55.bin"/><Relationship Id="rId30" Type="http://schemas.openxmlformats.org/officeDocument/2006/relationships/image" Target="../media/image58.w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2.bin"/><Relationship Id="rId18" Type="http://schemas.openxmlformats.org/officeDocument/2006/relationships/image" Target="../media/image66.wmf"/><Relationship Id="rId26" Type="http://schemas.openxmlformats.org/officeDocument/2006/relationships/image" Target="../media/image70.wmf"/><Relationship Id="rId39" Type="http://schemas.openxmlformats.org/officeDocument/2006/relationships/oleObject" Target="../embeddings/oleObject75.bin"/><Relationship Id="rId21" Type="http://schemas.openxmlformats.org/officeDocument/2006/relationships/oleObject" Target="../embeddings/oleObject66.bin"/><Relationship Id="rId34" Type="http://schemas.openxmlformats.org/officeDocument/2006/relationships/image" Target="../media/image74.wmf"/><Relationship Id="rId42" Type="http://schemas.openxmlformats.org/officeDocument/2006/relationships/image" Target="../media/image78.wmf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5.wmf"/><Relationship Id="rId29" Type="http://schemas.openxmlformats.org/officeDocument/2006/relationships/oleObject" Target="../embeddings/oleObject70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61.bin"/><Relationship Id="rId24" Type="http://schemas.openxmlformats.org/officeDocument/2006/relationships/image" Target="../media/image69.wmf"/><Relationship Id="rId32" Type="http://schemas.openxmlformats.org/officeDocument/2006/relationships/image" Target="../media/image73.wmf"/><Relationship Id="rId37" Type="http://schemas.openxmlformats.org/officeDocument/2006/relationships/oleObject" Target="../embeddings/oleObject74.bin"/><Relationship Id="rId40" Type="http://schemas.openxmlformats.org/officeDocument/2006/relationships/image" Target="../media/image77.wmf"/><Relationship Id="rId45" Type="http://schemas.openxmlformats.org/officeDocument/2006/relationships/oleObject" Target="../embeddings/oleObject78.bin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3.bin"/><Relationship Id="rId23" Type="http://schemas.openxmlformats.org/officeDocument/2006/relationships/oleObject" Target="../embeddings/oleObject67.bin"/><Relationship Id="rId28" Type="http://schemas.openxmlformats.org/officeDocument/2006/relationships/image" Target="../media/image71.wmf"/><Relationship Id="rId36" Type="http://schemas.openxmlformats.org/officeDocument/2006/relationships/image" Target="../media/image75.wmf"/><Relationship Id="rId10" Type="http://schemas.openxmlformats.org/officeDocument/2006/relationships/image" Target="../media/image63.wmf"/><Relationship Id="rId19" Type="http://schemas.openxmlformats.org/officeDocument/2006/relationships/oleObject" Target="../embeddings/oleObject65.bin"/><Relationship Id="rId31" Type="http://schemas.openxmlformats.org/officeDocument/2006/relationships/oleObject" Target="../embeddings/oleObject71.bin"/><Relationship Id="rId44" Type="http://schemas.openxmlformats.org/officeDocument/2006/relationships/image" Target="../media/image79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64.wmf"/><Relationship Id="rId22" Type="http://schemas.openxmlformats.org/officeDocument/2006/relationships/image" Target="../media/image68.wmf"/><Relationship Id="rId27" Type="http://schemas.openxmlformats.org/officeDocument/2006/relationships/oleObject" Target="../embeddings/oleObject69.bin"/><Relationship Id="rId30" Type="http://schemas.openxmlformats.org/officeDocument/2006/relationships/image" Target="../media/image72.wmf"/><Relationship Id="rId35" Type="http://schemas.openxmlformats.org/officeDocument/2006/relationships/oleObject" Target="../embeddings/oleObject73.bin"/><Relationship Id="rId43" Type="http://schemas.openxmlformats.org/officeDocument/2006/relationships/oleObject" Target="../embeddings/oleObject77.bin"/><Relationship Id="rId8" Type="http://schemas.openxmlformats.org/officeDocument/2006/relationships/image" Target="../media/image62.wmf"/><Relationship Id="rId3" Type="http://schemas.openxmlformats.org/officeDocument/2006/relationships/oleObject" Target="../embeddings/oleObject57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64.bin"/><Relationship Id="rId25" Type="http://schemas.openxmlformats.org/officeDocument/2006/relationships/oleObject" Target="../embeddings/oleObject68.bin"/><Relationship Id="rId33" Type="http://schemas.openxmlformats.org/officeDocument/2006/relationships/oleObject" Target="../embeddings/oleObject72.bin"/><Relationship Id="rId38" Type="http://schemas.openxmlformats.org/officeDocument/2006/relationships/image" Target="../media/image76.wmf"/><Relationship Id="rId46" Type="http://schemas.openxmlformats.org/officeDocument/2006/relationships/image" Target="../media/image80.wmf"/><Relationship Id="rId20" Type="http://schemas.openxmlformats.org/officeDocument/2006/relationships/image" Target="../media/image67.wmf"/><Relationship Id="rId41" Type="http://schemas.openxmlformats.org/officeDocument/2006/relationships/oleObject" Target="../embeddings/oleObject7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13" Type="http://schemas.openxmlformats.org/officeDocument/2006/relationships/image" Target="../media/image84.wmf"/><Relationship Id="rId18" Type="http://schemas.openxmlformats.org/officeDocument/2006/relationships/oleObject" Target="../embeddings/oleObject86.bin"/><Relationship Id="rId26" Type="http://schemas.openxmlformats.org/officeDocument/2006/relationships/image" Target="../media/image90.wmf"/><Relationship Id="rId3" Type="http://schemas.openxmlformats.org/officeDocument/2006/relationships/image" Target="../media/image93.jpeg"/><Relationship Id="rId21" Type="http://schemas.openxmlformats.org/officeDocument/2006/relationships/oleObject" Target="../embeddings/oleObject88.bin"/><Relationship Id="rId7" Type="http://schemas.openxmlformats.org/officeDocument/2006/relationships/image" Target="../media/image81.wmf"/><Relationship Id="rId12" Type="http://schemas.openxmlformats.org/officeDocument/2006/relationships/oleObject" Target="../embeddings/oleObject83.bin"/><Relationship Id="rId17" Type="http://schemas.openxmlformats.org/officeDocument/2006/relationships/image" Target="../media/image86.wmf"/><Relationship Id="rId25" Type="http://schemas.openxmlformats.org/officeDocument/2006/relationships/oleObject" Target="../embeddings/oleObject9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5.bin"/><Relationship Id="rId20" Type="http://schemas.openxmlformats.org/officeDocument/2006/relationships/oleObject" Target="../embeddings/oleObject87.bin"/><Relationship Id="rId29" Type="http://schemas.openxmlformats.org/officeDocument/2006/relationships/oleObject" Target="../embeddings/oleObject92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0.bin"/><Relationship Id="rId11" Type="http://schemas.openxmlformats.org/officeDocument/2006/relationships/image" Target="../media/image83.wmf"/><Relationship Id="rId24" Type="http://schemas.openxmlformats.org/officeDocument/2006/relationships/image" Target="../media/image89.wmf"/><Relationship Id="rId5" Type="http://schemas.openxmlformats.org/officeDocument/2006/relationships/image" Target="../media/image62.wmf"/><Relationship Id="rId15" Type="http://schemas.openxmlformats.org/officeDocument/2006/relationships/image" Target="../media/image85.wmf"/><Relationship Id="rId23" Type="http://schemas.openxmlformats.org/officeDocument/2006/relationships/oleObject" Target="../embeddings/oleObject89.bin"/><Relationship Id="rId28" Type="http://schemas.openxmlformats.org/officeDocument/2006/relationships/image" Target="../media/image91.wmf"/><Relationship Id="rId10" Type="http://schemas.openxmlformats.org/officeDocument/2006/relationships/oleObject" Target="../embeddings/oleObject82.bin"/><Relationship Id="rId19" Type="http://schemas.openxmlformats.org/officeDocument/2006/relationships/image" Target="../media/image87.wmf"/><Relationship Id="rId4" Type="http://schemas.openxmlformats.org/officeDocument/2006/relationships/oleObject" Target="../embeddings/oleObject79.bin"/><Relationship Id="rId9" Type="http://schemas.openxmlformats.org/officeDocument/2006/relationships/image" Target="../media/image82.wmf"/><Relationship Id="rId14" Type="http://schemas.openxmlformats.org/officeDocument/2006/relationships/oleObject" Target="../embeddings/oleObject84.bin"/><Relationship Id="rId22" Type="http://schemas.openxmlformats.org/officeDocument/2006/relationships/image" Target="../media/image88.wmf"/><Relationship Id="rId27" Type="http://schemas.openxmlformats.org/officeDocument/2006/relationships/oleObject" Target="../embeddings/oleObject91.bin"/><Relationship Id="rId30" Type="http://schemas.openxmlformats.org/officeDocument/2006/relationships/image" Target="../media/image92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8.bin"/><Relationship Id="rId18" Type="http://schemas.openxmlformats.org/officeDocument/2006/relationships/image" Target="../media/image98.wmf"/><Relationship Id="rId26" Type="http://schemas.openxmlformats.org/officeDocument/2006/relationships/image" Target="../media/image100.wmf"/><Relationship Id="rId3" Type="http://schemas.openxmlformats.org/officeDocument/2006/relationships/oleObject" Target="../embeddings/oleObject93.bin"/><Relationship Id="rId21" Type="http://schemas.openxmlformats.org/officeDocument/2006/relationships/oleObject" Target="../embeddings/oleObject102.bin"/><Relationship Id="rId34" Type="http://schemas.openxmlformats.org/officeDocument/2006/relationships/image" Target="../media/image103.wmf"/><Relationship Id="rId7" Type="http://schemas.openxmlformats.org/officeDocument/2006/relationships/oleObject" Target="../embeddings/oleObject95.bin"/><Relationship Id="rId12" Type="http://schemas.openxmlformats.org/officeDocument/2006/relationships/image" Target="../media/image64.wmf"/><Relationship Id="rId17" Type="http://schemas.openxmlformats.org/officeDocument/2006/relationships/oleObject" Target="../embeddings/oleObject100.bin"/><Relationship Id="rId25" Type="http://schemas.openxmlformats.org/officeDocument/2006/relationships/oleObject" Target="../embeddings/oleObject104.bin"/><Relationship Id="rId33" Type="http://schemas.openxmlformats.org/officeDocument/2006/relationships/oleObject" Target="../embeddings/oleObject10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7.wmf"/><Relationship Id="rId20" Type="http://schemas.openxmlformats.org/officeDocument/2006/relationships/image" Target="../media/image68.wmf"/><Relationship Id="rId29" Type="http://schemas.openxmlformats.org/officeDocument/2006/relationships/oleObject" Target="../embeddings/oleObject106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95.wmf"/><Relationship Id="rId11" Type="http://schemas.openxmlformats.org/officeDocument/2006/relationships/oleObject" Target="../embeddings/oleObject97.bin"/><Relationship Id="rId24" Type="http://schemas.openxmlformats.org/officeDocument/2006/relationships/image" Target="../media/image71.wmf"/><Relationship Id="rId32" Type="http://schemas.openxmlformats.org/officeDocument/2006/relationships/image" Target="../media/image102.wmf"/><Relationship Id="rId5" Type="http://schemas.openxmlformats.org/officeDocument/2006/relationships/oleObject" Target="../embeddings/oleObject94.bin"/><Relationship Id="rId15" Type="http://schemas.openxmlformats.org/officeDocument/2006/relationships/oleObject" Target="../embeddings/oleObject99.bin"/><Relationship Id="rId23" Type="http://schemas.openxmlformats.org/officeDocument/2006/relationships/oleObject" Target="../embeddings/oleObject103.bin"/><Relationship Id="rId28" Type="http://schemas.openxmlformats.org/officeDocument/2006/relationships/image" Target="../media/image73.wmf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101.bin"/><Relationship Id="rId31" Type="http://schemas.openxmlformats.org/officeDocument/2006/relationships/oleObject" Target="../embeddings/oleObject107.bin"/><Relationship Id="rId4" Type="http://schemas.openxmlformats.org/officeDocument/2006/relationships/image" Target="../media/image94.wmf"/><Relationship Id="rId9" Type="http://schemas.openxmlformats.org/officeDocument/2006/relationships/oleObject" Target="../embeddings/oleObject96.bin"/><Relationship Id="rId14" Type="http://schemas.openxmlformats.org/officeDocument/2006/relationships/image" Target="../media/image96.wmf"/><Relationship Id="rId22" Type="http://schemas.openxmlformats.org/officeDocument/2006/relationships/image" Target="../media/image99.wmf"/><Relationship Id="rId27" Type="http://schemas.openxmlformats.org/officeDocument/2006/relationships/oleObject" Target="../embeddings/oleObject105.bin"/><Relationship Id="rId30" Type="http://schemas.openxmlformats.org/officeDocument/2006/relationships/image" Target="../media/image101.wmf"/><Relationship Id="rId8" Type="http://schemas.openxmlformats.org/officeDocument/2006/relationships/image" Target="../media/image6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TextBox 25"/>
          <p:cNvSpPr txBox="1">
            <a:spLocks noChangeArrowheads="1"/>
          </p:cNvSpPr>
          <p:nvPr/>
        </p:nvSpPr>
        <p:spPr bwMode="auto">
          <a:xfrm>
            <a:off x="1489075" y="476672"/>
            <a:ext cx="69707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6000" dirty="0" smtClean="0">
                <a:solidFill>
                  <a:srgbClr val="0000FF"/>
                </a:solidFill>
                <a:latin typeface="Comic Sans MS" pitchFamily="66" charset="0"/>
              </a:rPr>
              <a:t>Сила Архимеда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1"/>
            <a:ext cx="6701410" cy="363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981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0000"/>
                </a:solidFill>
              </a:rPr>
              <a:t>8986</a:t>
            </a:r>
            <a:r>
              <a:rPr lang="ru-RU" dirty="0" smtClean="0">
                <a:solidFill>
                  <a:srgbClr val="000000"/>
                </a:solidFill>
              </a:rPr>
              <a:t> В </a:t>
            </a:r>
            <a:r>
              <a:rPr lang="ru-RU" dirty="0">
                <a:solidFill>
                  <a:srgbClr val="000000"/>
                </a:solidFill>
              </a:rPr>
              <a:t>сосуде с водой, не касаясь стенок и дна, плавает деревянный (сосновый) кубик с длиной ребра 10 см. Кубик вынимают из воды, заменяют половину его объёма на материал, плотность которого в 5 раз больше плотности древесины, и помещают получившийся составной кубик обратно в сосуд с водой. На сколько увеличится модуль силы Архимеда, действующей на кубик? Ответ выразите в Н. (Плотность сосны — 400 кг/м</a:t>
            </a:r>
            <a:r>
              <a:rPr lang="ru-RU" baseline="30000" dirty="0">
                <a:solidFill>
                  <a:srgbClr val="000000"/>
                </a:solidFill>
              </a:rPr>
              <a:t>3</a:t>
            </a:r>
            <a:r>
              <a:rPr lang="ru-RU" dirty="0">
                <a:solidFill>
                  <a:srgbClr val="000000"/>
                </a:solidFill>
              </a:rPr>
              <a:t>.)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740352" y="6381328"/>
            <a:ext cx="1000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Ответ: 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6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95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00FF"/>
                </a:solidFill>
              </a:rPr>
              <a:t>10702</a:t>
            </a:r>
            <a:r>
              <a:rPr lang="ru-RU" dirty="0" smtClean="0">
                <a:solidFill>
                  <a:srgbClr val="000000"/>
                </a:solidFill>
              </a:rPr>
              <a:t> На </a:t>
            </a:r>
            <a:r>
              <a:rPr lang="ru-RU" dirty="0">
                <a:solidFill>
                  <a:srgbClr val="000000"/>
                </a:solidFill>
              </a:rPr>
              <a:t>плавающем в воде теле объёмом 800 см</a:t>
            </a:r>
            <a:r>
              <a:rPr lang="ru-RU" baseline="30000" dirty="0">
                <a:solidFill>
                  <a:srgbClr val="000000"/>
                </a:solidFill>
              </a:rPr>
              <a:t>3</a:t>
            </a:r>
            <a:r>
              <a:rPr lang="ru-RU" dirty="0">
                <a:solidFill>
                  <a:srgbClr val="000000"/>
                </a:solidFill>
              </a:rPr>
              <a:t> стоит кубик массой 300 г. При этом тело погружено в воду целиком, а кубик весь находится над водой. Чему станет равным объём погружённой в воду части тела, если снять с него кубик? В обоих случаях плавание тела является установившимся. Ответ выразите в кубических сантиметрах и округлите до целого числа.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740352" y="6381328"/>
            <a:ext cx="1231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Ответ: 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500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93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00FF"/>
                </a:solidFill>
              </a:rPr>
              <a:t>10978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В </a:t>
            </a:r>
            <a:r>
              <a:rPr lang="ru-RU" dirty="0">
                <a:solidFill>
                  <a:srgbClr val="000000"/>
                </a:solidFill>
              </a:rPr>
              <a:t>сосуд налито 3 л воды. В этой воде в равновесии плавает тело, объём погружённой части которого равен 110 см</a:t>
            </a:r>
            <a:r>
              <a:rPr lang="ru-RU" baseline="30000" dirty="0">
                <a:solidFill>
                  <a:srgbClr val="000000"/>
                </a:solidFill>
              </a:rPr>
              <a:t>3</a:t>
            </a:r>
            <a:r>
              <a:rPr lang="ru-RU" dirty="0">
                <a:solidFill>
                  <a:srgbClr val="000000"/>
                </a:solidFill>
              </a:rPr>
              <a:t>. В сосуд доливают ещё 3 л жидкости плотностью 1200 кг/м</a:t>
            </a:r>
            <a:r>
              <a:rPr lang="ru-RU" baseline="30000" dirty="0">
                <a:solidFill>
                  <a:srgbClr val="000000"/>
                </a:solidFill>
              </a:rPr>
              <a:t>3</a:t>
            </a:r>
            <a:r>
              <a:rPr lang="ru-RU" dirty="0">
                <a:solidFill>
                  <a:srgbClr val="000000"/>
                </a:solidFill>
              </a:rPr>
              <a:t> и перемешивают их. Чему после этого будет равен объём погружённой части тела в см</a:t>
            </a:r>
            <a:r>
              <a:rPr lang="ru-RU" baseline="30000" dirty="0">
                <a:solidFill>
                  <a:srgbClr val="000000"/>
                </a:solidFill>
              </a:rPr>
              <a:t>3</a:t>
            </a:r>
            <a:r>
              <a:rPr lang="ru-RU" dirty="0">
                <a:solidFill>
                  <a:srgbClr val="000000"/>
                </a:solidFill>
              </a:rPr>
              <a:t> при плавании в равновесии? В обоих случаях плавающее тело не касается стенок и дна сосуда. Обе жидкости хорошо смешиваются, и при смешивании их суммарный объём сохраняется.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62308" y="6381328"/>
            <a:ext cx="1330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</a:rPr>
              <a:t>Ответ: 100</a:t>
            </a:r>
          </a:p>
        </p:txBody>
      </p:sp>
    </p:spTree>
    <p:extLst>
      <p:ext uri="{BB962C8B-B14F-4D97-AF65-F5344CB8AC3E}">
        <p14:creationId xmlns:p14="http://schemas.microsoft.com/office/powerpoint/2010/main" val="266809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79512" y="1052736"/>
            <a:ext cx="4680520" cy="4536503"/>
          </a:xfrm>
          <a:prstGeom prst="rect">
            <a:avLst/>
          </a:prstGeom>
          <a:gradFill rotWithShape="1">
            <a:gsLst>
              <a:gs pos="0">
                <a:srgbClr val="005CBF">
                  <a:alpha val="72000"/>
                </a:srgbClr>
              </a:gs>
              <a:gs pos="25000">
                <a:srgbClr val="0087E6">
                  <a:alpha val="39250"/>
                </a:srgbClr>
              </a:gs>
              <a:gs pos="75000">
                <a:srgbClr val="21D6E0">
                  <a:alpha val="79750"/>
                </a:srgbClr>
              </a:gs>
              <a:gs pos="100000">
                <a:srgbClr val="03D4A8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31640" y="756609"/>
            <a:ext cx="1899534" cy="1650728"/>
          </a:xfrm>
          <a:prstGeom prst="rect">
            <a:avLst/>
          </a:prstGeom>
          <a:pattFill prst="divot">
            <a:fgClr>
              <a:srgbClr val="0000FF"/>
            </a:fgClr>
            <a:bgClr>
              <a:srgbClr val="92D050"/>
            </a:bgClr>
          </a:patt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4283968" y="274899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>
            <a:off x="5148064" y="1156656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2</a:t>
            </a:r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8854642"/>
              </p:ext>
            </p:extLst>
          </p:nvPr>
        </p:nvGraphicFramePr>
        <p:xfrm>
          <a:off x="5796136" y="1030617"/>
          <a:ext cx="1774694" cy="69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5" name="Equation" r:id="rId3" imgW="545760" imgH="215640" progId="Equation.DSMT4">
                  <p:embed/>
                </p:oleObj>
              </mc:Choice>
              <mc:Fallback>
                <p:oleObj name="Equation" r:id="rId3" imgW="5457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030617"/>
                        <a:ext cx="1774694" cy="6997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Oval 14"/>
          <p:cNvSpPr>
            <a:spLocks noChangeArrowheads="1"/>
          </p:cNvSpPr>
          <p:nvPr/>
        </p:nvSpPr>
        <p:spPr bwMode="auto">
          <a:xfrm>
            <a:off x="3333375" y="5733256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2" name="Oval 14"/>
          <p:cNvSpPr>
            <a:spLocks noChangeArrowheads="1"/>
          </p:cNvSpPr>
          <p:nvPr/>
        </p:nvSpPr>
        <p:spPr bwMode="auto">
          <a:xfrm>
            <a:off x="3333375" y="6184760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4</a:t>
            </a:r>
          </a:p>
        </p:txBody>
      </p:sp>
      <p:graphicFrame>
        <p:nvGraphicFramePr>
          <p:cNvPr id="43" name="Объект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145172"/>
              </p:ext>
            </p:extLst>
          </p:nvPr>
        </p:nvGraphicFramePr>
        <p:xfrm>
          <a:off x="2376669" y="197500"/>
          <a:ext cx="16652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6" name="Equation" r:id="rId5" imgW="825480" imgH="228600" progId="Equation.DSMT4">
                  <p:embed/>
                </p:oleObj>
              </mc:Choice>
              <mc:Fallback>
                <p:oleObj name="Equation" r:id="rId5" imgW="825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669" y="197500"/>
                        <a:ext cx="166528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Облако 10"/>
          <p:cNvSpPr/>
          <p:nvPr/>
        </p:nvSpPr>
        <p:spPr>
          <a:xfrm>
            <a:off x="1439312" y="908720"/>
            <a:ext cx="1548512" cy="1325509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Line 13"/>
          <p:cNvSpPr>
            <a:spLocks noChangeShapeType="1"/>
          </p:cNvSpPr>
          <p:nvPr/>
        </p:nvSpPr>
        <p:spPr bwMode="auto">
          <a:xfrm>
            <a:off x="2314388" y="2397398"/>
            <a:ext cx="0" cy="239975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smtClean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6" name="Объект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086441"/>
              </p:ext>
            </p:extLst>
          </p:nvPr>
        </p:nvGraphicFramePr>
        <p:xfrm>
          <a:off x="395536" y="1082394"/>
          <a:ext cx="859538" cy="999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7" name="Equation" r:id="rId7" imgW="152280" imgH="177480" progId="Equation.DSMT4">
                  <p:embed/>
                </p:oleObj>
              </mc:Choice>
              <mc:Fallback>
                <p:oleObj name="Equation" r:id="rId7" imgW="152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082394"/>
                        <a:ext cx="859538" cy="999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Объект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047164"/>
              </p:ext>
            </p:extLst>
          </p:nvPr>
        </p:nvGraphicFramePr>
        <p:xfrm>
          <a:off x="1676225" y="1181501"/>
          <a:ext cx="54768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8" name="Equation" r:id="rId9" imgW="266400" imgH="355320" progId="Equation.DSMT4">
                  <p:embed/>
                </p:oleObj>
              </mc:Choice>
              <mc:Fallback>
                <p:oleObj name="Equation" r:id="rId9" imgW="2664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225" y="1181501"/>
                        <a:ext cx="547687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Объект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045943"/>
              </p:ext>
            </p:extLst>
          </p:nvPr>
        </p:nvGraphicFramePr>
        <p:xfrm>
          <a:off x="2713980" y="1616818"/>
          <a:ext cx="54768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9" name="Equation" r:id="rId11" imgW="266400" imgH="355320" progId="Equation.DSMT4">
                  <p:embed/>
                </p:oleObj>
              </mc:Choice>
              <mc:Fallback>
                <p:oleObj name="Equation" r:id="rId11" imgW="2664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980" y="1616818"/>
                        <a:ext cx="547687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Объект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800609"/>
              </p:ext>
            </p:extLst>
          </p:nvPr>
        </p:nvGraphicFramePr>
        <p:xfrm>
          <a:off x="2987824" y="3983198"/>
          <a:ext cx="54768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90" name="Equation" r:id="rId13" imgW="266400" imgH="355320" progId="Equation.DSMT4">
                  <p:embed/>
                </p:oleObj>
              </mc:Choice>
              <mc:Fallback>
                <p:oleObj name="Equation" r:id="rId13" imgW="2664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983198"/>
                        <a:ext cx="547687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Объект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354615"/>
              </p:ext>
            </p:extLst>
          </p:nvPr>
        </p:nvGraphicFramePr>
        <p:xfrm>
          <a:off x="2584830" y="2603759"/>
          <a:ext cx="1614488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91" name="Equation" r:id="rId15" imgW="799920" imgH="355320" progId="Equation.DSMT4">
                  <p:embed/>
                </p:oleObj>
              </mc:Choice>
              <mc:Fallback>
                <p:oleObj name="Equation" r:id="rId15" imgW="7999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830" y="2603759"/>
                        <a:ext cx="1614488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" name="Группа 61"/>
          <p:cNvGrpSpPr/>
          <p:nvPr/>
        </p:nvGrpSpPr>
        <p:grpSpPr>
          <a:xfrm>
            <a:off x="2411003" y="3348990"/>
            <a:ext cx="475006" cy="533400"/>
            <a:chOff x="3933648" y="1933857"/>
            <a:chExt cx="475006" cy="533400"/>
          </a:xfrm>
        </p:grpSpPr>
        <p:sp>
          <p:nvSpPr>
            <p:cNvPr id="63" name="Line 12"/>
            <p:cNvSpPr>
              <a:spLocks noChangeShapeType="1"/>
            </p:cNvSpPr>
            <p:nvPr/>
          </p:nvSpPr>
          <p:spPr bwMode="auto">
            <a:xfrm flipV="1">
              <a:off x="3933648" y="1971788"/>
              <a:ext cx="0" cy="457538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64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9077755"/>
                </p:ext>
              </p:extLst>
            </p:nvPr>
          </p:nvGraphicFramePr>
          <p:xfrm>
            <a:off x="4038766" y="1933857"/>
            <a:ext cx="369888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92" name="Equation" r:id="rId17" imgW="139680" imgH="203040" progId="Equation.DSMT4">
                    <p:embed/>
                  </p:oleObj>
                </mc:Choice>
                <mc:Fallback>
                  <p:oleObj name="Equation" r:id="rId17" imgW="1396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766" y="1933857"/>
                          <a:ext cx="369888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5" name="Объект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24626"/>
              </p:ext>
            </p:extLst>
          </p:nvPr>
        </p:nvGraphicFramePr>
        <p:xfrm>
          <a:off x="4860032" y="101068"/>
          <a:ext cx="1719262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93" name="Equation" r:id="rId19" imgW="838080" imgH="355320" progId="Equation.DSMT4">
                  <p:embed/>
                </p:oleObj>
              </mc:Choice>
              <mc:Fallback>
                <p:oleObj name="Equation" r:id="rId19" imgW="8380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01068"/>
                        <a:ext cx="1719262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Объект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192552"/>
              </p:ext>
            </p:extLst>
          </p:nvPr>
        </p:nvGraphicFramePr>
        <p:xfrm>
          <a:off x="6588224" y="101068"/>
          <a:ext cx="1327150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94" name="Equation" r:id="rId21" imgW="647640" imgH="355320" progId="Equation.DSMT4">
                  <p:embed/>
                </p:oleObj>
              </mc:Choice>
              <mc:Fallback>
                <p:oleObj name="Equation" r:id="rId21" imgW="6476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101068"/>
                        <a:ext cx="1327150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Объект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948547"/>
              </p:ext>
            </p:extLst>
          </p:nvPr>
        </p:nvGraphicFramePr>
        <p:xfrm>
          <a:off x="5004048" y="1772816"/>
          <a:ext cx="3987800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95" name="Equation" r:id="rId23" imgW="1942920" imgH="355320" progId="Equation.DSMT4">
                  <p:embed/>
                </p:oleObj>
              </mc:Choice>
              <mc:Fallback>
                <p:oleObj name="Equation" r:id="rId23" imgW="19429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1772816"/>
                        <a:ext cx="3987800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Объект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492562"/>
              </p:ext>
            </p:extLst>
          </p:nvPr>
        </p:nvGraphicFramePr>
        <p:xfrm>
          <a:off x="7956376" y="257436"/>
          <a:ext cx="109378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96" name="Equation" r:id="rId25" imgW="533160" imgH="203040" progId="Equation.DSMT4">
                  <p:embed/>
                </p:oleObj>
              </mc:Choice>
              <mc:Fallback>
                <p:oleObj name="Equation" r:id="rId25" imgW="533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257436"/>
                        <a:ext cx="1093788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Объект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465919"/>
              </p:ext>
            </p:extLst>
          </p:nvPr>
        </p:nvGraphicFramePr>
        <p:xfrm>
          <a:off x="8172400" y="6358591"/>
          <a:ext cx="88741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97" name="Equation" r:id="rId27" imgW="431640" imgH="203040" progId="Equation.DSMT4">
                  <p:embed/>
                </p:oleObj>
              </mc:Choice>
              <mc:Fallback>
                <p:oleObj name="Equation" r:id="rId27" imgW="431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2400" y="6358591"/>
                        <a:ext cx="88741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Объект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9724115"/>
              </p:ext>
            </p:extLst>
          </p:nvPr>
        </p:nvGraphicFramePr>
        <p:xfrm>
          <a:off x="4945063" y="4135438"/>
          <a:ext cx="4171950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98" name="Equation" r:id="rId29" imgW="2031840" imgH="355320" progId="Equation.DSMT4">
                  <p:embed/>
                </p:oleObj>
              </mc:Choice>
              <mc:Fallback>
                <p:oleObj name="Equation" r:id="rId29" imgW="20318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063" y="4135438"/>
                        <a:ext cx="4171950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Объект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750933"/>
              </p:ext>
            </p:extLst>
          </p:nvPr>
        </p:nvGraphicFramePr>
        <p:xfrm>
          <a:off x="5220072" y="5114638"/>
          <a:ext cx="2843212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99" name="Equation" r:id="rId31" imgW="1384200" imgH="228600" progId="Equation.DSMT4">
                  <p:embed/>
                </p:oleObj>
              </mc:Choice>
              <mc:Fallback>
                <p:oleObj name="Equation" r:id="rId31" imgW="1384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5114638"/>
                        <a:ext cx="2843212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Объект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974031"/>
              </p:ext>
            </p:extLst>
          </p:nvPr>
        </p:nvGraphicFramePr>
        <p:xfrm>
          <a:off x="5792788" y="5929313"/>
          <a:ext cx="1697037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00" name="Equation" r:id="rId33" imgW="825480" imgH="228600" progId="Equation.DSMT4">
                  <p:embed/>
                </p:oleObj>
              </mc:Choice>
              <mc:Fallback>
                <p:oleObj name="Equation" r:id="rId33" imgW="825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2788" y="5929313"/>
                        <a:ext cx="1697037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Объект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371719"/>
              </p:ext>
            </p:extLst>
          </p:nvPr>
        </p:nvGraphicFramePr>
        <p:xfrm>
          <a:off x="6043613" y="3340100"/>
          <a:ext cx="1666875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01" name="Equation" r:id="rId35" imgW="812520" imgH="355320" progId="Equation.DSMT4">
                  <p:embed/>
                </p:oleObj>
              </mc:Choice>
              <mc:Fallback>
                <p:oleObj name="Equation" r:id="rId35" imgW="8125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613" y="3340100"/>
                        <a:ext cx="1666875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Группа 40"/>
          <p:cNvGrpSpPr/>
          <p:nvPr/>
        </p:nvGrpSpPr>
        <p:grpSpPr>
          <a:xfrm>
            <a:off x="1501775" y="133350"/>
            <a:ext cx="729827" cy="1247124"/>
            <a:chOff x="3203821" y="1182203"/>
            <a:chExt cx="729827" cy="1247124"/>
          </a:xfrm>
        </p:grpSpPr>
        <p:sp>
          <p:nvSpPr>
            <p:cNvPr id="46" name="Line 12"/>
            <p:cNvSpPr>
              <a:spLocks noChangeShapeType="1"/>
            </p:cNvSpPr>
            <p:nvPr/>
          </p:nvSpPr>
          <p:spPr bwMode="auto">
            <a:xfrm flipV="1">
              <a:off x="3933648" y="1514252"/>
              <a:ext cx="0" cy="915075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47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9044308"/>
                </p:ext>
              </p:extLst>
            </p:nvPr>
          </p:nvGraphicFramePr>
          <p:xfrm>
            <a:off x="3203821" y="1182203"/>
            <a:ext cx="603250" cy="668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02" name="Equation" r:id="rId37" imgW="228600" imgH="253800" progId="Equation.DSMT4">
                    <p:embed/>
                  </p:oleObj>
                </mc:Choice>
                <mc:Fallback>
                  <p:oleObj name="Equation" r:id="rId37" imgW="22860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3821" y="1182203"/>
                          <a:ext cx="603250" cy="668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" name="Овал 22"/>
          <p:cNvSpPr/>
          <p:nvPr/>
        </p:nvSpPr>
        <p:spPr>
          <a:xfrm>
            <a:off x="1705900" y="3771230"/>
            <a:ext cx="1151013" cy="1151013"/>
          </a:xfrm>
          <a:prstGeom prst="ellipse">
            <a:avLst/>
          </a:prstGeom>
          <a:pattFill prst="divot">
            <a:fgClr>
              <a:schemeClr val="tx1"/>
            </a:fgClr>
            <a:bgClr>
              <a:srgbClr val="92D050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1466850" y="4499081"/>
            <a:ext cx="814557" cy="1378191"/>
            <a:chOff x="3119091" y="2429327"/>
            <a:chExt cx="814557" cy="1378191"/>
          </a:xfrm>
        </p:grpSpPr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3933648" y="2429327"/>
              <a:ext cx="0" cy="1378191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35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6251591"/>
                </p:ext>
              </p:extLst>
            </p:nvPr>
          </p:nvGraphicFramePr>
          <p:xfrm>
            <a:off x="3119091" y="2916584"/>
            <a:ext cx="804863" cy="601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03" name="Equation" r:id="rId39" imgW="304560" imgH="228600" progId="Equation.DSMT4">
                    <p:embed/>
                  </p:oleObj>
                </mc:Choice>
                <mc:Fallback>
                  <p:oleObj name="Equation" r:id="rId39" imgW="3045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9091" y="2916584"/>
                          <a:ext cx="804863" cy="601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Группа 13"/>
          <p:cNvGrpSpPr/>
          <p:nvPr/>
        </p:nvGrpSpPr>
        <p:grpSpPr>
          <a:xfrm>
            <a:off x="1498600" y="2549525"/>
            <a:ext cx="745799" cy="1247731"/>
            <a:chOff x="3187849" y="1181596"/>
            <a:chExt cx="745799" cy="1247731"/>
          </a:xfrm>
        </p:grpSpPr>
        <p:sp>
          <p:nvSpPr>
            <p:cNvPr id="32" name="Line 12"/>
            <p:cNvSpPr>
              <a:spLocks noChangeShapeType="1"/>
            </p:cNvSpPr>
            <p:nvPr/>
          </p:nvSpPr>
          <p:spPr bwMode="auto">
            <a:xfrm flipV="1">
              <a:off x="3933648" y="1514252"/>
              <a:ext cx="0" cy="915075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33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4486057"/>
                </p:ext>
              </p:extLst>
            </p:nvPr>
          </p:nvGraphicFramePr>
          <p:xfrm>
            <a:off x="3187849" y="1181596"/>
            <a:ext cx="636588" cy="668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904" name="Equation" r:id="rId41" imgW="241200" imgH="253800" progId="Equation.DSMT4">
                    <p:embed/>
                  </p:oleObj>
                </mc:Choice>
                <mc:Fallback>
                  <p:oleObj name="Equation" r:id="rId41" imgW="24120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7849" y="1181596"/>
                          <a:ext cx="636588" cy="668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439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9" grpId="0" animBg="1"/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>
            <a:grpSpLocks/>
          </p:cNvGrpSpPr>
          <p:nvPr/>
        </p:nvGrpSpPr>
        <p:grpSpPr bwMode="auto">
          <a:xfrm>
            <a:off x="179388" y="1770063"/>
            <a:ext cx="4608512" cy="2479675"/>
            <a:chOff x="179512" y="1700808"/>
            <a:chExt cx="4608512" cy="2478385"/>
          </a:xfrm>
        </p:grpSpPr>
        <p:cxnSp>
          <p:nvCxnSpPr>
            <p:cNvPr id="5156" name="Прямая соединительная линия 3"/>
            <p:cNvCxnSpPr>
              <a:cxnSpLocks noChangeShapeType="1"/>
            </p:cNvCxnSpPr>
            <p:nvPr/>
          </p:nvCxnSpPr>
          <p:spPr bwMode="auto">
            <a:xfrm>
              <a:off x="179512" y="1700808"/>
              <a:ext cx="4608512" cy="0"/>
            </a:xfrm>
            <a:prstGeom prst="line">
              <a:avLst/>
            </a:prstGeom>
            <a:noFill/>
            <a:ln w="34925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7" name="Прямая соединительная линия 23"/>
            <p:cNvCxnSpPr>
              <a:cxnSpLocks noChangeShapeType="1"/>
            </p:cNvCxnSpPr>
            <p:nvPr/>
          </p:nvCxnSpPr>
          <p:spPr bwMode="auto">
            <a:xfrm>
              <a:off x="179512" y="2132856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8" name="Прямая соединительная линия 26"/>
            <p:cNvCxnSpPr>
              <a:cxnSpLocks noChangeShapeType="1"/>
            </p:cNvCxnSpPr>
            <p:nvPr/>
          </p:nvCxnSpPr>
          <p:spPr bwMode="auto">
            <a:xfrm>
              <a:off x="755576" y="2564904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9" name="Прямая соединительная линия 27"/>
            <p:cNvCxnSpPr>
              <a:cxnSpLocks noChangeShapeType="1"/>
            </p:cNvCxnSpPr>
            <p:nvPr/>
          </p:nvCxnSpPr>
          <p:spPr bwMode="auto">
            <a:xfrm>
              <a:off x="1403648" y="2276872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0" name="Прямая соединительная линия 28"/>
            <p:cNvCxnSpPr>
              <a:cxnSpLocks noChangeShapeType="1"/>
            </p:cNvCxnSpPr>
            <p:nvPr/>
          </p:nvCxnSpPr>
          <p:spPr bwMode="auto">
            <a:xfrm>
              <a:off x="2195736" y="2085628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1" name="Прямая соединительная линия 29"/>
            <p:cNvCxnSpPr>
              <a:cxnSpLocks noChangeShapeType="1"/>
            </p:cNvCxnSpPr>
            <p:nvPr/>
          </p:nvCxnSpPr>
          <p:spPr bwMode="auto">
            <a:xfrm>
              <a:off x="2195736" y="2555032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2" name="Прямая соединительная линия 30"/>
            <p:cNvCxnSpPr>
              <a:cxnSpLocks noChangeShapeType="1"/>
            </p:cNvCxnSpPr>
            <p:nvPr/>
          </p:nvCxnSpPr>
          <p:spPr bwMode="auto">
            <a:xfrm>
              <a:off x="2987824" y="2924944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3" name="Прямая соединительная линия 31"/>
            <p:cNvCxnSpPr>
              <a:cxnSpLocks noChangeShapeType="1"/>
            </p:cNvCxnSpPr>
            <p:nvPr/>
          </p:nvCxnSpPr>
          <p:spPr bwMode="auto">
            <a:xfrm>
              <a:off x="1187624" y="2924944"/>
              <a:ext cx="432048" cy="0"/>
            </a:xfrm>
            <a:prstGeom prst="line">
              <a:avLst/>
            </a:prstGeom>
            <a:noFill/>
            <a:ln w="15875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4" name="Прямая соединительная линия 32"/>
            <p:cNvCxnSpPr>
              <a:cxnSpLocks noChangeShapeType="1"/>
            </p:cNvCxnSpPr>
            <p:nvPr/>
          </p:nvCxnSpPr>
          <p:spPr bwMode="auto">
            <a:xfrm>
              <a:off x="2195736" y="3212976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5" name="Прямая соединительная линия 33"/>
            <p:cNvCxnSpPr>
              <a:cxnSpLocks noChangeShapeType="1"/>
            </p:cNvCxnSpPr>
            <p:nvPr/>
          </p:nvCxnSpPr>
          <p:spPr bwMode="auto">
            <a:xfrm>
              <a:off x="539552" y="3356992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6" name="Прямая соединительная линия 34"/>
            <p:cNvCxnSpPr>
              <a:cxnSpLocks noChangeShapeType="1"/>
            </p:cNvCxnSpPr>
            <p:nvPr/>
          </p:nvCxnSpPr>
          <p:spPr bwMode="auto">
            <a:xfrm>
              <a:off x="3563888" y="3234358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7" name="Прямая соединительная линия 35"/>
            <p:cNvCxnSpPr>
              <a:cxnSpLocks noChangeShapeType="1"/>
            </p:cNvCxnSpPr>
            <p:nvPr/>
          </p:nvCxnSpPr>
          <p:spPr bwMode="auto">
            <a:xfrm>
              <a:off x="3419872" y="2348880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8" name="Прямая соединительная линия 36"/>
            <p:cNvCxnSpPr>
              <a:cxnSpLocks noChangeShapeType="1"/>
            </p:cNvCxnSpPr>
            <p:nvPr/>
          </p:nvCxnSpPr>
          <p:spPr bwMode="auto">
            <a:xfrm>
              <a:off x="3929658" y="2708920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9" name="Прямая соединительная линия 37"/>
            <p:cNvCxnSpPr>
              <a:cxnSpLocks noChangeShapeType="1"/>
            </p:cNvCxnSpPr>
            <p:nvPr/>
          </p:nvCxnSpPr>
          <p:spPr bwMode="auto">
            <a:xfrm>
              <a:off x="3832498" y="2085628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0" name="Прямая соединительная линия 39"/>
            <p:cNvCxnSpPr>
              <a:cxnSpLocks noChangeShapeType="1"/>
            </p:cNvCxnSpPr>
            <p:nvPr/>
          </p:nvCxnSpPr>
          <p:spPr bwMode="auto">
            <a:xfrm>
              <a:off x="4145682" y="3789040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1" name="Прямая соединительная линия 40"/>
            <p:cNvCxnSpPr>
              <a:cxnSpLocks noChangeShapeType="1"/>
            </p:cNvCxnSpPr>
            <p:nvPr/>
          </p:nvCxnSpPr>
          <p:spPr bwMode="auto">
            <a:xfrm>
              <a:off x="2987824" y="3789809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2" name="Прямая соединительная линия 41"/>
            <p:cNvCxnSpPr>
              <a:cxnSpLocks noChangeShapeType="1"/>
            </p:cNvCxnSpPr>
            <p:nvPr/>
          </p:nvCxnSpPr>
          <p:spPr bwMode="auto">
            <a:xfrm>
              <a:off x="1489795" y="3717032"/>
              <a:ext cx="432048" cy="0"/>
            </a:xfrm>
            <a:prstGeom prst="line">
              <a:avLst/>
            </a:prstGeom>
            <a:noFill/>
            <a:ln w="15875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3" name="Прямая соединительная линия 42"/>
            <p:cNvCxnSpPr>
              <a:cxnSpLocks noChangeShapeType="1"/>
            </p:cNvCxnSpPr>
            <p:nvPr/>
          </p:nvCxnSpPr>
          <p:spPr bwMode="auto">
            <a:xfrm>
              <a:off x="323528" y="3789040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4" name="Прямая соединительная линия 43"/>
            <p:cNvCxnSpPr>
              <a:cxnSpLocks noChangeShapeType="1"/>
            </p:cNvCxnSpPr>
            <p:nvPr/>
          </p:nvCxnSpPr>
          <p:spPr bwMode="auto">
            <a:xfrm>
              <a:off x="2195736" y="4149080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5" name="Прямая соединительная линия 44"/>
            <p:cNvCxnSpPr>
              <a:cxnSpLocks noChangeShapeType="1"/>
            </p:cNvCxnSpPr>
            <p:nvPr/>
          </p:nvCxnSpPr>
          <p:spPr bwMode="auto">
            <a:xfrm>
              <a:off x="971600" y="4168899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6" name="Прямая соединительная линия 45"/>
            <p:cNvCxnSpPr>
              <a:cxnSpLocks noChangeShapeType="1"/>
            </p:cNvCxnSpPr>
            <p:nvPr/>
          </p:nvCxnSpPr>
          <p:spPr bwMode="auto">
            <a:xfrm>
              <a:off x="3437037" y="4179193"/>
              <a:ext cx="432048" cy="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85" name="Группа 7184"/>
          <p:cNvGrpSpPr>
            <a:grpSpLocks/>
          </p:cNvGrpSpPr>
          <p:nvPr/>
        </p:nvGrpSpPr>
        <p:grpSpPr bwMode="auto">
          <a:xfrm>
            <a:off x="2195513" y="2846388"/>
            <a:ext cx="2382837" cy="1227137"/>
            <a:chOff x="2195736" y="2775595"/>
            <a:chExt cx="2381994" cy="1227237"/>
          </a:xfrm>
        </p:grpSpPr>
        <p:cxnSp>
          <p:nvCxnSpPr>
            <p:cNvPr id="5154" name="Прямая соединительная линия 10"/>
            <p:cNvCxnSpPr>
              <a:cxnSpLocks noChangeShapeType="1"/>
            </p:cNvCxnSpPr>
            <p:nvPr/>
          </p:nvCxnSpPr>
          <p:spPr bwMode="auto">
            <a:xfrm>
              <a:off x="2195736" y="2775595"/>
              <a:ext cx="1733922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5" name="Прямая соединительная линия 72"/>
            <p:cNvCxnSpPr>
              <a:cxnSpLocks noChangeShapeType="1"/>
            </p:cNvCxnSpPr>
            <p:nvPr/>
          </p:nvCxnSpPr>
          <p:spPr bwMode="auto">
            <a:xfrm>
              <a:off x="2195736" y="4002832"/>
              <a:ext cx="2381994" cy="0"/>
            </a:xfrm>
            <a:prstGeom prst="lin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989013" y="2846388"/>
            <a:ext cx="1260475" cy="123507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2400" smtClean="0">
              <a:solidFill>
                <a:srgbClr val="000000"/>
              </a:solidFill>
            </a:endParaRPr>
          </a:p>
        </p:txBody>
      </p:sp>
      <p:grpSp>
        <p:nvGrpSpPr>
          <p:cNvPr id="7186" name="Группа 7185"/>
          <p:cNvGrpSpPr>
            <a:grpSpLocks/>
          </p:cNvGrpSpPr>
          <p:nvPr/>
        </p:nvGrpSpPr>
        <p:grpSpPr bwMode="auto">
          <a:xfrm>
            <a:off x="3600450" y="1762125"/>
            <a:ext cx="434975" cy="1084263"/>
            <a:chOff x="3599706" y="1692450"/>
            <a:chExt cx="436240" cy="1083145"/>
          </a:xfrm>
        </p:grpSpPr>
        <p:cxnSp>
          <p:nvCxnSpPr>
            <p:cNvPr id="5152" name="Прямая соединительная линия 81"/>
            <p:cNvCxnSpPr>
              <a:cxnSpLocks noChangeShapeType="1"/>
            </p:cNvCxnSpPr>
            <p:nvPr/>
          </p:nvCxnSpPr>
          <p:spPr bwMode="auto">
            <a:xfrm flipV="1">
              <a:off x="3779912" y="1692450"/>
              <a:ext cx="0" cy="1083145"/>
            </a:xfrm>
            <a:prstGeom prst="line">
              <a:avLst/>
            </a:prstGeom>
            <a:noFill/>
            <a:ln w="19050" algn="ctr">
              <a:solidFill>
                <a:srgbClr val="FF0000"/>
              </a:solidFill>
              <a:round/>
              <a:headEnd type="stealth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5153" name="Объект 24"/>
            <p:cNvGraphicFramePr>
              <a:graphicFrameLocks noChangeAspect="1"/>
            </p:cNvGraphicFramePr>
            <p:nvPr/>
          </p:nvGraphicFramePr>
          <p:xfrm>
            <a:off x="3599706" y="1978524"/>
            <a:ext cx="436240" cy="6180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66" name="Формула" r:id="rId3" imgW="152268" imgH="215713" progId="Equation.3">
                    <p:embed/>
                  </p:oleObj>
                </mc:Choice>
                <mc:Fallback>
                  <p:oleObj name="Формула" r:id="rId3" imgW="15226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9706" y="1978524"/>
                          <a:ext cx="436240" cy="618006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187" name="Группа 7186"/>
          <p:cNvGrpSpPr>
            <a:grpSpLocks/>
          </p:cNvGrpSpPr>
          <p:nvPr/>
        </p:nvGrpSpPr>
        <p:grpSpPr bwMode="auto">
          <a:xfrm>
            <a:off x="4313084" y="1755968"/>
            <a:ext cx="473075" cy="2311400"/>
            <a:chOff x="4357688" y="1700808"/>
            <a:chExt cx="473075" cy="2310383"/>
          </a:xfrm>
        </p:grpSpPr>
        <p:cxnSp>
          <p:nvCxnSpPr>
            <p:cNvPr id="5150" name="Прямая соединительная линия 78"/>
            <p:cNvCxnSpPr>
              <a:cxnSpLocks noChangeShapeType="1"/>
            </p:cNvCxnSpPr>
            <p:nvPr/>
          </p:nvCxnSpPr>
          <p:spPr bwMode="auto">
            <a:xfrm flipV="1">
              <a:off x="4577730" y="1700808"/>
              <a:ext cx="0" cy="2310383"/>
            </a:xfrm>
            <a:prstGeom prst="line">
              <a:avLst/>
            </a:prstGeom>
            <a:noFill/>
            <a:ln w="19050" algn="ctr">
              <a:solidFill>
                <a:srgbClr val="FF0000"/>
              </a:solidFill>
              <a:round/>
              <a:headEnd type="stealth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5151" name="Объект 87"/>
            <p:cNvGraphicFramePr>
              <a:graphicFrameLocks noChangeAspect="1"/>
            </p:cNvGraphicFramePr>
            <p:nvPr/>
          </p:nvGraphicFramePr>
          <p:xfrm>
            <a:off x="4357688" y="2651125"/>
            <a:ext cx="473075" cy="617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67" name="Формула" r:id="rId5" imgW="164885" imgH="215619" progId="Equation.3">
                    <p:embed/>
                  </p:oleObj>
                </mc:Choice>
                <mc:Fallback>
                  <p:oleObj name="Формула" r:id="rId5" imgW="164885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7688" y="2651125"/>
                          <a:ext cx="473075" cy="61753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188" name="Группа 7187"/>
          <p:cNvGrpSpPr>
            <a:grpSpLocks/>
          </p:cNvGrpSpPr>
          <p:nvPr/>
        </p:nvGrpSpPr>
        <p:grpSpPr bwMode="auto">
          <a:xfrm>
            <a:off x="3560763" y="2846388"/>
            <a:ext cx="509587" cy="1227137"/>
            <a:chOff x="3560763" y="2775595"/>
            <a:chExt cx="509587" cy="1227237"/>
          </a:xfrm>
        </p:grpSpPr>
        <p:cxnSp>
          <p:nvCxnSpPr>
            <p:cNvPr id="5148" name="Прямая соединительная линия 83"/>
            <p:cNvCxnSpPr>
              <a:cxnSpLocks noChangeShapeType="1"/>
            </p:cNvCxnSpPr>
            <p:nvPr/>
          </p:nvCxnSpPr>
          <p:spPr bwMode="auto">
            <a:xfrm flipV="1">
              <a:off x="3779912" y="2775595"/>
              <a:ext cx="0" cy="1227237"/>
            </a:xfrm>
            <a:prstGeom prst="line">
              <a:avLst/>
            </a:prstGeom>
            <a:noFill/>
            <a:ln w="19050" algn="ctr">
              <a:solidFill>
                <a:srgbClr val="FF0000"/>
              </a:solidFill>
              <a:round/>
              <a:headEnd type="stealth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5149" name="Объект 88"/>
            <p:cNvGraphicFramePr>
              <a:graphicFrameLocks noChangeAspect="1"/>
            </p:cNvGraphicFramePr>
            <p:nvPr/>
          </p:nvGraphicFramePr>
          <p:xfrm>
            <a:off x="3560763" y="3119438"/>
            <a:ext cx="509587" cy="473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68" name="Формула" r:id="rId7" imgW="177492" imgH="164814" progId="Equation.3">
                    <p:embed/>
                  </p:oleObj>
                </mc:Choice>
                <mc:Fallback>
                  <p:oleObj name="Формула" r:id="rId7" imgW="177492" imgH="16481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0763" y="3119438"/>
                          <a:ext cx="509587" cy="4730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28" name="TextBox 25"/>
          <p:cNvSpPr txBox="1">
            <a:spLocks noChangeArrowheads="1"/>
          </p:cNvSpPr>
          <p:nvPr/>
        </p:nvSpPr>
        <p:spPr bwMode="auto">
          <a:xfrm>
            <a:off x="1489075" y="119063"/>
            <a:ext cx="69707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6000" dirty="0" smtClean="0">
                <a:solidFill>
                  <a:srgbClr val="0000FF"/>
                </a:solidFill>
                <a:latin typeface="Comic Sans MS" pitchFamily="66" charset="0"/>
              </a:rPr>
              <a:t>Сила Архимеда</a:t>
            </a:r>
          </a:p>
        </p:txBody>
      </p:sp>
      <p:grpSp>
        <p:nvGrpSpPr>
          <p:cNvPr id="7182" name="Группа 7181"/>
          <p:cNvGrpSpPr>
            <a:grpSpLocks/>
          </p:cNvGrpSpPr>
          <p:nvPr/>
        </p:nvGrpSpPr>
        <p:grpSpPr bwMode="auto">
          <a:xfrm>
            <a:off x="1597025" y="2030413"/>
            <a:ext cx="598488" cy="815975"/>
            <a:chOff x="1596433" y="1960563"/>
            <a:chExt cx="599080" cy="815032"/>
          </a:xfrm>
        </p:grpSpPr>
        <p:cxnSp>
          <p:nvCxnSpPr>
            <p:cNvPr id="5146" name="Прямая соединительная линия 95"/>
            <p:cNvCxnSpPr>
              <a:cxnSpLocks noChangeShapeType="1"/>
            </p:cNvCxnSpPr>
            <p:nvPr/>
          </p:nvCxnSpPr>
          <p:spPr bwMode="auto">
            <a:xfrm flipV="1">
              <a:off x="1596433" y="2343547"/>
              <a:ext cx="0" cy="43204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5147" name="Объект 100"/>
            <p:cNvGraphicFramePr>
              <a:graphicFrameLocks noChangeAspect="1"/>
            </p:cNvGraphicFramePr>
            <p:nvPr/>
          </p:nvGraphicFramePr>
          <p:xfrm>
            <a:off x="1724025" y="1960563"/>
            <a:ext cx="471488" cy="690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69" name="Формула" r:id="rId9" imgW="164957" imgH="241091" progId="Equation.3">
                    <p:embed/>
                  </p:oleObj>
                </mc:Choice>
                <mc:Fallback>
                  <p:oleObj name="Формула" r:id="rId9" imgW="164957" imgH="24109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4025" y="1960563"/>
                          <a:ext cx="471488" cy="69056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184" name="Группа 7183"/>
          <p:cNvGrpSpPr>
            <a:grpSpLocks/>
          </p:cNvGrpSpPr>
          <p:nvPr/>
        </p:nvGrpSpPr>
        <p:grpSpPr bwMode="auto">
          <a:xfrm>
            <a:off x="1619250" y="4073525"/>
            <a:ext cx="576263" cy="1011238"/>
            <a:chOff x="1619672" y="4002832"/>
            <a:chExt cx="576064" cy="1012329"/>
          </a:xfrm>
        </p:grpSpPr>
        <p:cxnSp>
          <p:nvCxnSpPr>
            <p:cNvPr id="5144" name="Прямая соединительная линия 99"/>
            <p:cNvCxnSpPr>
              <a:cxnSpLocks noChangeShapeType="1"/>
            </p:cNvCxnSpPr>
            <p:nvPr/>
          </p:nvCxnSpPr>
          <p:spPr bwMode="auto">
            <a:xfrm flipV="1">
              <a:off x="1619672" y="4002832"/>
              <a:ext cx="0" cy="989112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aphicFrame>
          <p:nvGraphicFramePr>
            <p:cNvPr id="5145" name="Объект 101"/>
            <p:cNvGraphicFramePr>
              <a:graphicFrameLocks noChangeAspect="1"/>
            </p:cNvGraphicFramePr>
            <p:nvPr/>
          </p:nvGraphicFramePr>
          <p:xfrm>
            <a:off x="1687736" y="4326186"/>
            <a:ext cx="508000" cy="688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70" name="Формула" r:id="rId11" imgW="177646" imgH="241091" progId="Equation.3">
                    <p:embed/>
                  </p:oleObj>
                </mc:Choice>
                <mc:Fallback>
                  <p:oleObj name="Формула" r:id="rId11" imgW="177646" imgH="24109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7736" y="4326186"/>
                          <a:ext cx="508000" cy="6889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181" name="Группа 7180"/>
          <p:cNvGrpSpPr>
            <a:grpSpLocks/>
          </p:cNvGrpSpPr>
          <p:nvPr/>
        </p:nvGrpSpPr>
        <p:grpSpPr bwMode="auto">
          <a:xfrm>
            <a:off x="2249488" y="2860675"/>
            <a:ext cx="992187" cy="690563"/>
            <a:chOff x="2249742" y="2791197"/>
            <a:chExt cx="992082" cy="690562"/>
          </a:xfrm>
        </p:grpSpPr>
        <p:graphicFrame>
          <p:nvGraphicFramePr>
            <p:cNvPr id="5142" name="Объект 103"/>
            <p:cNvGraphicFramePr>
              <a:graphicFrameLocks noChangeAspect="1"/>
            </p:cNvGraphicFramePr>
            <p:nvPr/>
          </p:nvGraphicFramePr>
          <p:xfrm>
            <a:off x="2733824" y="2791197"/>
            <a:ext cx="508000" cy="6905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71" name="Формула" r:id="rId13" imgW="177646" imgH="241091" progId="Equation.3">
                    <p:embed/>
                  </p:oleObj>
                </mc:Choice>
                <mc:Fallback>
                  <p:oleObj name="Формула" r:id="rId13" imgW="177646" imgH="24109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3824" y="2791197"/>
                          <a:ext cx="508000" cy="69056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143" name="Прямая соединительная линия 96"/>
            <p:cNvCxnSpPr>
              <a:cxnSpLocks noChangeShapeType="1"/>
            </p:cNvCxnSpPr>
            <p:nvPr/>
          </p:nvCxnSpPr>
          <p:spPr bwMode="auto">
            <a:xfrm>
              <a:off x="2249742" y="3405944"/>
              <a:ext cx="689663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 type="stealth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183" name="Группа 7182"/>
          <p:cNvGrpSpPr>
            <a:grpSpLocks/>
          </p:cNvGrpSpPr>
          <p:nvPr/>
        </p:nvGrpSpPr>
        <p:grpSpPr bwMode="auto">
          <a:xfrm>
            <a:off x="247650" y="2771775"/>
            <a:ext cx="765175" cy="727075"/>
            <a:chOff x="247576" y="2701926"/>
            <a:chExt cx="765615" cy="727075"/>
          </a:xfrm>
        </p:grpSpPr>
        <p:graphicFrame>
          <p:nvGraphicFramePr>
            <p:cNvPr id="5140" name="Объект 102"/>
            <p:cNvGraphicFramePr>
              <a:graphicFrameLocks noChangeAspect="1"/>
            </p:cNvGraphicFramePr>
            <p:nvPr/>
          </p:nvGraphicFramePr>
          <p:xfrm>
            <a:off x="247576" y="2701926"/>
            <a:ext cx="508000" cy="727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72" name="Формула" r:id="rId15" imgW="177569" imgH="253670" progId="Equation.3">
                    <p:embed/>
                  </p:oleObj>
                </mc:Choice>
                <mc:Fallback>
                  <p:oleObj name="Формула" r:id="rId15" imgW="177569" imgH="25367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576" y="2701926"/>
                          <a:ext cx="508000" cy="7270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141" name="Прямая соединительная линия 93"/>
            <p:cNvCxnSpPr>
              <a:cxnSpLocks noChangeShapeType="1"/>
            </p:cNvCxnSpPr>
            <p:nvPr/>
          </p:nvCxnSpPr>
          <p:spPr bwMode="auto">
            <a:xfrm>
              <a:off x="323528" y="3429001"/>
              <a:ext cx="689663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 type="none" w="lg" len="lg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15" name="Объект 114"/>
          <p:cNvGraphicFramePr>
            <a:graphicFrameLocks noChangeAspect="1"/>
          </p:cNvGraphicFramePr>
          <p:nvPr/>
        </p:nvGraphicFramePr>
        <p:xfrm>
          <a:off x="5191125" y="1249363"/>
          <a:ext cx="295275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3" name="Формула" r:id="rId17" imgW="761669" imgH="215806" progId="Equation.3">
                  <p:embed/>
                </p:oleObj>
              </mc:Choice>
              <mc:Fallback>
                <p:oleObj name="Формула" r:id="rId17" imgW="76166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25" y="1249363"/>
                        <a:ext cx="2952750" cy="8366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Объект 115"/>
          <p:cNvGraphicFramePr>
            <a:graphicFrameLocks noChangeAspect="1"/>
          </p:cNvGraphicFramePr>
          <p:nvPr/>
        </p:nvGraphicFramePr>
        <p:xfrm>
          <a:off x="5164138" y="2343150"/>
          <a:ext cx="3513137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4" name="Формула" r:id="rId19" imgW="977476" imgH="203112" progId="Equation.3">
                  <p:embed/>
                </p:oleObj>
              </mc:Choice>
              <mc:Fallback>
                <p:oleObj name="Формула" r:id="rId19" imgW="97747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4138" y="2343150"/>
                        <a:ext cx="3513137" cy="7302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Объект 116"/>
          <p:cNvGraphicFramePr>
            <a:graphicFrameLocks noChangeAspect="1"/>
          </p:cNvGraphicFramePr>
          <p:nvPr/>
        </p:nvGraphicFramePr>
        <p:xfrm>
          <a:off x="5137150" y="3390900"/>
          <a:ext cx="400685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5" name="Формула" r:id="rId21" imgW="1244060" imgH="215806" progId="Equation.3">
                  <p:embed/>
                </p:oleObj>
              </mc:Choice>
              <mc:Fallback>
                <p:oleObj name="Формула" r:id="rId21" imgW="124406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7150" y="3390900"/>
                        <a:ext cx="4006850" cy="695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" name="Объект 117"/>
          <p:cNvGraphicFramePr>
            <a:graphicFrameLocks noChangeAspect="1"/>
          </p:cNvGraphicFramePr>
          <p:nvPr/>
        </p:nvGraphicFramePr>
        <p:xfrm>
          <a:off x="5168900" y="4295775"/>
          <a:ext cx="35560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6" name="Формула" r:id="rId23" imgW="1104421" imgH="215806" progId="Equation.3">
                  <p:embed/>
                </p:oleObj>
              </mc:Choice>
              <mc:Fallback>
                <p:oleObj name="Формула" r:id="rId23" imgW="1104421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4295775"/>
                        <a:ext cx="3556000" cy="6969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" name="Объект 118"/>
          <p:cNvGraphicFramePr>
            <a:graphicFrameLocks noChangeAspect="1"/>
          </p:cNvGraphicFramePr>
          <p:nvPr/>
        </p:nvGraphicFramePr>
        <p:xfrm>
          <a:off x="5284788" y="5373688"/>
          <a:ext cx="3192462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7" name="Формула" r:id="rId25" imgW="647419" imgH="215806" progId="Equation.3">
                  <p:embed/>
                </p:oleObj>
              </mc:Choice>
              <mc:Fallback>
                <p:oleObj name="Формула" r:id="rId25" imgW="64741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4788" y="5373688"/>
                        <a:ext cx="3192462" cy="10652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9" name="Скругленный прямоугольник 7188"/>
          <p:cNvSpPr>
            <a:spLocks noChangeArrowheads="1"/>
          </p:cNvSpPr>
          <p:nvPr/>
        </p:nvSpPr>
        <p:spPr bwMode="auto">
          <a:xfrm>
            <a:off x="4787900" y="5300663"/>
            <a:ext cx="4105275" cy="1296987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2400" smtClean="0">
              <a:solidFill>
                <a:srgbClr val="000000"/>
              </a:solidFill>
            </a:endParaRPr>
          </a:p>
        </p:txBody>
      </p:sp>
      <p:pic>
        <p:nvPicPr>
          <p:cNvPr id="121" name="Picture 127" descr="3">
            <a:hlinkClick r:id="rId27" action="ppaction://hlinkfile"/>
          </p:cNvPr>
          <p:cNvPicPr>
            <a:picLocks noChangeAspect="1" noChangeArrowheads="1" noCrop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524" y="5094288"/>
            <a:ext cx="2565400" cy="170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Прямая со стрелкой 2"/>
          <p:cNvCxnSpPr/>
          <p:nvPr/>
        </p:nvCxnSpPr>
        <p:spPr>
          <a:xfrm>
            <a:off x="395412" y="5949156"/>
            <a:ext cx="1093663" cy="0"/>
          </a:xfrm>
          <a:prstGeom prst="straightConnector1">
            <a:avLst/>
          </a:prstGeom>
          <a:ln w="412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V="1">
            <a:off x="942243" y="5338763"/>
            <a:ext cx="0" cy="1195486"/>
          </a:xfrm>
          <a:prstGeom prst="straightConnector1">
            <a:avLst/>
          </a:prstGeom>
          <a:ln w="412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H="1">
            <a:off x="539428" y="5560665"/>
            <a:ext cx="792212" cy="792088"/>
          </a:xfrm>
          <a:prstGeom prst="straightConnector1">
            <a:avLst/>
          </a:prstGeom>
          <a:ln w="412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591991" y="5541615"/>
            <a:ext cx="663449" cy="792088"/>
          </a:xfrm>
          <a:prstGeom prst="straightConnector1">
            <a:avLst/>
          </a:prstGeom>
          <a:ln w="412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75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1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550342" y="1845275"/>
            <a:ext cx="2833341" cy="1357218"/>
          </a:xfrm>
          <a:prstGeom prst="rect">
            <a:avLst/>
          </a:prstGeom>
          <a:pattFill prst="dashHorz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74304" y="163890"/>
            <a:ext cx="79696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FF"/>
                </a:solidFill>
              </a:rPr>
              <a:t>ОГЭ 80</a:t>
            </a:r>
            <a:r>
              <a:rPr lang="ru-RU" sz="1600" dirty="0" smtClean="0">
                <a:solidFill>
                  <a:srgbClr val="000000"/>
                </a:solidFill>
              </a:rPr>
              <a:t> Сплошной </a:t>
            </a:r>
            <a:r>
              <a:rPr lang="ru-RU" sz="1600" dirty="0">
                <a:solidFill>
                  <a:srgbClr val="000000"/>
                </a:solidFill>
              </a:rPr>
              <a:t>кубик с ребром 10 см плавает на границе раздела воды и не­известной жидкости, плотность которой меньше плотности воды, погружаясь в воду на 2 </a:t>
            </a:r>
            <a:r>
              <a:rPr lang="ru-RU" sz="1600" dirty="0" smtClean="0">
                <a:solidFill>
                  <a:srgbClr val="000000"/>
                </a:solidFill>
              </a:rPr>
              <a:t>см. </a:t>
            </a:r>
            <a:r>
              <a:rPr lang="ru-RU" sz="1600" dirty="0">
                <a:solidFill>
                  <a:srgbClr val="000000"/>
                </a:solidFill>
              </a:rPr>
              <a:t>Плотность вещества, из которого изготовлен кубик, равна 840 кг/м</a:t>
            </a:r>
            <a:r>
              <a:rPr lang="ru-RU" sz="1600" baseline="30000" dirty="0">
                <a:solidFill>
                  <a:srgbClr val="000000"/>
                </a:solidFill>
              </a:rPr>
              <a:t>3</a:t>
            </a:r>
            <a:r>
              <a:rPr lang="ru-RU" sz="1600" dirty="0">
                <a:solidFill>
                  <a:srgbClr val="000000"/>
                </a:solidFill>
              </a:rPr>
              <a:t>. Сво­бодная поверхность неизвестной жидкости располагается выше, чем верхняя поверхность кубика. Определите плотность неизвестной жидкости.</a:t>
            </a: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07504" y="152400"/>
            <a:ext cx="1066800" cy="12192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800" b="1" dirty="0" smtClean="0">
                <a:solidFill>
                  <a:srgbClr val="000000"/>
                </a:solidFill>
              </a:rPr>
              <a:t>№1</a:t>
            </a:r>
          </a:p>
        </p:txBody>
      </p:sp>
      <p:grpSp>
        <p:nvGrpSpPr>
          <p:cNvPr id="27" name="Группа 26"/>
          <p:cNvGrpSpPr/>
          <p:nvPr/>
        </p:nvGrpSpPr>
        <p:grpSpPr>
          <a:xfrm>
            <a:off x="133904" y="1607535"/>
            <a:ext cx="1708690" cy="2452687"/>
            <a:chOff x="127007" y="1652588"/>
            <a:chExt cx="1708690" cy="2452687"/>
          </a:xfrm>
        </p:grpSpPr>
        <p:graphicFrame>
          <p:nvGraphicFramePr>
            <p:cNvPr id="5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7840380"/>
                </p:ext>
              </p:extLst>
            </p:nvPr>
          </p:nvGraphicFramePr>
          <p:xfrm>
            <a:off x="179388" y="1652588"/>
            <a:ext cx="1555750" cy="245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16" name="Формула" r:id="rId3" imgW="850680" imgH="1346040" progId="Equation.3">
                    <p:embed/>
                  </p:oleObj>
                </mc:Choice>
                <mc:Fallback>
                  <p:oleObj name="Формула" r:id="rId3" imgW="850680" imgH="1346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388" y="1652588"/>
                          <a:ext cx="1555750" cy="245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" name="Группа 7"/>
            <p:cNvGrpSpPr/>
            <p:nvPr/>
          </p:nvGrpSpPr>
          <p:grpSpPr>
            <a:xfrm>
              <a:off x="127007" y="1690191"/>
              <a:ext cx="1708690" cy="2353667"/>
              <a:chOff x="173149" y="1651397"/>
              <a:chExt cx="2094595" cy="2353667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173149" y="3581400"/>
                <a:ext cx="2094595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2267744" y="1651397"/>
                <a:ext cx="0" cy="235366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Группа 10"/>
          <p:cNvGrpSpPr/>
          <p:nvPr/>
        </p:nvGrpSpPr>
        <p:grpSpPr>
          <a:xfrm>
            <a:off x="6448003" y="2162187"/>
            <a:ext cx="1076325" cy="1368634"/>
            <a:chOff x="4620345" y="2675015"/>
            <a:chExt cx="1076325" cy="1198562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4962525" y="2675015"/>
              <a:ext cx="0" cy="1198562"/>
            </a:xfrm>
            <a:prstGeom prst="line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3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3193719"/>
                </p:ext>
              </p:extLst>
            </p:nvPr>
          </p:nvGraphicFramePr>
          <p:xfrm>
            <a:off x="4620345" y="3033365"/>
            <a:ext cx="1076325" cy="3267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17" name="Формула" r:id="rId5" imgW="672840" imgH="203040" progId="Equation.3">
                    <p:embed/>
                  </p:oleObj>
                </mc:Choice>
                <mc:Fallback>
                  <p:oleObj name="Формула" r:id="rId5" imgW="6728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0345" y="3033365"/>
                          <a:ext cx="1076325" cy="326704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" name="Группа 30"/>
          <p:cNvGrpSpPr/>
          <p:nvPr/>
        </p:nvGrpSpPr>
        <p:grpSpPr>
          <a:xfrm>
            <a:off x="4648774" y="2178914"/>
            <a:ext cx="2228399" cy="1326658"/>
            <a:chOff x="4215809" y="2076091"/>
            <a:chExt cx="2228399" cy="1326658"/>
          </a:xfrm>
        </p:grpSpPr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4251812" y="2076091"/>
              <a:ext cx="2156391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4215809" y="3077369"/>
              <a:ext cx="1145381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215809" y="3402749"/>
              <a:ext cx="2228399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18"/>
          <p:cNvGrpSpPr/>
          <p:nvPr/>
        </p:nvGrpSpPr>
        <p:grpSpPr>
          <a:xfrm>
            <a:off x="5673080" y="3167063"/>
            <a:ext cx="1092845" cy="363758"/>
            <a:chOff x="4536767" y="2303242"/>
            <a:chExt cx="1092845" cy="363758"/>
          </a:xfrm>
        </p:grpSpPr>
        <p:graphicFrame>
          <p:nvGraphicFramePr>
            <p:cNvPr id="20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8785157"/>
                </p:ext>
              </p:extLst>
            </p:nvPr>
          </p:nvGraphicFramePr>
          <p:xfrm>
            <a:off x="4634250" y="2303242"/>
            <a:ext cx="995362" cy="358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18" name="Формула" r:id="rId7" imgW="558720" imgH="215640" progId="Equation.3">
                    <p:embed/>
                  </p:oleObj>
                </mc:Choice>
                <mc:Fallback>
                  <p:oleObj name="Формула" r:id="rId7" imgW="55872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34250" y="2303242"/>
                          <a:ext cx="995362" cy="3587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1" name="Прямая соединительная линия 20"/>
            <p:cNvCxnSpPr/>
            <p:nvPr/>
          </p:nvCxnSpPr>
          <p:spPr>
            <a:xfrm>
              <a:off x="4536767" y="2306638"/>
              <a:ext cx="0" cy="360362"/>
            </a:xfrm>
            <a:prstGeom prst="line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Прямоугольник 3"/>
          <p:cNvSpPr/>
          <p:nvPr/>
        </p:nvSpPr>
        <p:spPr>
          <a:xfrm>
            <a:off x="3733588" y="2162187"/>
            <a:ext cx="1343385" cy="134338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2550342" y="3170458"/>
            <a:ext cx="2833341" cy="946521"/>
          </a:xfrm>
          <a:prstGeom prst="rect">
            <a:avLst/>
          </a:prstGeom>
          <a:gradFill rotWithShape="1">
            <a:gsLst>
              <a:gs pos="0">
                <a:srgbClr val="005CBF">
                  <a:alpha val="9000"/>
                </a:srgbClr>
              </a:gs>
              <a:gs pos="25000">
                <a:srgbClr val="0087E6">
                  <a:alpha val="39250"/>
                </a:srgbClr>
              </a:gs>
              <a:gs pos="75000">
                <a:srgbClr val="21D6E0">
                  <a:alpha val="79750"/>
                </a:srgbClr>
              </a:gs>
              <a:gs pos="100000">
                <a:srgbClr val="03D4A8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5403850" y="2162187"/>
            <a:ext cx="1090613" cy="1040306"/>
            <a:chOff x="4696446" y="2675015"/>
            <a:chExt cx="1090613" cy="1198562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4962525" y="2675015"/>
              <a:ext cx="0" cy="1198562"/>
            </a:xfrm>
            <a:prstGeom prst="line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8100413"/>
                </p:ext>
              </p:extLst>
            </p:nvPr>
          </p:nvGraphicFramePr>
          <p:xfrm>
            <a:off x="4696446" y="3139567"/>
            <a:ext cx="1090613" cy="411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19" name="Формула" r:id="rId9" imgW="571320" imgH="215640" progId="Equation.3">
                    <p:embed/>
                  </p:oleObj>
                </mc:Choice>
                <mc:Fallback>
                  <p:oleObj name="Формула" r:id="rId9" imgW="57132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6446" y="3139567"/>
                          <a:ext cx="1090613" cy="41152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3" name="Oval 14"/>
          <p:cNvSpPr>
            <a:spLocks noChangeArrowheads="1"/>
          </p:cNvSpPr>
          <p:nvPr/>
        </p:nvSpPr>
        <p:spPr bwMode="auto">
          <a:xfrm>
            <a:off x="1953318" y="1764752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smtClean="0">
                <a:solidFill>
                  <a:srgbClr val="000000"/>
                </a:solidFill>
              </a:rPr>
              <a:t>1</a:t>
            </a:r>
          </a:p>
        </p:txBody>
      </p:sp>
      <p:grpSp>
        <p:nvGrpSpPr>
          <p:cNvPr id="37" name="Группа 36"/>
          <p:cNvGrpSpPr/>
          <p:nvPr/>
        </p:nvGrpSpPr>
        <p:grpSpPr>
          <a:xfrm>
            <a:off x="2915816" y="1587501"/>
            <a:ext cx="1489464" cy="1385931"/>
            <a:chOff x="2072886" y="1708107"/>
            <a:chExt cx="1489464" cy="1385931"/>
          </a:xfrm>
        </p:grpSpPr>
        <p:sp>
          <p:nvSpPr>
            <p:cNvPr id="38" name="Line 12"/>
            <p:cNvSpPr>
              <a:spLocks noChangeShapeType="1"/>
            </p:cNvSpPr>
            <p:nvPr/>
          </p:nvSpPr>
          <p:spPr bwMode="auto">
            <a:xfrm flipV="1">
              <a:off x="3562350" y="1954213"/>
              <a:ext cx="0" cy="1139825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39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6311638"/>
                </p:ext>
              </p:extLst>
            </p:nvPr>
          </p:nvGraphicFramePr>
          <p:xfrm>
            <a:off x="2072886" y="1708107"/>
            <a:ext cx="1368152" cy="5636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20" name="Формула" r:id="rId11" imgW="583920" imgH="241200" progId="Equation.3">
                    <p:embed/>
                  </p:oleObj>
                </mc:Choice>
                <mc:Fallback>
                  <p:oleObj name="Формула" r:id="rId11" imgW="58392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2886" y="1708107"/>
                          <a:ext cx="1368152" cy="563606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Группа 33"/>
          <p:cNvGrpSpPr/>
          <p:nvPr/>
        </p:nvGrpSpPr>
        <p:grpSpPr>
          <a:xfrm>
            <a:off x="3768692" y="2934072"/>
            <a:ext cx="636588" cy="1143000"/>
            <a:chOff x="2925762" y="3094038"/>
            <a:chExt cx="636588" cy="1143000"/>
          </a:xfrm>
        </p:grpSpPr>
        <p:sp>
          <p:nvSpPr>
            <p:cNvPr id="35" name="Line 12"/>
            <p:cNvSpPr>
              <a:spLocks noChangeShapeType="1"/>
            </p:cNvSpPr>
            <p:nvPr/>
          </p:nvSpPr>
          <p:spPr bwMode="auto">
            <a:xfrm>
              <a:off x="3562350" y="3094038"/>
              <a:ext cx="0" cy="114300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3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1556658"/>
                </p:ext>
              </p:extLst>
            </p:nvPr>
          </p:nvGraphicFramePr>
          <p:xfrm>
            <a:off x="2925762" y="3665538"/>
            <a:ext cx="636588" cy="534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21" name="Формула" r:id="rId13" imgW="241200" imgH="203040" progId="Equation.3">
                    <p:embed/>
                  </p:oleObj>
                </mc:Choice>
                <mc:Fallback>
                  <p:oleObj name="Формула" r:id="rId13" imgW="2412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5762" y="3665538"/>
                          <a:ext cx="636588" cy="5349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2" name="Группа 31"/>
          <p:cNvGrpSpPr/>
          <p:nvPr/>
        </p:nvGrpSpPr>
        <p:grpSpPr>
          <a:xfrm>
            <a:off x="2627313" y="2389188"/>
            <a:ext cx="1657350" cy="1394806"/>
            <a:chOff x="2627313" y="2389188"/>
            <a:chExt cx="1657350" cy="1394806"/>
          </a:xfrm>
        </p:grpSpPr>
        <p:graphicFrame>
          <p:nvGraphicFramePr>
            <p:cNvPr id="42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10172110"/>
                </p:ext>
              </p:extLst>
            </p:nvPr>
          </p:nvGraphicFramePr>
          <p:xfrm>
            <a:off x="3767138" y="2389188"/>
            <a:ext cx="517525" cy="536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22" name="Формула" r:id="rId15" imgW="190440" imgH="228600" progId="Equation.3">
                    <p:embed/>
                  </p:oleObj>
                </mc:Choice>
                <mc:Fallback>
                  <p:oleObj name="Формула" r:id="rId15" imgW="1904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7138" y="2389188"/>
                          <a:ext cx="517525" cy="5365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944041"/>
                </p:ext>
              </p:extLst>
            </p:nvPr>
          </p:nvGraphicFramePr>
          <p:xfrm>
            <a:off x="2627784" y="3277648"/>
            <a:ext cx="483741" cy="506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23" name="Формула" r:id="rId17" imgW="177480" imgH="215640" progId="Equation.3">
                    <p:embed/>
                  </p:oleObj>
                </mc:Choice>
                <mc:Fallback>
                  <p:oleObj name="Формула" r:id="rId17" imgW="1774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7784" y="3277648"/>
                          <a:ext cx="483741" cy="506346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41000"/>
                          </a:schemeClr>
                        </a:solidFill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7900071"/>
                </p:ext>
              </p:extLst>
            </p:nvPr>
          </p:nvGraphicFramePr>
          <p:xfrm>
            <a:off x="2627313" y="2586038"/>
            <a:ext cx="508000" cy="496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24" name="Формула" r:id="rId19" imgW="190440" imgH="215640" progId="Equation.3">
                    <p:embed/>
                  </p:oleObj>
                </mc:Choice>
                <mc:Fallback>
                  <p:oleObj name="Формула" r:id="rId19" imgW="1904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7313" y="2586038"/>
                          <a:ext cx="508000" cy="496887"/>
                        </a:xfrm>
                        <a:prstGeom prst="rect">
                          <a:avLst/>
                        </a:prstGeom>
                        <a:solidFill>
                          <a:schemeClr val="bg1">
                            <a:alpha val="56000"/>
                          </a:schemeClr>
                        </a:solidFill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79" y="1589288"/>
            <a:ext cx="3326956" cy="2599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Oval 14"/>
          <p:cNvSpPr>
            <a:spLocks noChangeArrowheads="1"/>
          </p:cNvSpPr>
          <p:nvPr/>
        </p:nvSpPr>
        <p:spPr bwMode="auto">
          <a:xfrm>
            <a:off x="259904" y="4365104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2</a:t>
            </a:r>
          </a:p>
        </p:txBody>
      </p:sp>
      <p:graphicFrame>
        <p:nvGraphicFramePr>
          <p:cNvPr id="45" name="Объект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825908"/>
              </p:ext>
            </p:extLst>
          </p:nvPr>
        </p:nvGraphicFramePr>
        <p:xfrm>
          <a:off x="730149" y="4294742"/>
          <a:ext cx="24463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25" name="Формула" r:id="rId22" imgW="927000" imgH="215640" progId="Equation.3">
                  <p:embed/>
                </p:oleObj>
              </mc:Choice>
              <mc:Fallback>
                <p:oleObj name="Формула" r:id="rId22" imgW="9270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149" y="4294742"/>
                        <a:ext cx="2446338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Oval 14"/>
          <p:cNvSpPr>
            <a:spLocks noChangeArrowheads="1"/>
          </p:cNvSpPr>
          <p:nvPr/>
        </p:nvSpPr>
        <p:spPr bwMode="auto">
          <a:xfrm>
            <a:off x="259904" y="494116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3</a:t>
            </a:r>
          </a:p>
        </p:txBody>
      </p:sp>
      <p:graphicFrame>
        <p:nvGraphicFramePr>
          <p:cNvPr id="47" name="Объект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32504"/>
              </p:ext>
            </p:extLst>
          </p:nvPr>
        </p:nvGraphicFramePr>
        <p:xfrm>
          <a:off x="755576" y="4946650"/>
          <a:ext cx="26289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26" name="Формула" r:id="rId24" imgW="1282680" imgH="228600" progId="Equation.3">
                  <p:embed/>
                </p:oleObj>
              </mc:Choice>
              <mc:Fallback>
                <p:oleObj name="Формула" r:id="rId24" imgW="1282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946650"/>
                        <a:ext cx="26289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Объект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778816"/>
              </p:ext>
            </p:extLst>
          </p:nvPr>
        </p:nvGraphicFramePr>
        <p:xfrm>
          <a:off x="683568" y="5449888"/>
          <a:ext cx="261461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27" name="Формула" r:id="rId26" imgW="1295280" imgH="215640" progId="Equation.3">
                  <p:embed/>
                </p:oleObj>
              </mc:Choice>
              <mc:Fallback>
                <p:oleObj name="Формула" r:id="rId26" imgW="12952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449888"/>
                        <a:ext cx="2614613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Объект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548989"/>
              </p:ext>
            </p:extLst>
          </p:nvPr>
        </p:nvGraphicFramePr>
        <p:xfrm>
          <a:off x="671513" y="6021388"/>
          <a:ext cx="27955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28" name="Формула" r:id="rId28" imgW="1384200" imgH="215640" progId="Equation.3">
                  <p:embed/>
                </p:oleObj>
              </mc:Choice>
              <mc:Fallback>
                <p:oleObj name="Формула" r:id="rId28" imgW="1384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6021388"/>
                        <a:ext cx="2795587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Правая фигурная скобка 51"/>
          <p:cNvSpPr/>
          <p:nvPr/>
        </p:nvSpPr>
        <p:spPr>
          <a:xfrm>
            <a:off x="3408721" y="4365104"/>
            <a:ext cx="288032" cy="2160240"/>
          </a:xfrm>
          <a:prstGeom prst="rightBrace">
            <a:avLst>
              <a:gd name="adj1" fmla="val 31482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sp>
        <p:nvSpPr>
          <p:cNvPr id="53" name="Oval 14"/>
          <p:cNvSpPr>
            <a:spLocks noChangeArrowheads="1"/>
          </p:cNvSpPr>
          <p:nvPr/>
        </p:nvSpPr>
        <p:spPr bwMode="auto">
          <a:xfrm>
            <a:off x="4024280" y="4356989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4</a:t>
            </a:r>
          </a:p>
        </p:txBody>
      </p:sp>
      <p:graphicFrame>
        <p:nvGraphicFramePr>
          <p:cNvPr id="54" name="Объект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103027"/>
              </p:ext>
            </p:extLst>
          </p:nvPr>
        </p:nvGraphicFramePr>
        <p:xfrm>
          <a:off x="4775200" y="4322763"/>
          <a:ext cx="33035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29" name="Формула" r:id="rId30" imgW="1612800" imgH="228600" progId="Equation.3">
                  <p:embed/>
                </p:oleObj>
              </mc:Choice>
              <mc:Fallback>
                <p:oleObj name="Формула" r:id="rId30" imgW="1612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5200" y="4322763"/>
                        <a:ext cx="3303588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Объект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283366"/>
              </p:ext>
            </p:extLst>
          </p:nvPr>
        </p:nvGraphicFramePr>
        <p:xfrm>
          <a:off x="4024313" y="4941888"/>
          <a:ext cx="231298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30" name="Формула" r:id="rId32" imgW="1130040" imgH="228600" progId="Equation.3">
                  <p:embed/>
                </p:oleObj>
              </mc:Choice>
              <mc:Fallback>
                <p:oleObj name="Формула" r:id="rId32" imgW="1130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4313" y="4941888"/>
                        <a:ext cx="2312987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Объект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792779"/>
              </p:ext>
            </p:extLst>
          </p:nvPr>
        </p:nvGraphicFramePr>
        <p:xfrm>
          <a:off x="6877173" y="4748211"/>
          <a:ext cx="21336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31" name="Формула" r:id="rId34" imgW="1041120" imgH="419040" progId="Equation.3">
                  <p:embed/>
                </p:oleObj>
              </mc:Choice>
              <mc:Fallback>
                <p:oleObj name="Формула" r:id="rId34" imgW="10411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173" y="4748211"/>
                        <a:ext cx="2133600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Объект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198978"/>
              </p:ext>
            </p:extLst>
          </p:nvPr>
        </p:nvGraphicFramePr>
        <p:xfrm>
          <a:off x="4069054" y="5713125"/>
          <a:ext cx="283527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32" name="Формула" r:id="rId36" imgW="1384200" imgH="355320" progId="Equation.3">
                  <p:embed/>
                </p:oleObj>
              </mc:Choice>
              <mc:Fallback>
                <p:oleObj name="Формула" r:id="rId36" imgW="138420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9054" y="5713125"/>
                        <a:ext cx="283527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Объект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375913"/>
              </p:ext>
            </p:extLst>
          </p:nvPr>
        </p:nvGraphicFramePr>
        <p:xfrm>
          <a:off x="7020272" y="5702448"/>
          <a:ext cx="1249362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33" name="Формула" r:id="rId38" imgW="609480" imgH="368280" progId="Equation.3">
                  <p:embed/>
                </p:oleObj>
              </mc:Choice>
              <mc:Fallback>
                <p:oleObj name="Формула" r:id="rId38" imgW="6094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0272" y="5702448"/>
                        <a:ext cx="1249362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" name="Группа 60"/>
          <p:cNvGrpSpPr/>
          <p:nvPr/>
        </p:nvGrpSpPr>
        <p:grpSpPr>
          <a:xfrm>
            <a:off x="5474652" y="4398557"/>
            <a:ext cx="2592575" cy="325512"/>
            <a:chOff x="5474652" y="4398557"/>
            <a:chExt cx="2592575" cy="325512"/>
          </a:xfrm>
        </p:grpSpPr>
        <p:cxnSp>
          <p:nvCxnSpPr>
            <p:cNvPr id="59" name="Прямая соединительная линия 58"/>
            <p:cNvCxnSpPr/>
            <p:nvPr/>
          </p:nvCxnSpPr>
          <p:spPr>
            <a:xfrm flipH="1">
              <a:off x="5474652" y="4398557"/>
              <a:ext cx="254867" cy="28803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H="1">
              <a:off x="6619415" y="4411588"/>
              <a:ext cx="254867" cy="28803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flipH="1">
              <a:off x="7812360" y="4436037"/>
              <a:ext cx="254867" cy="288032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Группа 64"/>
          <p:cNvGrpSpPr/>
          <p:nvPr/>
        </p:nvGrpSpPr>
        <p:grpSpPr>
          <a:xfrm>
            <a:off x="5129961" y="4364837"/>
            <a:ext cx="2516375" cy="325512"/>
            <a:chOff x="5550852" y="4398557"/>
            <a:chExt cx="2516375" cy="325512"/>
          </a:xfrm>
        </p:grpSpPr>
        <p:cxnSp>
          <p:nvCxnSpPr>
            <p:cNvPr id="66" name="Прямая соединительная линия 65"/>
            <p:cNvCxnSpPr/>
            <p:nvPr/>
          </p:nvCxnSpPr>
          <p:spPr>
            <a:xfrm flipH="1">
              <a:off x="5550852" y="4398557"/>
              <a:ext cx="254867" cy="288032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 flipH="1">
              <a:off x="6686090" y="4411588"/>
              <a:ext cx="254867" cy="288032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flipH="1">
              <a:off x="7812360" y="4436037"/>
              <a:ext cx="254867" cy="288032"/>
            </a:xfrm>
            <a:prstGeom prst="line">
              <a:avLst/>
            </a:pr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AutoShape 40"/>
          <p:cNvSpPr>
            <a:spLocks noChangeArrowheads="1"/>
          </p:cNvSpPr>
          <p:nvPr/>
        </p:nvSpPr>
        <p:spPr bwMode="auto">
          <a:xfrm>
            <a:off x="4024280" y="5562600"/>
            <a:ext cx="4364144" cy="990600"/>
          </a:xfrm>
          <a:prstGeom prst="roundRect">
            <a:avLst>
              <a:gd name="adj" fmla="val 29167"/>
            </a:avLst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8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69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6" grpId="0" animBg="1"/>
      <p:bldP spid="48" grpId="0" animBg="1"/>
      <p:bldP spid="52" grpId="0" animBg="1"/>
      <p:bldP spid="53" grpId="0" animBg="1"/>
      <p:bldP spid="6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Группа 50"/>
          <p:cNvGrpSpPr>
            <a:grpSpLocks/>
          </p:cNvGrpSpPr>
          <p:nvPr/>
        </p:nvGrpSpPr>
        <p:grpSpPr bwMode="auto">
          <a:xfrm>
            <a:off x="2454275" y="2147888"/>
            <a:ext cx="2241550" cy="2347912"/>
            <a:chOff x="5427056" y="2147888"/>
            <a:chExt cx="2242028" cy="2347912"/>
          </a:xfrm>
        </p:grpSpPr>
        <p:sp>
          <p:nvSpPr>
            <p:cNvPr id="3108" name="Freeform 7"/>
            <p:cNvSpPr>
              <a:spLocks noChangeAspect="1"/>
            </p:cNvSpPr>
            <p:nvPr/>
          </p:nvSpPr>
          <p:spPr bwMode="auto">
            <a:xfrm rot="3710684">
              <a:off x="5835734" y="2388612"/>
              <a:ext cx="1738312" cy="1256864"/>
            </a:xfrm>
            <a:custGeom>
              <a:avLst/>
              <a:gdLst>
                <a:gd name="T0" fmla="*/ 953 w 1824"/>
                <a:gd name="T1" fmla="*/ 812 h 1548"/>
                <a:gd name="T2" fmla="*/ 953 w 1824"/>
                <a:gd name="T3" fmla="*/ 1624 h 1548"/>
                <a:gd name="T4" fmla="*/ 953 w 1824"/>
                <a:gd name="T5" fmla="*/ 1624 h 1548"/>
                <a:gd name="T6" fmla="*/ 953 w 1824"/>
                <a:gd name="T7" fmla="*/ 2436 h 1548"/>
                <a:gd name="T8" fmla="*/ 0 w 1824"/>
                <a:gd name="T9" fmla="*/ 2436 h 1548"/>
                <a:gd name="T10" fmla="*/ 953 w 1824"/>
                <a:gd name="T11" fmla="*/ 3248 h 1548"/>
                <a:gd name="T12" fmla="*/ 953 w 1824"/>
                <a:gd name="T13" fmla="*/ 4060 h 1548"/>
                <a:gd name="T14" fmla="*/ 953 w 1824"/>
                <a:gd name="T15" fmla="*/ 4060 h 1548"/>
                <a:gd name="T16" fmla="*/ 1906 w 1824"/>
                <a:gd name="T17" fmla="*/ 4872 h 1548"/>
                <a:gd name="T18" fmla="*/ 1906 w 1824"/>
                <a:gd name="T19" fmla="*/ 4872 h 1548"/>
                <a:gd name="T20" fmla="*/ 3812 w 1824"/>
                <a:gd name="T21" fmla="*/ 4060 h 1548"/>
                <a:gd name="T22" fmla="*/ 3812 w 1824"/>
                <a:gd name="T23" fmla="*/ 4060 h 1548"/>
                <a:gd name="T24" fmla="*/ 4765 w 1824"/>
                <a:gd name="T25" fmla="*/ 4060 h 1548"/>
                <a:gd name="T26" fmla="*/ 4765 w 1824"/>
                <a:gd name="T27" fmla="*/ 4060 h 1548"/>
                <a:gd name="T28" fmla="*/ 4765 w 1824"/>
                <a:gd name="T29" fmla="*/ 3248 h 1548"/>
                <a:gd name="T30" fmla="*/ 6671 w 1824"/>
                <a:gd name="T31" fmla="*/ 3248 h 1548"/>
                <a:gd name="T32" fmla="*/ 6671 w 1824"/>
                <a:gd name="T33" fmla="*/ 3248 h 1548"/>
                <a:gd name="T34" fmla="*/ 6671 w 1824"/>
                <a:gd name="T35" fmla="*/ 2436 h 1548"/>
                <a:gd name="T36" fmla="*/ 5718 w 1824"/>
                <a:gd name="T37" fmla="*/ 1624 h 1548"/>
                <a:gd name="T38" fmla="*/ 5718 w 1824"/>
                <a:gd name="T39" fmla="*/ 812 h 1548"/>
                <a:gd name="T40" fmla="*/ 5718 w 1824"/>
                <a:gd name="T41" fmla="*/ 812 h 1548"/>
                <a:gd name="T42" fmla="*/ 4765 w 1824"/>
                <a:gd name="T43" fmla="*/ 812 h 1548"/>
                <a:gd name="T44" fmla="*/ 3812 w 1824"/>
                <a:gd name="T45" fmla="*/ 812 h 1548"/>
                <a:gd name="T46" fmla="*/ 3812 w 1824"/>
                <a:gd name="T47" fmla="*/ 812 h 1548"/>
                <a:gd name="T48" fmla="*/ 2859 w 1824"/>
                <a:gd name="T49" fmla="*/ 812 h 1548"/>
                <a:gd name="T50" fmla="*/ 1906 w 1824"/>
                <a:gd name="T51" fmla="*/ 0 h 1548"/>
                <a:gd name="T52" fmla="*/ 953 w 1824"/>
                <a:gd name="T53" fmla="*/ 812 h 1548"/>
                <a:gd name="T54" fmla="*/ 953 w 1824"/>
                <a:gd name="T55" fmla="*/ 812 h 154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24" h="1548">
                  <a:moveTo>
                    <a:pt x="390" y="318"/>
                  </a:moveTo>
                  <a:lnTo>
                    <a:pt x="162" y="486"/>
                  </a:lnTo>
                  <a:lnTo>
                    <a:pt x="144" y="684"/>
                  </a:lnTo>
                  <a:lnTo>
                    <a:pt x="144" y="828"/>
                  </a:lnTo>
                  <a:lnTo>
                    <a:pt x="0" y="876"/>
                  </a:lnTo>
                  <a:lnTo>
                    <a:pt x="96" y="1212"/>
                  </a:lnTo>
                  <a:lnTo>
                    <a:pt x="336" y="1356"/>
                  </a:lnTo>
                  <a:lnTo>
                    <a:pt x="432" y="1452"/>
                  </a:lnTo>
                  <a:lnTo>
                    <a:pt x="576" y="1548"/>
                  </a:lnTo>
                  <a:lnTo>
                    <a:pt x="720" y="1548"/>
                  </a:lnTo>
                  <a:lnTo>
                    <a:pt x="912" y="1452"/>
                  </a:lnTo>
                  <a:lnTo>
                    <a:pt x="1152" y="1500"/>
                  </a:lnTo>
                  <a:lnTo>
                    <a:pt x="1344" y="1500"/>
                  </a:lnTo>
                  <a:lnTo>
                    <a:pt x="1440" y="1356"/>
                  </a:lnTo>
                  <a:lnTo>
                    <a:pt x="1440" y="1164"/>
                  </a:lnTo>
                  <a:lnTo>
                    <a:pt x="1776" y="1068"/>
                  </a:lnTo>
                  <a:lnTo>
                    <a:pt x="1824" y="924"/>
                  </a:lnTo>
                  <a:lnTo>
                    <a:pt x="1776" y="828"/>
                  </a:lnTo>
                  <a:lnTo>
                    <a:pt x="1728" y="540"/>
                  </a:lnTo>
                  <a:lnTo>
                    <a:pt x="1578" y="438"/>
                  </a:lnTo>
                  <a:lnTo>
                    <a:pt x="1536" y="252"/>
                  </a:lnTo>
                  <a:lnTo>
                    <a:pt x="1344" y="204"/>
                  </a:lnTo>
                  <a:lnTo>
                    <a:pt x="1224" y="108"/>
                  </a:lnTo>
                  <a:lnTo>
                    <a:pt x="960" y="156"/>
                  </a:lnTo>
                  <a:lnTo>
                    <a:pt x="828" y="54"/>
                  </a:lnTo>
                  <a:lnTo>
                    <a:pt x="582" y="0"/>
                  </a:lnTo>
                  <a:lnTo>
                    <a:pt x="408" y="66"/>
                  </a:lnTo>
                  <a:lnTo>
                    <a:pt x="390" y="318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7001">
                  <a:srgbClr val="E6E6E6"/>
                </a:gs>
                <a:gs pos="32001">
                  <a:srgbClr val="7D8496"/>
                </a:gs>
                <a:gs pos="47000">
                  <a:srgbClr val="E6E6E6"/>
                </a:gs>
                <a:gs pos="850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53" name="Rectangle 8"/>
            <p:cNvSpPr>
              <a:spLocks noChangeArrowheads="1"/>
            </p:cNvSpPr>
            <p:nvPr/>
          </p:nvSpPr>
          <p:spPr bwMode="auto">
            <a:xfrm>
              <a:off x="5427056" y="2667000"/>
              <a:ext cx="2242028" cy="1828800"/>
            </a:xfrm>
            <a:prstGeom prst="rect">
              <a:avLst/>
            </a:prstGeom>
            <a:gradFill rotWithShape="1">
              <a:gsLst>
                <a:gs pos="0">
                  <a:srgbClr val="005CBF">
                    <a:alpha val="19000"/>
                  </a:srgbClr>
                </a:gs>
                <a:gs pos="25000">
                  <a:srgbClr val="0087E6">
                    <a:alpha val="39250"/>
                  </a:srgbClr>
                </a:gs>
                <a:gs pos="75000">
                  <a:srgbClr val="21D6E0">
                    <a:alpha val="79750"/>
                  </a:srgbClr>
                </a:gs>
                <a:gs pos="100000">
                  <a:srgbClr val="03D4A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430338" y="152400"/>
            <a:ext cx="74088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2159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2159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2159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2159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2159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159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159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159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159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000" smtClean="0">
                <a:solidFill>
                  <a:srgbClr val="000000"/>
                </a:solidFill>
              </a:rPr>
              <a:t>В Ладожском озере льдины выступают из воды на 10% своего объема. В Северной Атлантике под водой скрыто 6/7 айсберга. Определить плотность морской воды.</a:t>
            </a:r>
          </a:p>
        </p:txBody>
      </p:sp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228600" y="152400"/>
            <a:ext cx="1066800" cy="12192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800" b="1" dirty="0" smtClean="0">
                <a:solidFill>
                  <a:srgbClr val="000000"/>
                </a:solidFill>
              </a:rPr>
              <a:t>№2</a:t>
            </a:r>
          </a:p>
        </p:txBody>
      </p:sp>
      <p:grpSp>
        <p:nvGrpSpPr>
          <p:cNvPr id="3077" name="Группа 9"/>
          <p:cNvGrpSpPr>
            <a:grpSpLocks/>
          </p:cNvGrpSpPr>
          <p:nvPr/>
        </p:nvGrpSpPr>
        <p:grpSpPr bwMode="auto">
          <a:xfrm>
            <a:off x="5807075" y="2147888"/>
            <a:ext cx="2243138" cy="2347912"/>
            <a:chOff x="5427056" y="2147888"/>
            <a:chExt cx="2242028" cy="2347912"/>
          </a:xfrm>
        </p:grpSpPr>
        <p:sp>
          <p:nvSpPr>
            <p:cNvPr id="3104" name="Freeform 7"/>
            <p:cNvSpPr>
              <a:spLocks noChangeAspect="1"/>
            </p:cNvSpPr>
            <p:nvPr/>
          </p:nvSpPr>
          <p:spPr bwMode="auto">
            <a:xfrm rot="3710684">
              <a:off x="5835734" y="2388612"/>
              <a:ext cx="1738312" cy="1256864"/>
            </a:xfrm>
            <a:custGeom>
              <a:avLst/>
              <a:gdLst>
                <a:gd name="T0" fmla="*/ 953 w 1824"/>
                <a:gd name="T1" fmla="*/ 812 h 1548"/>
                <a:gd name="T2" fmla="*/ 953 w 1824"/>
                <a:gd name="T3" fmla="*/ 1624 h 1548"/>
                <a:gd name="T4" fmla="*/ 953 w 1824"/>
                <a:gd name="T5" fmla="*/ 1624 h 1548"/>
                <a:gd name="T6" fmla="*/ 953 w 1824"/>
                <a:gd name="T7" fmla="*/ 2436 h 1548"/>
                <a:gd name="T8" fmla="*/ 0 w 1824"/>
                <a:gd name="T9" fmla="*/ 2436 h 1548"/>
                <a:gd name="T10" fmla="*/ 953 w 1824"/>
                <a:gd name="T11" fmla="*/ 3248 h 1548"/>
                <a:gd name="T12" fmla="*/ 953 w 1824"/>
                <a:gd name="T13" fmla="*/ 4060 h 1548"/>
                <a:gd name="T14" fmla="*/ 953 w 1824"/>
                <a:gd name="T15" fmla="*/ 4060 h 1548"/>
                <a:gd name="T16" fmla="*/ 1906 w 1824"/>
                <a:gd name="T17" fmla="*/ 4872 h 1548"/>
                <a:gd name="T18" fmla="*/ 1906 w 1824"/>
                <a:gd name="T19" fmla="*/ 4872 h 1548"/>
                <a:gd name="T20" fmla="*/ 3812 w 1824"/>
                <a:gd name="T21" fmla="*/ 4060 h 1548"/>
                <a:gd name="T22" fmla="*/ 3812 w 1824"/>
                <a:gd name="T23" fmla="*/ 4060 h 1548"/>
                <a:gd name="T24" fmla="*/ 4765 w 1824"/>
                <a:gd name="T25" fmla="*/ 4060 h 1548"/>
                <a:gd name="T26" fmla="*/ 4765 w 1824"/>
                <a:gd name="T27" fmla="*/ 4060 h 1548"/>
                <a:gd name="T28" fmla="*/ 4765 w 1824"/>
                <a:gd name="T29" fmla="*/ 3248 h 1548"/>
                <a:gd name="T30" fmla="*/ 6671 w 1824"/>
                <a:gd name="T31" fmla="*/ 3248 h 1548"/>
                <a:gd name="T32" fmla="*/ 6671 w 1824"/>
                <a:gd name="T33" fmla="*/ 3248 h 1548"/>
                <a:gd name="T34" fmla="*/ 6671 w 1824"/>
                <a:gd name="T35" fmla="*/ 2436 h 1548"/>
                <a:gd name="T36" fmla="*/ 5718 w 1824"/>
                <a:gd name="T37" fmla="*/ 1624 h 1548"/>
                <a:gd name="T38" fmla="*/ 5718 w 1824"/>
                <a:gd name="T39" fmla="*/ 812 h 1548"/>
                <a:gd name="T40" fmla="*/ 5718 w 1824"/>
                <a:gd name="T41" fmla="*/ 812 h 1548"/>
                <a:gd name="T42" fmla="*/ 4765 w 1824"/>
                <a:gd name="T43" fmla="*/ 812 h 1548"/>
                <a:gd name="T44" fmla="*/ 3812 w 1824"/>
                <a:gd name="T45" fmla="*/ 812 h 1548"/>
                <a:gd name="T46" fmla="*/ 3812 w 1824"/>
                <a:gd name="T47" fmla="*/ 812 h 1548"/>
                <a:gd name="T48" fmla="*/ 2859 w 1824"/>
                <a:gd name="T49" fmla="*/ 812 h 1548"/>
                <a:gd name="T50" fmla="*/ 1906 w 1824"/>
                <a:gd name="T51" fmla="*/ 0 h 1548"/>
                <a:gd name="T52" fmla="*/ 953 w 1824"/>
                <a:gd name="T53" fmla="*/ 812 h 1548"/>
                <a:gd name="T54" fmla="*/ 953 w 1824"/>
                <a:gd name="T55" fmla="*/ 812 h 154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824" h="1548">
                  <a:moveTo>
                    <a:pt x="390" y="318"/>
                  </a:moveTo>
                  <a:lnTo>
                    <a:pt x="162" y="486"/>
                  </a:lnTo>
                  <a:lnTo>
                    <a:pt x="144" y="684"/>
                  </a:lnTo>
                  <a:lnTo>
                    <a:pt x="144" y="828"/>
                  </a:lnTo>
                  <a:lnTo>
                    <a:pt x="0" y="876"/>
                  </a:lnTo>
                  <a:lnTo>
                    <a:pt x="96" y="1212"/>
                  </a:lnTo>
                  <a:lnTo>
                    <a:pt x="336" y="1356"/>
                  </a:lnTo>
                  <a:lnTo>
                    <a:pt x="432" y="1452"/>
                  </a:lnTo>
                  <a:lnTo>
                    <a:pt x="576" y="1548"/>
                  </a:lnTo>
                  <a:lnTo>
                    <a:pt x="720" y="1548"/>
                  </a:lnTo>
                  <a:lnTo>
                    <a:pt x="912" y="1452"/>
                  </a:lnTo>
                  <a:lnTo>
                    <a:pt x="1152" y="1500"/>
                  </a:lnTo>
                  <a:lnTo>
                    <a:pt x="1344" y="1500"/>
                  </a:lnTo>
                  <a:lnTo>
                    <a:pt x="1440" y="1356"/>
                  </a:lnTo>
                  <a:lnTo>
                    <a:pt x="1440" y="1164"/>
                  </a:lnTo>
                  <a:lnTo>
                    <a:pt x="1776" y="1068"/>
                  </a:lnTo>
                  <a:lnTo>
                    <a:pt x="1824" y="924"/>
                  </a:lnTo>
                  <a:lnTo>
                    <a:pt x="1776" y="828"/>
                  </a:lnTo>
                  <a:lnTo>
                    <a:pt x="1728" y="540"/>
                  </a:lnTo>
                  <a:lnTo>
                    <a:pt x="1578" y="438"/>
                  </a:lnTo>
                  <a:lnTo>
                    <a:pt x="1536" y="252"/>
                  </a:lnTo>
                  <a:lnTo>
                    <a:pt x="1344" y="204"/>
                  </a:lnTo>
                  <a:lnTo>
                    <a:pt x="1224" y="108"/>
                  </a:lnTo>
                  <a:lnTo>
                    <a:pt x="960" y="156"/>
                  </a:lnTo>
                  <a:lnTo>
                    <a:pt x="828" y="54"/>
                  </a:lnTo>
                  <a:lnTo>
                    <a:pt x="582" y="0"/>
                  </a:lnTo>
                  <a:lnTo>
                    <a:pt x="408" y="66"/>
                  </a:lnTo>
                  <a:lnTo>
                    <a:pt x="390" y="318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7001">
                  <a:srgbClr val="E6E6E6"/>
                </a:gs>
                <a:gs pos="32001">
                  <a:srgbClr val="7D8496"/>
                </a:gs>
                <a:gs pos="47000">
                  <a:srgbClr val="E6E6E6"/>
                </a:gs>
                <a:gs pos="850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427056" y="2667000"/>
              <a:ext cx="2242028" cy="1828800"/>
            </a:xfrm>
            <a:prstGeom prst="rect">
              <a:avLst/>
            </a:prstGeom>
            <a:gradFill rotWithShape="1">
              <a:gsLst>
                <a:gs pos="0">
                  <a:srgbClr val="005CBF">
                    <a:alpha val="19000"/>
                  </a:srgbClr>
                </a:gs>
                <a:gs pos="25000">
                  <a:srgbClr val="0087E6">
                    <a:alpha val="39250"/>
                  </a:srgbClr>
                </a:gs>
                <a:gs pos="75000">
                  <a:srgbClr val="21D6E0">
                    <a:alpha val="79750"/>
                  </a:srgbClr>
                </a:gs>
                <a:gs pos="100000">
                  <a:srgbClr val="03D4A8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67680" name="Text Box 96"/>
          <p:cNvSpPr txBox="1">
            <a:spLocks noChangeArrowheads="1"/>
          </p:cNvSpPr>
          <p:nvPr/>
        </p:nvSpPr>
        <p:spPr bwMode="auto">
          <a:xfrm>
            <a:off x="3074612" y="1227487"/>
            <a:ext cx="1600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ru-RU" altLang="ru-RU" dirty="0" smtClean="0">
                <a:solidFill>
                  <a:srgbClr val="0000FF"/>
                </a:solidFill>
                <a:latin typeface="Monotype Corsiva" pitchFamily="66" charset="0"/>
              </a:rPr>
              <a:t>Л</a:t>
            </a:r>
            <a:r>
              <a:rPr lang="ru-RU" altLang="ru-RU" dirty="0" smtClean="0">
                <a:solidFill>
                  <a:srgbClr val="000000"/>
                </a:solidFill>
                <a:latin typeface="Monotype Corsiva" pitchFamily="66" charset="0"/>
              </a:rPr>
              <a:t>адога</a:t>
            </a:r>
          </a:p>
        </p:txBody>
      </p:sp>
      <p:sp>
        <p:nvSpPr>
          <p:cNvPr id="2" name="Text Box 96"/>
          <p:cNvSpPr txBox="1">
            <a:spLocks noChangeArrowheads="1"/>
          </p:cNvSpPr>
          <p:nvPr/>
        </p:nvSpPr>
        <p:spPr bwMode="auto">
          <a:xfrm>
            <a:off x="6022975" y="1220788"/>
            <a:ext cx="2209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ru-RU" altLang="ru-RU" dirty="0" smtClean="0">
                <a:solidFill>
                  <a:srgbClr val="0000FF"/>
                </a:solidFill>
                <a:latin typeface="Monotype Corsiva" pitchFamily="66" charset="0"/>
              </a:rPr>
              <a:t>А</a:t>
            </a:r>
            <a:r>
              <a:rPr lang="ru-RU" altLang="ru-RU" dirty="0" smtClean="0">
                <a:solidFill>
                  <a:srgbClr val="000000"/>
                </a:solidFill>
                <a:latin typeface="Monotype Corsiva" pitchFamily="66" charset="0"/>
              </a:rPr>
              <a:t>тлантика</a:t>
            </a:r>
          </a:p>
        </p:txBody>
      </p:sp>
      <p:sp>
        <p:nvSpPr>
          <p:cNvPr id="131086" name="Oval 14"/>
          <p:cNvSpPr>
            <a:spLocks noChangeArrowheads="1"/>
          </p:cNvSpPr>
          <p:nvPr/>
        </p:nvSpPr>
        <p:spPr bwMode="auto">
          <a:xfrm>
            <a:off x="2432050" y="136017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smtClean="0">
                <a:solidFill>
                  <a:srgbClr val="000000"/>
                </a:solidFill>
              </a:rPr>
              <a:t>1</a:t>
            </a:r>
          </a:p>
        </p:txBody>
      </p:sp>
      <p:graphicFrame>
        <p:nvGraphicFramePr>
          <p:cNvPr id="18467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932880"/>
              </p:ext>
            </p:extLst>
          </p:nvPr>
        </p:nvGraphicFramePr>
        <p:xfrm>
          <a:off x="720725" y="4648200"/>
          <a:ext cx="251301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14" name="Формула" r:id="rId3" imgW="952200" imgH="215640" progId="Equation.3">
                  <p:embed/>
                </p:oleObj>
              </mc:Choice>
              <mc:Fallback>
                <p:oleObj name="Формула" r:id="rId3" imgW="9522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4648200"/>
                        <a:ext cx="2513013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68" name="Object 36"/>
          <p:cNvGraphicFramePr>
            <a:graphicFrameLocks noChangeAspect="1"/>
          </p:cNvGraphicFramePr>
          <p:nvPr/>
        </p:nvGraphicFramePr>
        <p:xfrm>
          <a:off x="3209925" y="4495800"/>
          <a:ext cx="3419475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15" name="Формула" r:id="rId5" imgW="1295400" imgH="342900" progId="Equation.3">
                  <p:embed/>
                </p:oleObj>
              </mc:Choice>
              <mc:Fallback>
                <p:oleObj name="Формула" r:id="rId5" imgW="1295400" imgH="342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4495800"/>
                        <a:ext cx="3419475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69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341071"/>
              </p:ext>
            </p:extLst>
          </p:nvPr>
        </p:nvGraphicFramePr>
        <p:xfrm>
          <a:off x="331788" y="5546725"/>
          <a:ext cx="34861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16" name="Формула" r:id="rId7" imgW="1320480" imgH="355320" progId="Equation.3">
                  <p:embed/>
                </p:oleObj>
              </mc:Choice>
              <mc:Fallback>
                <p:oleObj name="Формула" r:id="rId7" imgW="132048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5546725"/>
                        <a:ext cx="348615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14"/>
          <p:cNvSpPr>
            <a:spLocks noChangeArrowheads="1"/>
          </p:cNvSpPr>
          <p:nvPr/>
        </p:nvSpPr>
        <p:spPr bwMode="auto">
          <a:xfrm>
            <a:off x="228600" y="4800600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smtClean="0">
                <a:solidFill>
                  <a:srgbClr val="000000"/>
                </a:solidFill>
              </a:rPr>
              <a:t>2</a:t>
            </a:r>
          </a:p>
        </p:txBody>
      </p:sp>
      <p:graphicFrame>
        <p:nvGraphicFramePr>
          <p:cNvPr id="18471" name="Object 39"/>
          <p:cNvGraphicFramePr>
            <a:graphicFrameLocks noChangeAspect="1"/>
          </p:cNvGraphicFramePr>
          <p:nvPr/>
        </p:nvGraphicFramePr>
        <p:xfrm>
          <a:off x="4800600" y="5562600"/>
          <a:ext cx="2246313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17" name="Формула" r:id="rId9" imgW="850531" imgH="342751" progId="Equation.3">
                  <p:embed/>
                </p:oleObj>
              </mc:Choice>
              <mc:Fallback>
                <p:oleObj name="Формула" r:id="rId9" imgW="850531" imgH="34275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562600"/>
                        <a:ext cx="2246313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72" name="AutoShape 40"/>
          <p:cNvSpPr>
            <a:spLocks noChangeArrowheads="1"/>
          </p:cNvSpPr>
          <p:nvPr/>
        </p:nvSpPr>
        <p:spPr bwMode="auto">
          <a:xfrm>
            <a:off x="4419600" y="5562600"/>
            <a:ext cx="2971800" cy="990600"/>
          </a:xfrm>
          <a:prstGeom prst="roundRect">
            <a:avLst>
              <a:gd name="adj" fmla="val 29167"/>
            </a:avLst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800" smtClean="0">
              <a:solidFill>
                <a:srgbClr val="000000"/>
              </a:solidFill>
            </a:endParaRPr>
          </a:p>
        </p:txBody>
      </p:sp>
      <p:grpSp>
        <p:nvGrpSpPr>
          <p:cNvPr id="3092" name="Группа 10"/>
          <p:cNvGrpSpPr>
            <a:grpSpLocks/>
          </p:cNvGrpSpPr>
          <p:nvPr/>
        </p:nvGrpSpPr>
        <p:grpSpPr bwMode="auto">
          <a:xfrm>
            <a:off x="7272338" y="2687638"/>
            <a:ext cx="1412875" cy="1177925"/>
            <a:chOff x="7166318" y="2688265"/>
            <a:chExt cx="1413052" cy="1176669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7166318" y="2688265"/>
              <a:ext cx="141305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7166318" y="3864934"/>
              <a:ext cx="141305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/>
          <p:nvPr/>
        </p:nvGrpSpPr>
        <p:grpSpPr>
          <a:xfrm>
            <a:off x="8107363" y="2687638"/>
            <a:ext cx="884237" cy="1198562"/>
            <a:chOff x="8107363" y="2687638"/>
            <a:chExt cx="884237" cy="1198562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>
              <a:off x="8534400" y="2687638"/>
              <a:ext cx="0" cy="1198562"/>
            </a:xfrm>
            <a:prstGeom prst="line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94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6089234"/>
                </p:ext>
              </p:extLst>
            </p:nvPr>
          </p:nvGraphicFramePr>
          <p:xfrm>
            <a:off x="8107363" y="3016250"/>
            <a:ext cx="884237" cy="563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18" name="Формула" r:id="rId11" imgW="558720" imgH="355320" progId="Equation.3">
                    <p:embed/>
                  </p:oleObj>
                </mc:Choice>
                <mc:Fallback>
                  <p:oleObj name="Формула" r:id="rId11" imgW="558720" imgH="355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07363" y="3016250"/>
                          <a:ext cx="884237" cy="563563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Группа 13"/>
          <p:cNvGrpSpPr/>
          <p:nvPr/>
        </p:nvGrpSpPr>
        <p:grpSpPr>
          <a:xfrm>
            <a:off x="4689475" y="2675015"/>
            <a:ext cx="933450" cy="1198562"/>
            <a:chOff x="4689475" y="2675015"/>
            <a:chExt cx="933450" cy="1198562"/>
          </a:xfrm>
        </p:grpSpPr>
        <p:cxnSp>
          <p:nvCxnSpPr>
            <p:cNvPr id="58" name="Прямая соединительная линия 57"/>
            <p:cNvCxnSpPr/>
            <p:nvPr/>
          </p:nvCxnSpPr>
          <p:spPr>
            <a:xfrm>
              <a:off x="4962525" y="2675015"/>
              <a:ext cx="0" cy="1198562"/>
            </a:xfrm>
            <a:prstGeom prst="line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97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075281"/>
                </p:ext>
              </p:extLst>
            </p:nvPr>
          </p:nvGraphicFramePr>
          <p:xfrm>
            <a:off x="4689475" y="3094038"/>
            <a:ext cx="933450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19" name="Формула" r:id="rId13" imgW="583947" imgH="342751" progId="Equation.3">
                    <p:embed/>
                  </p:oleObj>
                </mc:Choice>
                <mc:Fallback>
                  <p:oleObj name="Формула" r:id="rId13" imgW="583947" imgH="34275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9475" y="3094038"/>
                          <a:ext cx="933450" cy="54610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Группа 9"/>
          <p:cNvGrpSpPr/>
          <p:nvPr/>
        </p:nvGrpSpPr>
        <p:grpSpPr>
          <a:xfrm>
            <a:off x="3989388" y="2317750"/>
            <a:ext cx="1145381" cy="1547813"/>
            <a:chOff x="3989388" y="2317750"/>
            <a:chExt cx="1145381" cy="1547813"/>
          </a:xfrm>
        </p:grpSpPr>
        <p:grpSp>
          <p:nvGrpSpPr>
            <p:cNvPr id="3095" name="Группа 54"/>
            <p:cNvGrpSpPr>
              <a:grpSpLocks/>
            </p:cNvGrpSpPr>
            <p:nvPr/>
          </p:nvGrpSpPr>
          <p:grpSpPr bwMode="auto">
            <a:xfrm>
              <a:off x="3989388" y="2687638"/>
              <a:ext cx="1145381" cy="1177925"/>
              <a:chOff x="7166318" y="2688265"/>
              <a:chExt cx="1413052" cy="1176669"/>
            </a:xfrm>
          </p:grpSpPr>
          <p:cxnSp>
            <p:nvCxnSpPr>
              <p:cNvPr id="56" name="Прямая соединительная линия 55"/>
              <p:cNvCxnSpPr/>
              <p:nvPr/>
            </p:nvCxnSpPr>
            <p:spPr>
              <a:xfrm>
                <a:off x="7166318" y="2688265"/>
                <a:ext cx="1413052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>
                <a:off x="7166318" y="3864934"/>
                <a:ext cx="1413052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Прямая соединительная линия 59"/>
            <p:cNvCxnSpPr/>
            <p:nvPr/>
          </p:nvCxnSpPr>
          <p:spPr>
            <a:xfrm>
              <a:off x="3989388" y="2317750"/>
              <a:ext cx="1145381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0"/>
          <p:cNvGrpSpPr/>
          <p:nvPr/>
        </p:nvGrpSpPr>
        <p:grpSpPr>
          <a:xfrm>
            <a:off x="4536767" y="2192338"/>
            <a:ext cx="1096809" cy="590550"/>
            <a:chOff x="4536767" y="2192338"/>
            <a:chExt cx="1096809" cy="590550"/>
          </a:xfrm>
        </p:grpSpPr>
        <p:graphicFrame>
          <p:nvGraphicFramePr>
            <p:cNvPr id="3091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5943294"/>
                </p:ext>
              </p:extLst>
            </p:nvPr>
          </p:nvGraphicFramePr>
          <p:xfrm>
            <a:off x="4590588" y="2192338"/>
            <a:ext cx="1042988" cy="590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20" name="Формула" r:id="rId15" imgW="583920" imgH="355320" progId="Equation.3">
                    <p:embed/>
                  </p:oleObj>
                </mc:Choice>
                <mc:Fallback>
                  <p:oleObj name="Формула" r:id="rId15" imgW="583920" imgH="355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90588" y="2192338"/>
                          <a:ext cx="1042988" cy="590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2" name="Прямая соединительная линия 61"/>
            <p:cNvCxnSpPr/>
            <p:nvPr/>
          </p:nvCxnSpPr>
          <p:spPr>
            <a:xfrm>
              <a:off x="4536767" y="2306638"/>
              <a:ext cx="0" cy="360362"/>
            </a:xfrm>
            <a:prstGeom prst="line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Группа 12"/>
          <p:cNvGrpSpPr/>
          <p:nvPr/>
        </p:nvGrpSpPr>
        <p:grpSpPr>
          <a:xfrm>
            <a:off x="173149" y="1417638"/>
            <a:ext cx="2094595" cy="2730500"/>
            <a:chOff x="173149" y="1417638"/>
            <a:chExt cx="2094595" cy="2730500"/>
          </a:xfrm>
        </p:grpSpPr>
        <p:graphicFrame>
          <p:nvGraphicFramePr>
            <p:cNvPr id="3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3588959"/>
                </p:ext>
              </p:extLst>
            </p:nvPr>
          </p:nvGraphicFramePr>
          <p:xfrm>
            <a:off x="196850" y="1417638"/>
            <a:ext cx="2065338" cy="273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21" name="Формула" r:id="rId17" imgW="1130040" imgH="1498320" progId="Equation.3">
                    <p:embed/>
                  </p:oleObj>
                </mc:Choice>
                <mc:Fallback>
                  <p:oleObj name="Формула" r:id="rId17" imgW="1130040" imgH="1498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50" y="1417638"/>
                          <a:ext cx="2065338" cy="2730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" name="Группа 11"/>
            <p:cNvGrpSpPr/>
            <p:nvPr/>
          </p:nvGrpSpPr>
          <p:grpSpPr>
            <a:xfrm>
              <a:off x="173149" y="1651397"/>
              <a:ext cx="2094595" cy="2353667"/>
              <a:chOff x="173149" y="1651397"/>
              <a:chExt cx="2094595" cy="2353667"/>
            </a:xfrm>
          </p:grpSpPr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173149" y="3581400"/>
                <a:ext cx="2094595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2267744" y="1651397"/>
                <a:ext cx="0" cy="235366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Группа 17"/>
          <p:cNvGrpSpPr/>
          <p:nvPr/>
        </p:nvGrpSpPr>
        <p:grpSpPr>
          <a:xfrm>
            <a:off x="6149227" y="1651397"/>
            <a:ext cx="784973" cy="1463278"/>
            <a:chOff x="6149227" y="1651397"/>
            <a:chExt cx="784973" cy="1463278"/>
          </a:xfrm>
        </p:grpSpPr>
        <p:sp>
          <p:nvSpPr>
            <p:cNvPr id="3083" name="Line 12"/>
            <p:cNvSpPr>
              <a:spLocks noChangeShapeType="1"/>
            </p:cNvSpPr>
            <p:nvPr/>
          </p:nvSpPr>
          <p:spPr bwMode="auto">
            <a:xfrm flipV="1">
              <a:off x="6934200" y="1971675"/>
              <a:ext cx="0" cy="1143000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43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35968627"/>
                </p:ext>
              </p:extLst>
            </p:nvPr>
          </p:nvGraphicFramePr>
          <p:xfrm>
            <a:off x="6149227" y="1651397"/>
            <a:ext cx="669925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22" name="Формула" r:id="rId19" imgW="253800" imgH="241200" progId="Equation.3">
                    <p:embed/>
                  </p:oleObj>
                </mc:Choice>
                <mc:Fallback>
                  <p:oleObj name="Формула" r:id="rId19" imgW="2538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49227" y="1651397"/>
                          <a:ext cx="669925" cy="635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Группа 15"/>
          <p:cNvGrpSpPr/>
          <p:nvPr/>
        </p:nvGrpSpPr>
        <p:grpSpPr>
          <a:xfrm>
            <a:off x="2911475" y="1644650"/>
            <a:ext cx="650875" cy="1449388"/>
            <a:chOff x="2911475" y="1644650"/>
            <a:chExt cx="650875" cy="1449388"/>
          </a:xfrm>
        </p:grpSpPr>
        <p:sp>
          <p:nvSpPr>
            <p:cNvPr id="3081" name="Line 12"/>
            <p:cNvSpPr>
              <a:spLocks noChangeShapeType="1"/>
            </p:cNvSpPr>
            <p:nvPr/>
          </p:nvSpPr>
          <p:spPr bwMode="auto">
            <a:xfrm flipV="1">
              <a:off x="3562350" y="1954213"/>
              <a:ext cx="0" cy="1139825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44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48659400"/>
                </p:ext>
              </p:extLst>
            </p:nvPr>
          </p:nvGraphicFramePr>
          <p:xfrm>
            <a:off x="2911475" y="1644650"/>
            <a:ext cx="603250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23" name="Формула" r:id="rId21" imgW="228600" imgH="241200" progId="Equation.3">
                    <p:embed/>
                  </p:oleObj>
                </mc:Choice>
                <mc:Fallback>
                  <p:oleObj name="Формула" r:id="rId21" imgW="2286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1475" y="1644650"/>
                          <a:ext cx="603250" cy="635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Группа 16"/>
          <p:cNvGrpSpPr/>
          <p:nvPr/>
        </p:nvGrpSpPr>
        <p:grpSpPr>
          <a:xfrm>
            <a:off x="2925762" y="3094038"/>
            <a:ext cx="636588" cy="1143000"/>
            <a:chOff x="2925762" y="3094038"/>
            <a:chExt cx="636588" cy="1143000"/>
          </a:xfrm>
        </p:grpSpPr>
        <p:sp>
          <p:nvSpPr>
            <p:cNvPr id="3082" name="Line 12"/>
            <p:cNvSpPr>
              <a:spLocks noChangeShapeType="1"/>
            </p:cNvSpPr>
            <p:nvPr/>
          </p:nvSpPr>
          <p:spPr bwMode="auto">
            <a:xfrm>
              <a:off x="3562350" y="3094038"/>
              <a:ext cx="0" cy="114300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45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9629470"/>
                </p:ext>
              </p:extLst>
            </p:nvPr>
          </p:nvGraphicFramePr>
          <p:xfrm>
            <a:off x="2925762" y="3665538"/>
            <a:ext cx="636588" cy="534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24" name="Equation" r:id="rId23" imgW="241200" imgH="203040" progId="Equation.DSMT4">
                    <p:embed/>
                  </p:oleObj>
                </mc:Choice>
                <mc:Fallback>
                  <p:oleObj name="Equation" r:id="rId23" imgW="2412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5762" y="3665538"/>
                          <a:ext cx="636588" cy="5349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Группа 18"/>
          <p:cNvGrpSpPr/>
          <p:nvPr/>
        </p:nvGrpSpPr>
        <p:grpSpPr>
          <a:xfrm>
            <a:off x="6121074" y="3124200"/>
            <a:ext cx="813126" cy="1204913"/>
            <a:chOff x="6121074" y="3124200"/>
            <a:chExt cx="813126" cy="1204913"/>
          </a:xfrm>
        </p:grpSpPr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6934200" y="3124200"/>
              <a:ext cx="0" cy="1143000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48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9473834"/>
                </p:ext>
              </p:extLst>
            </p:nvPr>
          </p:nvGraphicFramePr>
          <p:xfrm>
            <a:off x="6121074" y="3794125"/>
            <a:ext cx="636588" cy="534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25" name="Формула" r:id="rId25" imgW="241200" imgH="203040" progId="Equation.3">
                    <p:embed/>
                  </p:oleObj>
                </mc:Choice>
                <mc:Fallback>
                  <p:oleObj name="Формула" r:id="rId25" imgW="2412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21074" y="3794125"/>
                          <a:ext cx="636588" cy="5349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96595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3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7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7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7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8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8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0" dur="20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0" grpId="0"/>
      <p:bldP spid="2" grpId="0"/>
      <p:bldP spid="131086" grpId="0" animBg="1"/>
      <p:bldP spid="3" grpId="0" animBg="1"/>
      <p:bldP spid="184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875114"/>
              </p:ext>
            </p:extLst>
          </p:nvPr>
        </p:nvGraphicFramePr>
        <p:xfrm>
          <a:off x="2132008" y="4299076"/>
          <a:ext cx="4312200" cy="450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4" name="Формула" r:id="rId3" imgW="2197080" imgH="228600" progId="Equation.3">
                  <p:embed/>
                </p:oleObj>
              </mc:Choice>
              <mc:Fallback>
                <p:oleObj name="Формула" r:id="rId3" imgW="21970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2008" y="4299076"/>
                        <a:ext cx="4312200" cy="450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3" name="Object 23"/>
          <p:cNvGraphicFramePr>
            <a:graphicFrameLocks noChangeAspect="1"/>
          </p:cNvGraphicFramePr>
          <p:nvPr/>
        </p:nvGraphicFramePr>
        <p:xfrm>
          <a:off x="7449739" y="5658826"/>
          <a:ext cx="21" cy="506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5" name="Equation" r:id="rId5" imgW="104657" imgH="199935" progId="Equation.DSMT4">
                  <p:embed/>
                </p:oleObj>
              </mc:Choice>
              <mc:Fallback>
                <p:oleObj name="Equation" r:id="rId5" imgW="104657" imgH="19993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9739" y="5658826"/>
                        <a:ext cx="21" cy="506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2015716" y="6165304"/>
            <a:ext cx="44284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ru-RU" altLang="ru-RU" i="1" dirty="0" smtClean="0">
                <a:solidFill>
                  <a:srgbClr val="000000"/>
                </a:solidFill>
              </a:rPr>
              <a:t>Ответ: </a:t>
            </a:r>
            <a:r>
              <a:rPr lang="en-US" altLang="ru-RU" i="1" dirty="0" smtClean="0">
                <a:solidFill>
                  <a:srgbClr val="000000"/>
                </a:solidFill>
              </a:rPr>
              <a:t>N=</a:t>
            </a:r>
            <a:r>
              <a:rPr lang="ru-RU" altLang="ru-RU" i="1" dirty="0" smtClean="0">
                <a:solidFill>
                  <a:srgbClr val="000000"/>
                </a:solidFill>
              </a:rPr>
              <a:t>5 человек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204078"/>
              </p:ext>
            </p:extLst>
          </p:nvPr>
        </p:nvGraphicFramePr>
        <p:xfrm>
          <a:off x="1956253" y="1435856"/>
          <a:ext cx="3047796" cy="369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6" name="Формула" r:id="rId7" imgW="1676160" imgH="203040" progId="Equation.3">
                  <p:embed/>
                </p:oleObj>
              </mc:Choice>
              <mc:Fallback>
                <p:oleObj name="Формула" r:id="rId7" imgW="16761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56253" y="1435856"/>
                        <a:ext cx="3047796" cy="3694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290415"/>
              </p:ext>
            </p:extLst>
          </p:nvPr>
        </p:nvGraphicFramePr>
        <p:xfrm>
          <a:off x="2112621" y="1940357"/>
          <a:ext cx="4482418" cy="448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7" name="Формула" r:id="rId9" imgW="2286000" imgH="228600" progId="Equation.3">
                  <p:embed/>
                </p:oleObj>
              </mc:Choice>
              <mc:Fallback>
                <p:oleObj name="Формула" r:id="rId9" imgW="2286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12621" y="1940357"/>
                        <a:ext cx="4482418" cy="448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945715"/>
              </p:ext>
            </p:extLst>
          </p:nvPr>
        </p:nvGraphicFramePr>
        <p:xfrm>
          <a:off x="1907704" y="2397750"/>
          <a:ext cx="2520280" cy="392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8" name="Формула" r:id="rId11" imgW="1307880" imgH="203040" progId="Equation.3">
                  <p:embed/>
                </p:oleObj>
              </mc:Choice>
              <mc:Fallback>
                <p:oleObj name="Формула" r:id="rId11" imgW="13078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07704" y="2397750"/>
                        <a:ext cx="2520280" cy="392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042138"/>
              </p:ext>
            </p:extLst>
          </p:nvPr>
        </p:nvGraphicFramePr>
        <p:xfrm>
          <a:off x="2132417" y="2803167"/>
          <a:ext cx="4502126" cy="467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9" name="Формула" r:id="rId13" imgW="2209680" imgH="228600" progId="Equation.3">
                  <p:embed/>
                </p:oleObj>
              </mc:Choice>
              <mc:Fallback>
                <p:oleObj name="Формула" r:id="rId13" imgW="22096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132417" y="2803167"/>
                        <a:ext cx="4502126" cy="467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445893"/>
              </p:ext>
            </p:extLst>
          </p:nvPr>
        </p:nvGraphicFramePr>
        <p:xfrm>
          <a:off x="1907704" y="3446008"/>
          <a:ext cx="3960440" cy="389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0" name="Формула" r:id="rId15" imgW="2070000" imgH="203040" progId="Equation.3">
                  <p:embed/>
                </p:oleObj>
              </mc:Choice>
              <mc:Fallback>
                <p:oleObj name="Формула" r:id="rId15" imgW="207000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907704" y="3446008"/>
                        <a:ext cx="3960440" cy="3898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41203"/>
              </p:ext>
            </p:extLst>
          </p:nvPr>
        </p:nvGraphicFramePr>
        <p:xfrm>
          <a:off x="2162283" y="3789040"/>
          <a:ext cx="2384996" cy="500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1" name="Формула" r:id="rId17" imgW="1091880" imgH="228600" progId="Equation.3">
                  <p:embed/>
                </p:oleObj>
              </mc:Choice>
              <mc:Fallback>
                <p:oleObj name="Формула" r:id="rId17" imgW="10918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162283" y="3789040"/>
                        <a:ext cx="2384996" cy="5006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422227"/>
              </p:ext>
            </p:extLst>
          </p:nvPr>
        </p:nvGraphicFramePr>
        <p:xfrm>
          <a:off x="1835696" y="4921870"/>
          <a:ext cx="3456384" cy="365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2" name="Формула" r:id="rId19" imgW="1930320" imgH="203040" progId="Equation.3">
                  <p:embed/>
                </p:oleObj>
              </mc:Choice>
              <mc:Fallback>
                <p:oleObj name="Формула" r:id="rId19" imgW="19303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835696" y="4921870"/>
                        <a:ext cx="3456384" cy="3650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215516" y="1772816"/>
            <a:ext cx="1800200" cy="2862322"/>
            <a:chOff x="215516" y="1772816"/>
            <a:chExt cx="1800200" cy="2862322"/>
          </a:xfrm>
        </p:grpSpPr>
        <p:sp>
          <p:nvSpPr>
            <p:cNvPr id="18435" name="Text Box 3"/>
            <p:cNvSpPr txBox="1">
              <a:spLocks noChangeArrowheads="1"/>
            </p:cNvSpPr>
            <p:nvPr/>
          </p:nvSpPr>
          <p:spPr bwMode="auto">
            <a:xfrm>
              <a:off x="215516" y="1772816"/>
              <a:ext cx="1800200" cy="28623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800" i="1" dirty="0" smtClean="0">
                  <a:solidFill>
                    <a:srgbClr val="000000"/>
                  </a:solidFill>
                </a:rPr>
                <a:t>Дано:</a:t>
              </a:r>
            </a:p>
            <a:p>
              <a:pPr algn="just"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800" i="1" dirty="0" smtClean="0">
                  <a:solidFill>
                    <a:srgbClr val="000000"/>
                  </a:solidFill>
                </a:rPr>
                <a:t>Р</a:t>
              </a:r>
              <a:r>
                <a:rPr lang="ru-RU" altLang="ru-RU" sz="1800" i="1" baseline="-25000" dirty="0" smtClean="0">
                  <a:solidFill>
                    <a:srgbClr val="000000"/>
                  </a:solidFill>
                </a:rPr>
                <a:t>0  </a:t>
              </a:r>
              <a:r>
                <a:rPr lang="ru-RU" altLang="ru-RU" sz="1800" dirty="0" smtClean="0">
                  <a:solidFill>
                    <a:srgbClr val="000000"/>
                  </a:solidFill>
                </a:rPr>
                <a:t>= 700 Н</a:t>
              </a:r>
            </a:p>
            <a:p>
              <a:pPr algn="just"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ru-RU" sz="1800" i="1" dirty="0" smtClean="0">
                  <a:solidFill>
                    <a:srgbClr val="000000"/>
                  </a:solidFill>
                </a:rPr>
                <a:t>V</a:t>
              </a:r>
              <a:r>
                <a:rPr lang="ru-RU" altLang="ru-RU" sz="1800" i="1" dirty="0" smtClean="0">
                  <a:solidFill>
                    <a:srgbClr val="000000"/>
                  </a:solidFill>
                </a:rPr>
                <a:t>  </a:t>
              </a:r>
              <a:r>
                <a:rPr lang="en-US" altLang="ru-RU" sz="1800" dirty="0" smtClean="0">
                  <a:solidFill>
                    <a:srgbClr val="000000"/>
                  </a:solidFill>
                </a:rPr>
                <a:t>= </a:t>
              </a:r>
              <a:r>
                <a:rPr lang="ru-RU" altLang="ru-RU" sz="1800" dirty="0" smtClean="0">
                  <a:solidFill>
                    <a:srgbClr val="000000"/>
                  </a:solidFill>
                </a:rPr>
                <a:t> 800м</a:t>
              </a:r>
              <a:r>
                <a:rPr lang="ru-RU" altLang="ru-RU" sz="1800" baseline="30000" dirty="0" smtClean="0">
                  <a:solidFill>
                    <a:srgbClr val="000000"/>
                  </a:solidFill>
                </a:rPr>
                <a:t>3</a:t>
              </a:r>
              <a:endParaRPr lang="en-US" altLang="ru-RU" sz="1800" baseline="30000" dirty="0" smtClean="0">
                <a:solidFill>
                  <a:srgbClr val="000000"/>
                </a:solidFill>
              </a:endParaRPr>
            </a:p>
            <a:p>
              <a:pPr algn="just"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ru-RU" sz="1800" i="1" dirty="0" smtClean="0">
                  <a:solidFill>
                    <a:srgbClr val="000000"/>
                  </a:solidFill>
                </a:rPr>
                <a:t>P</a:t>
              </a:r>
              <a:r>
                <a:rPr lang="ru-RU" altLang="ru-RU" sz="1800" i="1" baseline="-25000" dirty="0" smtClean="0">
                  <a:solidFill>
                    <a:srgbClr val="000000"/>
                  </a:solidFill>
                </a:rPr>
                <a:t>б</a:t>
              </a:r>
              <a:r>
                <a:rPr lang="en-US" altLang="ru-RU" sz="1800" i="1" dirty="0" smtClean="0">
                  <a:solidFill>
                    <a:srgbClr val="000000"/>
                  </a:solidFill>
                </a:rPr>
                <a:t> </a:t>
              </a:r>
              <a:r>
                <a:rPr lang="ru-RU" altLang="ru-RU" sz="1800" i="1" dirty="0" smtClean="0">
                  <a:solidFill>
                    <a:srgbClr val="000000"/>
                  </a:solidFill>
                </a:rPr>
                <a:t>= </a:t>
              </a:r>
              <a:r>
                <a:rPr lang="ru-RU" altLang="ru-RU" sz="1800" dirty="0" smtClean="0">
                  <a:solidFill>
                    <a:srgbClr val="000000"/>
                  </a:solidFill>
                </a:rPr>
                <a:t>5000 Н </a:t>
              </a:r>
            </a:p>
            <a:p>
              <a:pPr algn="just"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800" i="1" dirty="0" smtClean="0">
                  <a:solidFill>
                    <a:srgbClr val="000000"/>
                  </a:solidFill>
                  <a:sym typeface="Symbol"/>
                </a:rPr>
                <a:t></a:t>
              </a:r>
              <a:r>
                <a:rPr lang="ru-RU" altLang="ru-RU" sz="1800" i="1" baseline="-25000" dirty="0" smtClean="0">
                  <a:solidFill>
                    <a:srgbClr val="000000"/>
                  </a:solidFill>
                  <a:sym typeface="Symbol"/>
                </a:rPr>
                <a:t>в </a:t>
              </a:r>
              <a:r>
                <a:rPr lang="ru-RU" altLang="ru-RU" sz="1800" dirty="0" smtClean="0">
                  <a:solidFill>
                    <a:srgbClr val="000000"/>
                  </a:solidFill>
                  <a:sym typeface="Symbol"/>
                </a:rPr>
                <a:t>= </a:t>
              </a:r>
              <a:r>
                <a:rPr lang="ru-RU" altLang="ru-RU" sz="1800" dirty="0" smtClean="0">
                  <a:solidFill>
                    <a:srgbClr val="000000"/>
                  </a:solidFill>
                </a:rPr>
                <a:t>1,29 кг/м</a:t>
              </a:r>
              <a:r>
                <a:rPr lang="ru-RU" altLang="ru-RU" sz="1800" baseline="30000" dirty="0" smtClean="0">
                  <a:solidFill>
                    <a:srgbClr val="000000"/>
                  </a:solidFill>
                </a:rPr>
                <a:t>3</a:t>
              </a:r>
            </a:p>
            <a:p>
              <a:pPr algn="just"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ru-RU" altLang="ru-RU" sz="1800" i="1" dirty="0" smtClean="0">
                  <a:solidFill>
                    <a:srgbClr val="000000"/>
                  </a:solidFill>
                  <a:sym typeface="Symbol"/>
                </a:rPr>
                <a:t></a:t>
              </a:r>
              <a:r>
                <a:rPr lang="ru-RU" altLang="ru-RU" sz="1800" i="1" baseline="-25000" dirty="0" smtClean="0">
                  <a:solidFill>
                    <a:srgbClr val="000000"/>
                  </a:solidFill>
                  <a:sym typeface="Symbol"/>
                </a:rPr>
                <a:t>г</a:t>
              </a:r>
              <a:r>
                <a:rPr lang="ru-RU" altLang="ru-RU" sz="1800" i="1" dirty="0" smtClean="0">
                  <a:solidFill>
                    <a:srgbClr val="000000"/>
                  </a:solidFill>
                </a:rPr>
                <a:t> </a:t>
              </a:r>
              <a:r>
                <a:rPr lang="ru-RU" altLang="ru-RU" sz="1800" dirty="0" smtClean="0">
                  <a:solidFill>
                    <a:srgbClr val="000000"/>
                  </a:solidFill>
                </a:rPr>
                <a:t>= 0,18 кг/м</a:t>
              </a:r>
              <a:r>
                <a:rPr lang="ru-RU" altLang="ru-RU" sz="1800" baseline="30000" dirty="0" smtClean="0">
                  <a:solidFill>
                    <a:srgbClr val="000000"/>
                  </a:solidFill>
                </a:rPr>
                <a:t>3</a:t>
              </a:r>
              <a:endParaRPr lang="en-US" altLang="ru-RU" sz="1800" baseline="30000" dirty="0" smtClean="0">
                <a:solidFill>
                  <a:srgbClr val="000000"/>
                </a:solidFill>
              </a:endParaRPr>
            </a:p>
            <a:p>
              <a:pPr algn="just" eaLnBrk="0" fontAlgn="base" hangingPunct="0"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r>
                <a:rPr lang="en-US" altLang="ru-RU" sz="1800" i="1" dirty="0" smtClean="0">
                  <a:solidFill>
                    <a:srgbClr val="000000"/>
                  </a:solidFill>
                </a:rPr>
                <a:t>N - </a:t>
              </a:r>
              <a:r>
                <a:rPr lang="ru-RU" altLang="ru-RU" sz="1800" i="1" dirty="0" smtClean="0">
                  <a:solidFill>
                    <a:srgbClr val="000000"/>
                  </a:solidFill>
                </a:rPr>
                <a:t>?</a:t>
              </a:r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315342" y="1884363"/>
              <a:ext cx="1405238" cy="2701440"/>
              <a:chOff x="313308" y="980728"/>
              <a:chExt cx="1162348" cy="2160240"/>
            </a:xfrm>
          </p:grpSpPr>
          <p:cxnSp>
            <p:nvCxnSpPr>
              <p:cNvPr id="5" name="Прямая соединительная линия 4"/>
              <p:cNvCxnSpPr/>
              <p:nvPr/>
            </p:nvCxnSpPr>
            <p:spPr bwMode="auto">
              <a:xfrm>
                <a:off x="313308" y="2817019"/>
                <a:ext cx="1162348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" name="Прямая соединительная линия 38"/>
              <p:cNvCxnSpPr/>
              <p:nvPr/>
            </p:nvCxnSpPr>
            <p:spPr bwMode="auto">
              <a:xfrm>
                <a:off x="1475656" y="980728"/>
                <a:ext cx="0" cy="216024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1244927" y="295344"/>
            <a:ext cx="789907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ru-RU" altLang="ru-RU" sz="2000" dirty="0" smtClean="0">
                <a:solidFill>
                  <a:srgbClr val="000000"/>
                </a:solidFill>
                <a:latin typeface="Arial"/>
              </a:rPr>
              <a:t>Сколько человек весом 700 Н может поднять воздушный шар объемом 800 м</a:t>
            </a:r>
            <a:r>
              <a:rPr lang="ru-RU" altLang="ru-RU" sz="2000" baseline="30000" dirty="0" smtClean="0">
                <a:solidFill>
                  <a:srgbClr val="000000"/>
                </a:solidFill>
                <a:latin typeface="Arial"/>
              </a:rPr>
              <a:t>3</a:t>
            </a:r>
            <a:r>
              <a:rPr lang="ru-RU" altLang="ru-RU" sz="2000" dirty="0" smtClean="0">
                <a:solidFill>
                  <a:srgbClr val="000000"/>
                </a:solidFill>
                <a:latin typeface="Arial"/>
              </a:rPr>
              <a:t>, наполненный гелием, если оболочка и балласт весят 5000 Н? Плотность воздуха 1,29 кг/м</a:t>
            </a:r>
            <a:r>
              <a:rPr lang="ru-RU" altLang="ru-RU" sz="2000" baseline="30000" dirty="0" smtClean="0">
                <a:solidFill>
                  <a:srgbClr val="000000"/>
                </a:solidFill>
                <a:latin typeface="Arial"/>
              </a:rPr>
              <a:t>3</a:t>
            </a:r>
            <a:r>
              <a:rPr lang="ru-RU" altLang="ru-RU" sz="2000" dirty="0" smtClean="0">
                <a:solidFill>
                  <a:srgbClr val="000000"/>
                </a:solidFill>
                <a:latin typeface="Arial"/>
              </a:rPr>
              <a:t>, гелия – 0,18 кг/м</a:t>
            </a:r>
            <a:r>
              <a:rPr lang="ru-RU" altLang="ru-RU" sz="2000" baseline="30000" dirty="0" smtClean="0">
                <a:solidFill>
                  <a:srgbClr val="000000"/>
                </a:solidFill>
                <a:latin typeface="Arial"/>
              </a:rPr>
              <a:t>3</a:t>
            </a:r>
            <a:r>
              <a:rPr lang="ru-RU" altLang="ru-RU" sz="2000" dirty="0" smtClean="0">
                <a:solidFill>
                  <a:srgbClr val="000000"/>
                </a:solidFill>
                <a:latin typeface="Arial"/>
              </a:rPr>
              <a:t>.</a:t>
            </a: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48816" y="193576"/>
            <a:ext cx="1066800" cy="12192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800" b="1" dirty="0" smtClean="0">
                <a:solidFill>
                  <a:srgbClr val="000000"/>
                </a:solidFill>
              </a:rPr>
              <a:t>№3</a:t>
            </a:r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836751"/>
              </p:ext>
            </p:extLst>
          </p:nvPr>
        </p:nvGraphicFramePr>
        <p:xfrm>
          <a:off x="2123728" y="5253309"/>
          <a:ext cx="3596625" cy="947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3" name="Формула" r:id="rId21" imgW="1600200" imgH="419040" progId="Equation.3">
                  <p:embed/>
                </p:oleObj>
              </mc:Choice>
              <mc:Fallback>
                <p:oleObj name="Формула" r:id="rId21" imgW="16002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123728" y="5253309"/>
                        <a:ext cx="3596625" cy="947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6873151" y="1988840"/>
            <a:ext cx="1947321" cy="3363857"/>
            <a:chOff x="6873151" y="1988840"/>
            <a:chExt cx="1947321" cy="3363857"/>
          </a:xfrm>
        </p:grpSpPr>
        <p:sp>
          <p:nvSpPr>
            <p:cNvPr id="18436" name="Rectangle 6" descr="10%"/>
            <p:cNvSpPr>
              <a:spLocks noChangeArrowheads="1"/>
            </p:cNvSpPr>
            <p:nvPr/>
          </p:nvSpPr>
          <p:spPr bwMode="auto">
            <a:xfrm>
              <a:off x="6873151" y="1988840"/>
              <a:ext cx="1947321" cy="3363857"/>
            </a:xfrm>
            <a:prstGeom prst="rect">
              <a:avLst/>
            </a:prstGeom>
            <a:pattFill prst="pct10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8437" name="Oval 7" descr="5%"/>
            <p:cNvSpPr>
              <a:spLocks noChangeArrowheads="1"/>
            </p:cNvSpPr>
            <p:nvPr/>
          </p:nvSpPr>
          <p:spPr bwMode="auto">
            <a:xfrm>
              <a:off x="7176147" y="2397750"/>
              <a:ext cx="1193045" cy="1243174"/>
            </a:xfrm>
            <a:prstGeom prst="ellipse">
              <a:avLst/>
            </a:prstGeom>
            <a:pattFill prst="pct5">
              <a:fgClr>
                <a:srgbClr val="FF3300"/>
              </a:fgClr>
              <a:bgClr>
                <a:schemeClr val="bg1"/>
              </a:bgClr>
            </a:patt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42008" name="Group 24"/>
            <p:cNvGrpSpPr>
              <a:grpSpLocks/>
            </p:cNvGrpSpPr>
            <p:nvPr/>
          </p:nvGrpSpPr>
          <p:grpSpPr bwMode="auto">
            <a:xfrm>
              <a:off x="7780034" y="1988840"/>
              <a:ext cx="412411" cy="1044748"/>
              <a:chOff x="4558" y="1207"/>
              <a:chExt cx="392" cy="953"/>
            </a:xfrm>
          </p:grpSpPr>
          <p:sp>
            <p:nvSpPr>
              <p:cNvPr id="18458" name="Line 9"/>
              <p:cNvSpPr>
                <a:spLocks noChangeShapeType="1"/>
              </p:cNvSpPr>
              <p:nvPr/>
            </p:nvSpPr>
            <p:spPr bwMode="auto">
              <a:xfrm flipV="1">
                <a:off x="4558" y="1389"/>
                <a:ext cx="0" cy="77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oval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 sz="2400" smtClean="0">
                  <a:solidFill>
                    <a:srgbClr val="000000"/>
                  </a:solidFill>
                </a:endParaRPr>
              </a:p>
            </p:txBody>
          </p:sp>
          <p:graphicFrame>
            <p:nvGraphicFramePr>
              <p:cNvPr id="18459" name="Object 10"/>
              <p:cNvGraphicFramePr>
                <a:graphicFrameLocks noChangeAspect="1"/>
              </p:cNvGraphicFramePr>
              <p:nvPr/>
            </p:nvGraphicFramePr>
            <p:xfrm>
              <a:off x="4603" y="1207"/>
              <a:ext cx="347" cy="4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704" name="Equation" r:id="rId23" imgW="190417" imgH="253890" progId="Equation.DSMT4">
                      <p:embed/>
                    </p:oleObj>
                  </mc:Choice>
                  <mc:Fallback>
                    <p:oleObj name="Equation" r:id="rId23" imgW="190417" imgH="25389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03" y="1207"/>
                            <a:ext cx="347" cy="46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8439" name="Line 15"/>
            <p:cNvSpPr>
              <a:spLocks noChangeShapeType="1"/>
            </p:cNvSpPr>
            <p:nvPr/>
          </p:nvSpPr>
          <p:spPr bwMode="auto">
            <a:xfrm>
              <a:off x="7184563" y="3175008"/>
              <a:ext cx="369276" cy="10940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8440" name="AutoShape 19" descr="Дранка"/>
            <p:cNvSpPr>
              <a:spLocks noChangeArrowheads="1"/>
            </p:cNvSpPr>
            <p:nvPr/>
          </p:nvSpPr>
          <p:spPr bwMode="auto">
            <a:xfrm>
              <a:off x="7558048" y="4200023"/>
              <a:ext cx="419775" cy="516345"/>
            </a:xfrm>
            <a:prstGeom prst="can">
              <a:avLst>
                <a:gd name="adj" fmla="val 29511"/>
              </a:avLst>
            </a:prstGeom>
            <a:pattFill prst="shingle">
              <a:fgClr>
                <a:srgbClr val="0099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ru-RU" altLang="ru-RU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8441" name="Line 20"/>
            <p:cNvSpPr>
              <a:spLocks noChangeShapeType="1"/>
            </p:cNvSpPr>
            <p:nvPr/>
          </p:nvSpPr>
          <p:spPr bwMode="auto">
            <a:xfrm flipH="1">
              <a:off x="7976771" y="3182681"/>
              <a:ext cx="369275" cy="10940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8456" name="Line 11"/>
            <p:cNvSpPr>
              <a:spLocks noChangeShapeType="1"/>
            </p:cNvSpPr>
            <p:nvPr/>
          </p:nvSpPr>
          <p:spPr bwMode="auto">
            <a:xfrm flipH="1">
              <a:off x="7780034" y="3036877"/>
              <a:ext cx="0" cy="29489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8454" name="Line 13"/>
            <p:cNvSpPr>
              <a:spLocks noChangeShapeType="1"/>
            </p:cNvSpPr>
            <p:nvPr/>
          </p:nvSpPr>
          <p:spPr bwMode="auto">
            <a:xfrm>
              <a:off x="7760792" y="4475195"/>
              <a:ext cx="1052" cy="547042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8452" name="Line 14"/>
            <p:cNvSpPr>
              <a:spLocks noChangeShapeType="1"/>
            </p:cNvSpPr>
            <p:nvPr/>
          </p:nvSpPr>
          <p:spPr bwMode="auto">
            <a:xfrm>
              <a:off x="7852575" y="4458195"/>
              <a:ext cx="0" cy="29818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400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42" name="Объект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36709040"/>
                </p:ext>
              </p:extLst>
            </p:nvPr>
          </p:nvGraphicFramePr>
          <p:xfrm>
            <a:off x="7930121" y="4607288"/>
            <a:ext cx="374979" cy="5009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05" name="Формула" r:id="rId25" imgW="190440" imgH="253800" progId="Equation.3">
                    <p:embed/>
                  </p:oleObj>
                </mc:Choice>
                <mc:Fallback>
                  <p:oleObj name="Формула" r:id="rId25" imgW="190440" imgH="253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7930121" y="4607288"/>
                          <a:ext cx="374979" cy="5009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Объект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4792648"/>
                </p:ext>
              </p:extLst>
            </p:nvPr>
          </p:nvGraphicFramePr>
          <p:xfrm>
            <a:off x="7316617" y="4715885"/>
            <a:ext cx="415925" cy="555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06" name="Формула" r:id="rId27" imgW="190440" imgH="253800" progId="Equation.3">
                    <p:embed/>
                  </p:oleObj>
                </mc:Choice>
                <mc:Fallback>
                  <p:oleObj name="Формула" r:id="rId27" imgW="190440" imgH="253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7316617" y="4715885"/>
                          <a:ext cx="415925" cy="5556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Объект 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7958264"/>
                </p:ext>
              </p:extLst>
            </p:nvPr>
          </p:nvGraphicFramePr>
          <p:xfrm>
            <a:off x="7780035" y="3036876"/>
            <a:ext cx="526524" cy="3958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707" name="Формула" r:id="rId29" imgW="304560" imgH="228600" progId="Equation.3">
                    <p:embed/>
                  </p:oleObj>
                </mc:Choice>
                <mc:Fallback>
                  <p:oleObj name="Формула" r:id="rId29" imgW="30456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7780035" y="3036876"/>
                          <a:ext cx="526524" cy="39583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348" y="1687741"/>
            <a:ext cx="2431700" cy="3664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718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2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28600" y="152400"/>
            <a:ext cx="1066800" cy="12192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800" b="1" dirty="0" smtClean="0">
                <a:solidFill>
                  <a:srgbClr val="000000"/>
                </a:solidFill>
              </a:rPr>
              <a:t>№4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131713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</a:rPr>
              <a:t>Льдина </a:t>
            </a:r>
            <a:r>
              <a:rPr lang="ru-RU" dirty="0">
                <a:solidFill>
                  <a:srgbClr val="000000"/>
                </a:solidFill>
              </a:rPr>
              <a:t>равномерной толщины плавает, выступая над уровнем воды на 2 см. Площадь основания льдины 200 </a:t>
            </a:r>
            <a:r>
              <a:rPr lang="ru-RU" dirty="0" smtClean="0">
                <a:solidFill>
                  <a:srgbClr val="000000"/>
                </a:solidFill>
              </a:rPr>
              <a:t>см</a:t>
            </a:r>
            <a:r>
              <a:rPr lang="ru-RU" baseline="30000" dirty="0" smtClean="0">
                <a:solidFill>
                  <a:srgbClr val="000000"/>
                </a:solidFill>
              </a:rPr>
              <a:t>2</a:t>
            </a:r>
            <a:r>
              <a:rPr lang="ru-RU" dirty="0" smtClean="0">
                <a:solidFill>
                  <a:srgbClr val="000000"/>
                </a:solidFill>
              </a:rPr>
              <a:t>, </a:t>
            </a:r>
            <a:r>
              <a:rPr lang="ru-RU" dirty="0">
                <a:solidFill>
                  <a:srgbClr val="000000"/>
                </a:solidFill>
              </a:rPr>
              <a:t>плотности льда и воды </a:t>
            </a:r>
            <a:r>
              <a:rPr lang="ru-RU" dirty="0" smtClean="0">
                <a:solidFill>
                  <a:srgbClr val="000000"/>
                </a:solidFill>
              </a:rPr>
              <a:t>0,9 </a:t>
            </a:r>
            <a:r>
              <a:rPr lang="ru-RU" dirty="0">
                <a:solidFill>
                  <a:srgbClr val="000000"/>
                </a:solidFill>
              </a:rPr>
              <a:t>и 1 </a:t>
            </a:r>
            <a:r>
              <a:rPr lang="ru-RU" dirty="0" smtClean="0">
                <a:solidFill>
                  <a:srgbClr val="000000"/>
                </a:solidFill>
              </a:rPr>
              <a:t>г/см</a:t>
            </a:r>
            <a:r>
              <a:rPr lang="ru-RU" baseline="30000" dirty="0" smtClean="0">
                <a:solidFill>
                  <a:srgbClr val="000000"/>
                </a:solidFill>
              </a:rPr>
              <a:t>3</a:t>
            </a:r>
            <a:r>
              <a:rPr lang="ru-RU" dirty="0" smtClean="0">
                <a:solidFill>
                  <a:srgbClr val="000000"/>
                </a:solidFill>
              </a:rPr>
              <a:t>. </a:t>
            </a:r>
            <a:r>
              <a:rPr lang="ru-RU" dirty="0">
                <a:solidFill>
                  <a:srgbClr val="000000"/>
                </a:solidFill>
              </a:rPr>
              <a:t>Найти массу льдины. </a:t>
            </a:r>
            <a:r>
              <a:rPr lang="ru-RU" dirty="0" smtClean="0">
                <a:solidFill>
                  <a:srgbClr val="000000"/>
                </a:solidFill>
              </a:rPr>
              <a:t>Какой </a:t>
            </a:r>
            <a:r>
              <a:rPr lang="ru-RU" dirty="0">
                <a:solidFill>
                  <a:srgbClr val="000000"/>
                </a:solidFill>
              </a:rPr>
              <a:t>минимальный груз надо положить на льдину, чтобы её утопить?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2428874" y="1821334"/>
            <a:ext cx="3079230" cy="1665461"/>
            <a:chOff x="2428874" y="1821334"/>
            <a:chExt cx="3079230" cy="1665461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2791240" y="1821334"/>
              <a:ext cx="2284816" cy="1152129"/>
            </a:xfrm>
            <a:prstGeom prst="rect">
              <a:avLst/>
            </a:prstGeom>
            <a:pattFill prst="divot">
              <a:fgClr>
                <a:srgbClr val="0000FF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2428874" y="2143896"/>
              <a:ext cx="3079230" cy="1342899"/>
            </a:xfrm>
            <a:prstGeom prst="rect">
              <a:avLst/>
            </a:prstGeom>
            <a:gradFill rotWithShape="1">
              <a:gsLst>
                <a:gs pos="0">
                  <a:srgbClr val="005CBF">
                    <a:alpha val="72000"/>
                  </a:srgbClr>
                </a:gs>
                <a:gs pos="25000">
                  <a:srgbClr val="0087E6">
                    <a:alpha val="39250"/>
                  </a:srgbClr>
                </a:gs>
                <a:gs pos="75000">
                  <a:srgbClr val="21D6E0">
                    <a:alpha val="79750"/>
                  </a:srgbClr>
                </a:gs>
                <a:gs pos="100000">
                  <a:srgbClr val="03D4A8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5005933" y="1821334"/>
            <a:ext cx="1482998" cy="1152129"/>
            <a:chOff x="5005933" y="1821334"/>
            <a:chExt cx="1482998" cy="1152129"/>
          </a:xfrm>
        </p:grpSpPr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5074469" y="2145434"/>
              <a:ext cx="865683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5074469" y="2973463"/>
              <a:ext cx="141446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005933" y="1821334"/>
              <a:ext cx="1412875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9"/>
          <p:cNvGrpSpPr/>
          <p:nvPr/>
        </p:nvGrpSpPr>
        <p:grpSpPr>
          <a:xfrm>
            <a:off x="6230912" y="1821334"/>
            <a:ext cx="282575" cy="1152129"/>
            <a:chOff x="6230912" y="1821334"/>
            <a:chExt cx="282575" cy="1152129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6372200" y="1821334"/>
              <a:ext cx="0" cy="1152129"/>
            </a:xfrm>
            <a:prstGeom prst="line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9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57654977"/>
                </p:ext>
              </p:extLst>
            </p:nvPr>
          </p:nvGraphicFramePr>
          <p:xfrm>
            <a:off x="6230912" y="2255701"/>
            <a:ext cx="282575" cy="263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72" name="Формула" r:id="rId3" imgW="177480" imgH="164880" progId="Equation.3">
                    <p:embed/>
                  </p:oleObj>
                </mc:Choice>
                <mc:Fallback>
                  <p:oleObj name="Формула" r:id="rId3" imgW="1774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30912" y="2255701"/>
                          <a:ext cx="282575" cy="26352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5508104" y="2145434"/>
            <a:ext cx="625475" cy="828029"/>
            <a:chOff x="5508104" y="2145434"/>
            <a:chExt cx="625475" cy="828029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5782468" y="2145434"/>
              <a:ext cx="819" cy="828029"/>
            </a:xfrm>
            <a:prstGeom prst="line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6416758"/>
                </p:ext>
              </p:extLst>
            </p:nvPr>
          </p:nvGraphicFramePr>
          <p:xfrm>
            <a:off x="5508104" y="2397398"/>
            <a:ext cx="625475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73" name="Формула" r:id="rId5" imgW="393480" imgH="177480" progId="Equation.3">
                    <p:embed/>
                  </p:oleObj>
                </mc:Choice>
                <mc:Fallback>
                  <p:oleObj name="Формула" r:id="rId5" imgW="3934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8104" y="2397398"/>
                          <a:ext cx="625475" cy="2825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Группа 10"/>
          <p:cNvGrpSpPr/>
          <p:nvPr/>
        </p:nvGrpSpPr>
        <p:grpSpPr>
          <a:xfrm>
            <a:off x="5507310" y="1821334"/>
            <a:ext cx="275977" cy="305519"/>
            <a:chOff x="5507310" y="1821334"/>
            <a:chExt cx="275977" cy="305519"/>
          </a:xfrm>
        </p:grpSpPr>
        <p:graphicFrame>
          <p:nvGraphicFramePr>
            <p:cNvPr id="25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9259054"/>
                </p:ext>
              </p:extLst>
            </p:nvPr>
          </p:nvGraphicFramePr>
          <p:xfrm>
            <a:off x="5507310" y="1837780"/>
            <a:ext cx="201612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74" name="Формула" r:id="rId7" imgW="126720" imgH="177480" progId="Equation.3">
                    <p:embed/>
                  </p:oleObj>
                </mc:Choice>
                <mc:Fallback>
                  <p:oleObj name="Формула" r:id="rId7" imgW="126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7310" y="1837780"/>
                          <a:ext cx="201612" cy="282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6" name="Прямая соединительная линия 25"/>
            <p:cNvCxnSpPr/>
            <p:nvPr/>
          </p:nvCxnSpPr>
          <p:spPr>
            <a:xfrm>
              <a:off x="5783287" y="1821334"/>
              <a:ext cx="0" cy="305519"/>
            </a:xfrm>
            <a:prstGeom prst="line">
              <a:avLst/>
            </a:prstGeom>
            <a:ln w="25400">
              <a:solidFill>
                <a:srgbClr val="FF0000"/>
              </a:solidFill>
              <a:headEnd type="stealth" w="lg" len="sm"/>
              <a:tailEnd type="stealth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 13"/>
          <p:cNvGrpSpPr/>
          <p:nvPr/>
        </p:nvGrpSpPr>
        <p:grpSpPr>
          <a:xfrm>
            <a:off x="3236913" y="1196975"/>
            <a:ext cx="696735" cy="1232352"/>
            <a:chOff x="3236913" y="1196975"/>
            <a:chExt cx="696735" cy="1232352"/>
          </a:xfrm>
        </p:grpSpPr>
        <p:sp>
          <p:nvSpPr>
            <p:cNvPr id="32" name="Line 12"/>
            <p:cNvSpPr>
              <a:spLocks noChangeShapeType="1"/>
            </p:cNvSpPr>
            <p:nvPr/>
          </p:nvSpPr>
          <p:spPr bwMode="auto">
            <a:xfrm flipV="1">
              <a:off x="3933648" y="1514252"/>
              <a:ext cx="0" cy="915075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33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6134855"/>
                </p:ext>
              </p:extLst>
            </p:nvPr>
          </p:nvGraphicFramePr>
          <p:xfrm>
            <a:off x="3236913" y="1196975"/>
            <a:ext cx="536575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75" name="Формула" r:id="rId9" imgW="203040" imgH="241200" progId="Equation.3">
                    <p:embed/>
                  </p:oleObj>
                </mc:Choice>
                <mc:Fallback>
                  <p:oleObj name="Формула" r:id="rId9" imgW="2030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6913" y="1196975"/>
                          <a:ext cx="536575" cy="635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3203848" y="2429327"/>
            <a:ext cx="729800" cy="1056327"/>
            <a:chOff x="3203848" y="2429327"/>
            <a:chExt cx="729800" cy="1056327"/>
          </a:xfrm>
        </p:grpSpPr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3933648" y="2429327"/>
              <a:ext cx="0" cy="855657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35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8747204"/>
                </p:ext>
              </p:extLst>
            </p:nvPr>
          </p:nvGraphicFramePr>
          <p:xfrm>
            <a:off x="3203848" y="2950666"/>
            <a:ext cx="636588" cy="534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76" name="Формула" r:id="rId11" imgW="241200" imgH="203040" progId="Equation.3">
                    <p:embed/>
                  </p:oleObj>
                </mc:Choice>
                <mc:Fallback>
                  <p:oleObj name="Формула" r:id="rId11" imgW="2412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3848" y="2950666"/>
                          <a:ext cx="636588" cy="5349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2197100" y="1514252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>
            <a:off x="7544815" y="1545039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2</a:t>
            </a:r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777281"/>
              </p:ext>
            </p:extLst>
          </p:nvPr>
        </p:nvGraphicFramePr>
        <p:xfrm>
          <a:off x="6994748" y="2143897"/>
          <a:ext cx="1774694" cy="69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77" name="Формула" r:id="rId13" imgW="545760" imgH="215640" progId="Equation.3">
                  <p:embed/>
                </p:oleObj>
              </mc:Choice>
              <mc:Fallback>
                <p:oleObj name="Формула" r:id="rId13" imgW="545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4748" y="2143897"/>
                        <a:ext cx="1774694" cy="6997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Oval 14"/>
          <p:cNvSpPr>
            <a:spLocks noChangeArrowheads="1"/>
          </p:cNvSpPr>
          <p:nvPr/>
        </p:nvSpPr>
        <p:spPr bwMode="auto">
          <a:xfrm>
            <a:off x="2195736" y="362556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3</a:t>
            </a:r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011870"/>
              </p:ext>
            </p:extLst>
          </p:nvPr>
        </p:nvGraphicFramePr>
        <p:xfrm>
          <a:off x="2771800" y="3573016"/>
          <a:ext cx="2577852" cy="441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78" name="Формула" r:id="rId15" imgW="1257120" imgH="215640" progId="Equation.3">
                  <p:embed/>
                </p:oleObj>
              </mc:Choice>
              <mc:Fallback>
                <p:oleObj name="Формула" r:id="rId15" imgW="1257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573016"/>
                        <a:ext cx="2577852" cy="4415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Oval 14"/>
          <p:cNvSpPr>
            <a:spLocks noChangeArrowheads="1"/>
          </p:cNvSpPr>
          <p:nvPr/>
        </p:nvSpPr>
        <p:spPr bwMode="auto">
          <a:xfrm>
            <a:off x="2195736" y="4077072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4</a:t>
            </a:r>
          </a:p>
        </p:txBody>
      </p:sp>
      <p:graphicFrame>
        <p:nvGraphicFramePr>
          <p:cNvPr id="43" name="Объект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868555"/>
              </p:ext>
            </p:extLst>
          </p:nvPr>
        </p:nvGraphicFramePr>
        <p:xfrm>
          <a:off x="2724598" y="4071775"/>
          <a:ext cx="3384376" cy="434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79" name="Формула" r:id="rId17" imgW="1676160" imgH="215640" progId="Equation.3">
                  <p:embed/>
                </p:oleObj>
              </mc:Choice>
              <mc:Fallback>
                <p:oleObj name="Формула" r:id="rId17" imgW="1676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598" y="4071775"/>
                        <a:ext cx="3384376" cy="4348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Oval 14"/>
          <p:cNvSpPr>
            <a:spLocks noChangeArrowheads="1"/>
          </p:cNvSpPr>
          <p:nvPr/>
        </p:nvSpPr>
        <p:spPr bwMode="auto">
          <a:xfrm>
            <a:off x="358453" y="4725144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5</a:t>
            </a:r>
          </a:p>
        </p:txBody>
      </p:sp>
      <p:graphicFrame>
        <p:nvGraphicFramePr>
          <p:cNvPr id="45" name="Объект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037106"/>
              </p:ext>
            </p:extLst>
          </p:nvPr>
        </p:nvGraphicFramePr>
        <p:xfrm>
          <a:off x="878117" y="4655131"/>
          <a:ext cx="2637966" cy="405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0" name="Формула" r:id="rId19" imgW="1396800" imgH="215640" progId="Equation.3">
                  <p:embed/>
                </p:oleObj>
              </mc:Choice>
              <mc:Fallback>
                <p:oleObj name="Формула" r:id="rId19" imgW="13968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117" y="4655131"/>
                        <a:ext cx="2637966" cy="405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Правая фигурная скобка 45"/>
          <p:cNvSpPr/>
          <p:nvPr/>
        </p:nvSpPr>
        <p:spPr>
          <a:xfrm>
            <a:off x="6119144" y="3625568"/>
            <a:ext cx="288032" cy="875125"/>
          </a:xfrm>
          <a:prstGeom prst="rightBrace">
            <a:avLst>
              <a:gd name="adj1" fmla="val 31482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graphicFrame>
        <p:nvGraphicFramePr>
          <p:cNvPr id="47" name="Объект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692384"/>
              </p:ext>
            </p:extLst>
          </p:nvPr>
        </p:nvGraphicFramePr>
        <p:xfrm>
          <a:off x="6588224" y="3816068"/>
          <a:ext cx="136366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1" name="Формула" r:id="rId21" imgW="571320" imgH="215640" progId="Equation.3">
                  <p:embed/>
                </p:oleObj>
              </mc:Choice>
              <mc:Fallback>
                <p:oleObj name="Формула" r:id="rId21" imgW="5713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816068"/>
                        <a:ext cx="1363663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Объект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376382"/>
              </p:ext>
            </p:extLst>
          </p:nvPr>
        </p:nvGraphicFramePr>
        <p:xfrm>
          <a:off x="4159127" y="4717971"/>
          <a:ext cx="1830684" cy="388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2" name="Формула" r:id="rId23" imgW="1117440" imgH="215640" progId="Equation.3">
                  <p:embed/>
                </p:oleObj>
              </mc:Choice>
              <mc:Fallback>
                <p:oleObj name="Формула" r:id="rId23" imgW="11174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127" y="4717971"/>
                        <a:ext cx="1830684" cy="3881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Объект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782842"/>
              </p:ext>
            </p:extLst>
          </p:nvPr>
        </p:nvGraphicFramePr>
        <p:xfrm>
          <a:off x="6904473" y="4643284"/>
          <a:ext cx="2060015" cy="442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3" name="Формула" r:id="rId25" imgW="1104840" imgH="215640" progId="Equation.3">
                  <p:embed/>
                </p:oleObj>
              </mc:Choice>
              <mc:Fallback>
                <p:oleObj name="Формула" r:id="rId25" imgW="11048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4473" y="4643284"/>
                        <a:ext cx="2060015" cy="4426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Объект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20109"/>
              </p:ext>
            </p:extLst>
          </p:nvPr>
        </p:nvGraphicFramePr>
        <p:xfrm>
          <a:off x="3582727" y="4725144"/>
          <a:ext cx="385762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4" name="Формула" r:id="rId27" imgW="190440" imgH="152280" progId="Equation.3">
                  <p:embed/>
                </p:oleObj>
              </mc:Choice>
              <mc:Fallback>
                <p:oleObj name="Формула" r:id="rId27" imgW="1904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2727" y="4725144"/>
                        <a:ext cx="385762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Oval 14"/>
          <p:cNvSpPr>
            <a:spLocks noChangeArrowheads="1"/>
          </p:cNvSpPr>
          <p:nvPr/>
        </p:nvSpPr>
        <p:spPr bwMode="auto">
          <a:xfrm>
            <a:off x="358453" y="5424264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6</a:t>
            </a:r>
          </a:p>
        </p:txBody>
      </p:sp>
      <p:graphicFrame>
        <p:nvGraphicFramePr>
          <p:cNvPr id="52" name="Объект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286269"/>
              </p:ext>
            </p:extLst>
          </p:nvPr>
        </p:nvGraphicFramePr>
        <p:xfrm>
          <a:off x="971600" y="5183348"/>
          <a:ext cx="1687512" cy="862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5" name="Формула" r:id="rId29" imgW="901440" imgH="419040" progId="Equation.3">
                  <p:embed/>
                </p:oleObj>
              </mc:Choice>
              <mc:Fallback>
                <p:oleObj name="Формула" r:id="rId29" imgW="9014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5183348"/>
                        <a:ext cx="1687512" cy="8628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Объект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850721"/>
              </p:ext>
            </p:extLst>
          </p:nvPr>
        </p:nvGraphicFramePr>
        <p:xfrm>
          <a:off x="6103169" y="4718592"/>
          <a:ext cx="385762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6" name="Формула" r:id="rId31" imgW="190440" imgH="152280" progId="Equation.3">
                  <p:embed/>
                </p:oleObj>
              </mc:Choice>
              <mc:Fallback>
                <p:oleObj name="Формула" r:id="rId31" imgW="1904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3169" y="4718592"/>
                        <a:ext cx="385762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Объект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872528"/>
              </p:ext>
            </p:extLst>
          </p:nvPr>
        </p:nvGraphicFramePr>
        <p:xfrm>
          <a:off x="2598738" y="5195888"/>
          <a:ext cx="12350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7" name="Формула" r:id="rId33" imgW="660240" imgH="406080" progId="Equation.3">
                  <p:embed/>
                </p:oleObj>
              </mc:Choice>
              <mc:Fallback>
                <p:oleObj name="Формула" r:id="rId33" imgW="6602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8738" y="5195888"/>
                        <a:ext cx="12350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Объект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171988"/>
              </p:ext>
            </p:extLst>
          </p:nvPr>
        </p:nvGraphicFramePr>
        <p:xfrm>
          <a:off x="3827463" y="5405438"/>
          <a:ext cx="95091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8" name="Формула" r:id="rId35" imgW="507960" imgH="203040" progId="Equation.3">
                  <p:embed/>
                </p:oleObj>
              </mc:Choice>
              <mc:Fallback>
                <p:oleObj name="Формула" r:id="rId35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463" y="5405438"/>
                        <a:ext cx="950912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Oval 14"/>
          <p:cNvSpPr>
            <a:spLocks noChangeArrowheads="1"/>
          </p:cNvSpPr>
          <p:nvPr/>
        </p:nvSpPr>
        <p:spPr bwMode="auto">
          <a:xfrm>
            <a:off x="358453" y="6165304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7</a:t>
            </a:r>
          </a:p>
        </p:txBody>
      </p:sp>
      <p:graphicFrame>
        <p:nvGraphicFramePr>
          <p:cNvPr id="58" name="Объект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882561"/>
              </p:ext>
            </p:extLst>
          </p:nvPr>
        </p:nvGraphicFramePr>
        <p:xfrm>
          <a:off x="949325" y="6110288"/>
          <a:ext cx="149066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89" name="Формула" r:id="rId37" imgW="698400" imgH="215640" progId="Equation.3">
                  <p:embed/>
                </p:oleObj>
              </mc:Choice>
              <mc:Fallback>
                <p:oleObj name="Формула" r:id="rId37" imgW="698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6110288"/>
                        <a:ext cx="1490663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Объект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538463"/>
              </p:ext>
            </p:extLst>
          </p:nvPr>
        </p:nvGraphicFramePr>
        <p:xfrm>
          <a:off x="2563813" y="5962650"/>
          <a:ext cx="33337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90" name="Формула" r:id="rId39" imgW="1562040" imgH="368280" progId="Equation.3">
                  <p:embed/>
                </p:oleObj>
              </mc:Choice>
              <mc:Fallback>
                <p:oleObj name="Формула" r:id="rId39" imgW="15620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5962650"/>
                        <a:ext cx="333375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Группа 20"/>
          <p:cNvGrpSpPr/>
          <p:nvPr/>
        </p:nvGrpSpPr>
        <p:grpSpPr>
          <a:xfrm>
            <a:off x="323528" y="1378668"/>
            <a:ext cx="1662547" cy="2842420"/>
            <a:chOff x="323528" y="1378668"/>
            <a:chExt cx="1662547" cy="2842420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323528" y="1556792"/>
              <a:ext cx="1662547" cy="2353667"/>
              <a:chOff x="173149" y="1651397"/>
              <a:chExt cx="2094595" cy="2353667"/>
            </a:xfrm>
          </p:grpSpPr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173149" y="3581400"/>
                <a:ext cx="2094595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2267744" y="1651397"/>
                <a:ext cx="0" cy="235366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7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7049926"/>
                </p:ext>
              </p:extLst>
            </p:nvPr>
          </p:nvGraphicFramePr>
          <p:xfrm>
            <a:off x="358453" y="1378668"/>
            <a:ext cx="1462088" cy="2842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91" name="Формула" r:id="rId41" imgW="799920" imgH="1473120" progId="Equation.3">
                    <p:embed/>
                  </p:oleObj>
                </mc:Choice>
                <mc:Fallback>
                  <p:oleObj name="Формула" r:id="rId41" imgW="799920" imgH="1473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8453" y="1378668"/>
                          <a:ext cx="1462088" cy="28424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0" name="Объект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399062"/>
              </p:ext>
            </p:extLst>
          </p:nvPr>
        </p:nvGraphicFramePr>
        <p:xfrm>
          <a:off x="6047010" y="6165304"/>
          <a:ext cx="1138238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92" name="Формула" r:id="rId43" imgW="533160" imgH="177480" progId="Equation.3">
                  <p:embed/>
                </p:oleObj>
              </mc:Choice>
              <mc:Fallback>
                <p:oleObj name="Формула" r:id="rId43" imgW="5331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7010" y="6165304"/>
                        <a:ext cx="1138238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Объект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447218"/>
              </p:ext>
            </p:extLst>
          </p:nvPr>
        </p:nvGraphicFramePr>
        <p:xfrm>
          <a:off x="7308304" y="6112917"/>
          <a:ext cx="1030287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93" name="Формула" r:id="rId45" imgW="482400" imgH="203040" progId="Equation.3">
                  <p:embed/>
                </p:oleObj>
              </mc:Choice>
              <mc:Fallback>
                <p:oleObj name="Формула" r:id="rId45" imgW="482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6112917"/>
                        <a:ext cx="1030287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435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9" grpId="0" animBg="1"/>
      <p:bldP spid="42" grpId="0" animBg="1"/>
      <p:bldP spid="44" grpId="0" animBg="1"/>
      <p:bldP spid="46" grpId="0" animBg="1"/>
      <p:bldP spid="51" grpId="0" animBg="1"/>
      <p:bldP spid="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Kavit\Pictures\Танк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08414" y="1080141"/>
            <a:ext cx="2385113" cy="678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28600" y="152400"/>
            <a:ext cx="670992" cy="612304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000" b="1" dirty="0" smtClean="0">
                <a:solidFill>
                  <a:srgbClr val="000000"/>
                </a:solidFill>
              </a:rPr>
              <a:t>№4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62311" y="314742"/>
            <a:ext cx="7920880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50" dirty="0" smtClean="0">
                <a:solidFill>
                  <a:srgbClr val="000000"/>
                </a:solidFill>
              </a:rPr>
              <a:t>Какой </a:t>
            </a:r>
            <a:r>
              <a:rPr lang="ru-RU" sz="1850" dirty="0">
                <a:solidFill>
                  <a:srgbClr val="000000"/>
                </a:solidFill>
              </a:rPr>
              <a:t>минимальный груз надо положить на льдину, чтобы её утопить?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006600" y="2143896"/>
            <a:ext cx="4256560" cy="1862672"/>
          </a:xfrm>
          <a:prstGeom prst="rect">
            <a:avLst/>
          </a:prstGeom>
          <a:gradFill rotWithShape="1">
            <a:gsLst>
              <a:gs pos="0">
                <a:srgbClr val="005CBF">
                  <a:alpha val="72000"/>
                </a:srgbClr>
              </a:gs>
              <a:gs pos="25000">
                <a:srgbClr val="0087E6">
                  <a:alpha val="39250"/>
                </a:srgbClr>
              </a:gs>
              <a:gs pos="75000">
                <a:srgbClr val="21D6E0">
                  <a:alpha val="79750"/>
                </a:srgbClr>
              </a:gs>
              <a:gs pos="100000">
                <a:srgbClr val="03D4A8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791240" y="1742378"/>
            <a:ext cx="3615936" cy="1451548"/>
            <a:chOff x="2791240" y="1821334"/>
            <a:chExt cx="3148912" cy="1152129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2791240" y="1821334"/>
              <a:ext cx="2284816" cy="1152129"/>
            </a:xfrm>
            <a:prstGeom prst="rect">
              <a:avLst/>
            </a:prstGeom>
            <a:pattFill prst="divot">
              <a:fgClr>
                <a:srgbClr val="0000FF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5074469" y="2145434"/>
              <a:ext cx="865683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005933" y="1821334"/>
              <a:ext cx="934219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5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8545825"/>
                </p:ext>
              </p:extLst>
            </p:nvPr>
          </p:nvGraphicFramePr>
          <p:xfrm>
            <a:off x="5507310" y="1837780"/>
            <a:ext cx="201612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28" name="Формула" r:id="rId4" imgW="126720" imgH="177480" progId="Equation.3">
                    <p:embed/>
                  </p:oleObj>
                </mc:Choice>
                <mc:Fallback>
                  <p:oleObj name="Формула" r:id="rId4" imgW="126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7310" y="1837780"/>
                          <a:ext cx="201612" cy="2825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6" name="Прямая соединительная линия 25"/>
            <p:cNvCxnSpPr/>
            <p:nvPr/>
          </p:nvCxnSpPr>
          <p:spPr>
            <a:xfrm>
              <a:off x="5783287" y="1821334"/>
              <a:ext cx="0" cy="305519"/>
            </a:xfrm>
            <a:prstGeom prst="line">
              <a:avLst/>
            </a:prstGeom>
            <a:ln w="25400">
              <a:solidFill>
                <a:srgbClr val="FF0000"/>
              </a:solidFill>
              <a:headEnd type="stealth" w="lg" len="sm"/>
              <a:tailEnd type="stealth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Группа 22"/>
          <p:cNvGrpSpPr/>
          <p:nvPr/>
        </p:nvGrpSpPr>
        <p:grpSpPr>
          <a:xfrm>
            <a:off x="3357276" y="807086"/>
            <a:ext cx="771525" cy="1870583"/>
            <a:chOff x="5524375" y="4423693"/>
            <a:chExt cx="771525" cy="1870583"/>
          </a:xfrm>
        </p:grpSpPr>
        <p:sp>
          <p:nvSpPr>
            <p:cNvPr id="32" name="Line 12"/>
            <p:cNvSpPr>
              <a:spLocks noChangeShapeType="1"/>
            </p:cNvSpPr>
            <p:nvPr/>
          </p:nvSpPr>
          <p:spPr bwMode="auto">
            <a:xfrm flipV="1">
              <a:off x="6263160" y="5070140"/>
              <a:ext cx="0" cy="1224136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33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8084457"/>
                </p:ext>
              </p:extLst>
            </p:nvPr>
          </p:nvGraphicFramePr>
          <p:xfrm>
            <a:off x="5524375" y="4423693"/>
            <a:ext cx="771525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29" name="Формула" r:id="rId6" imgW="291960" imgH="241200" progId="Equation.3">
                    <p:embed/>
                  </p:oleObj>
                </mc:Choice>
                <mc:Fallback>
                  <p:oleObj name="Формула" r:id="rId6" imgW="2919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24375" y="4423693"/>
                          <a:ext cx="771525" cy="635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3159244" y="2645351"/>
            <a:ext cx="936104" cy="1143689"/>
            <a:chOff x="7452320" y="4988171"/>
            <a:chExt cx="936104" cy="1143689"/>
          </a:xfrm>
        </p:grpSpPr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8388424" y="4988171"/>
              <a:ext cx="0" cy="1143689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35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864241"/>
                </p:ext>
              </p:extLst>
            </p:nvPr>
          </p:nvGraphicFramePr>
          <p:xfrm>
            <a:off x="7452320" y="5224214"/>
            <a:ext cx="904875" cy="534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30" name="Формула" r:id="rId8" imgW="342720" imgH="203040" progId="Equation.3">
                    <p:embed/>
                  </p:oleObj>
                </mc:Choice>
                <mc:Fallback>
                  <p:oleObj name="Формула" r:id="rId8" imgW="3427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52320" y="5224214"/>
                          <a:ext cx="904875" cy="5349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1816100" y="1333053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7</a:t>
            </a:r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8875654"/>
              </p:ext>
            </p:extLst>
          </p:nvPr>
        </p:nvGraphicFramePr>
        <p:xfrm>
          <a:off x="2339752" y="4093903"/>
          <a:ext cx="1651112" cy="4913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1" name="Формула" r:id="rId10" imgW="723600" imgH="215640" progId="Equation.3">
                  <p:embed/>
                </p:oleObj>
              </mc:Choice>
              <mc:Fallback>
                <p:oleObj name="Формула" r:id="rId10" imgW="7236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093903"/>
                        <a:ext cx="1651112" cy="4913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Oval 14"/>
          <p:cNvSpPr>
            <a:spLocks noChangeArrowheads="1"/>
          </p:cNvSpPr>
          <p:nvPr/>
        </p:nvSpPr>
        <p:spPr bwMode="auto">
          <a:xfrm>
            <a:off x="1816100" y="4149080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8</a:t>
            </a:r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514693"/>
              </p:ext>
            </p:extLst>
          </p:nvPr>
        </p:nvGraphicFramePr>
        <p:xfrm>
          <a:off x="4534968" y="4083204"/>
          <a:ext cx="1872208" cy="459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2" name="Формула" r:id="rId12" imgW="876240" imgH="215640" progId="Equation.3">
                  <p:embed/>
                </p:oleObj>
              </mc:Choice>
              <mc:Fallback>
                <p:oleObj name="Формула" r:id="rId12" imgW="8762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4968" y="4083204"/>
                        <a:ext cx="1872208" cy="4597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Группа 13"/>
          <p:cNvGrpSpPr/>
          <p:nvPr/>
        </p:nvGrpSpPr>
        <p:grpSpPr>
          <a:xfrm>
            <a:off x="212725" y="1163638"/>
            <a:ext cx="1489422" cy="2030288"/>
            <a:chOff x="212725" y="1163638"/>
            <a:chExt cx="1489422" cy="2030288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235495" y="2687963"/>
              <a:ext cx="145618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1702147" y="1333053"/>
              <a:ext cx="0" cy="186087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7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1980369"/>
                </p:ext>
              </p:extLst>
            </p:nvPr>
          </p:nvGraphicFramePr>
          <p:xfrm>
            <a:off x="212725" y="1163638"/>
            <a:ext cx="1414463" cy="1987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733" name="Формула" r:id="rId14" imgW="774360" imgH="1028520" progId="Equation.3">
                    <p:embed/>
                  </p:oleObj>
                </mc:Choice>
                <mc:Fallback>
                  <p:oleObj name="Формула" r:id="rId14" imgW="774360" imgH="10285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725" y="1163638"/>
                          <a:ext cx="1414463" cy="1987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433253"/>
              </p:ext>
            </p:extLst>
          </p:nvPr>
        </p:nvGraphicFramePr>
        <p:xfrm>
          <a:off x="4155283" y="4168923"/>
          <a:ext cx="385762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4" name="Формула" r:id="rId16" imgW="190440" imgH="152280" progId="Equation.3">
                  <p:embed/>
                </p:oleObj>
              </mc:Choice>
              <mc:Fallback>
                <p:oleObj name="Формула" r:id="rId16" imgW="1904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5283" y="4168923"/>
                        <a:ext cx="385762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Объект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959317"/>
              </p:ext>
            </p:extLst>
          </p:nvPr>
        </p:nvGraphicFramePr>
        <p:xfrm>
          <a:off x="7472702" y="4084200"/>
          <a:ext cx="15208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5" name="Формула" r:id="rId18" imgW="711000" imgH="215640" progId="Equation.3">
                  <p:embed/>
                </p:oleObj>
              </mc:Choice>
              <mc:Fallback>
                <p:oleObj name="Формула" r:id="rId18" imgW="7110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2702" y="4084200"/>
                        <a:ext cx="1520825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Объект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97024"/>
              </p:ext>
            </p:extLst>
          </p:nvPr>
        </p:nvGraphicFramePr>
        <p:xfrm>
          <a:off x="6732240" y="4149080"/>
          <a:ext cx="385762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6" name="Формула" r:id="rId20" imgW="190440" imgH="152280" progId="Equation.3">
                  <p:embed/>
                </p:oleObj>
              </mc:Choice>
              <mc:Fallback>
                <p:oleObj name="Формула" r:id="rId20" imgW="1904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4149080"/>
                        <a:ext cx="385762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Объект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323264"/>
              </p:ext>
            </p:extLst>
          </p:nvPr>
        </p:nvGraphicFramePr>
        <p:xfrm>
          <a:off x="1816100" y="4725144"/>
          <a:ext cx="7874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7" name="Формула" r:id="rId21" imgW="368280" imgH="177480" progId="Equation.3">
                  <p:embed/>
                </p:oleObj>
              </mc:Choice>
              <mc:Fallback>
                <p:oleObj name="Формула" r:id="rId21" imgW="3682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4725144"/>
                        <a:ext cx="7874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969954"/>
              </p:ext>
            </p:extLst>
          </p:nvPr>
        </p:nvGraphicFramePr>
        <p:xfrm>
          <a:off x="2555776" y="4530308"/>
          <a:ext cx="2601912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8" name="Формула" r:id="rId23" imgW="1218960" imgH="368280" progId="Equation.3">
                  <p:embed/>
                </p:oleObj>
              </mc:Choice>
              <mc:Fallback>
                <p:oleObj name="Формула" r:id="rId23" imgW="121896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530308"/>
                        <a:ext cx="2601912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Объект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2536457"/>
              </p:ext>
            </p:extLst>
          </p:nvPr>
        </p:nvGraphicFramePr>
        <p:xfrm>
          <a:off x="5210058" y="4697740"/>
          <a:ext cx="105568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9" name="Формула" r:id="rId25" imgW="495000" imgH="203040" progId="Equation.3">
                  <p:embed/>
                </p:oleObj>
              </mc:Choice>
              <mc:Fallback>
                <p:oleObj name="Формула" r:id="rId25" imgW="495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0058" y="4697740"/>
                        <a:ext cx="105568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Объект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3085690"/>
              </p:ext>
            </p:extLst>
          </p:nvPr>
        </p:nvGraphicFramePr>
        <p:xfrm>
          <a:off x="530952" y="5517232"/>
          <a:ext cx="7981588" cy="70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0" name="Формула" r:id="rId27" imgW="2298600" imgH="203040" progId="Equation.3">
                  <p:embed/>
                </p:oleObj>
              </mc:Choice>
              <mc:Fallback>
                <p:oleObj name="Формула" r:id="rId27" imgW="2298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952" y="5517232"/>
                        <a:ext cx="7981588" cy="70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Объект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412936"/>
              </p:ext>
            </p:extLst>
          </p:nvPr>
        </p:nvGraphicFramePr>
        <p:xfrm>
          <a:off x="6298618" y="4720042"/>
          <a:ext cx="1109662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1" name="Формула" r:id="rId29" imgW="520560" imgH="203040" progId="Equation.3">
                  <p:embed/>
                </p:oleObj>
              </mc:Choice>
              <mc:Fallback>
                <p:oleObj name="Формула" r:id="rId29" imgW="520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8618" y="4720042"/>
                        <a:ext cx="1109662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856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7407E-6 L -0.40834 0.00301 " pathEditMode="relative" rAng="0" ptsTypes="AA">
                                      <p:cBhvr>
                                        <p:cTn id="37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17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834 0.00301 L -0.40834 0.06227 " pathEditMode="relative" rAng="0" ptsTypes="AA">
                                      <p:cBhvr>
                                        <p:cTn id="40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63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7037E-6 L -1.38889E-6 0.05602 " pathEditMode="relative" rAng="0" ptsTypes="AA">
                                      <p:cBhvr>
                                        <p:cTn id="4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6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16264" y="-5274"/>
            <a:ext cx="1547664" cy="986002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800" b="1" dirty="0" smtClean="0">
                <a:solidFill>
                  <a:srgbClr val="000000"/>
                </a:solidFill>
              </a:rPr>
              <a:t>№8760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131713"/>
            <a:ext cx="74168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rgbClr val="000000"/>
                </a:solidFill>
              </a:rPr>
              <a:t>Сосновый брусок в форме прямоугольного параллелепипеда, имеющего размеры a = 30 см, b = 20 см и c = 10 см, начинают осторожно опускать в ванну с водой (как показано на рисунке). Чему будет равна глубина погружения бруска в воду при плавании? Ответ дайте в см. (Плотность сосны )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2428874" y="1821334"/>
            <a:ext cx="3079230" cy="1665461"/>
            <a:chOff x="2428874" y="1821334"/>
            <a:chExt cx="3079230" cy="1665461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2791240" y="1821334"/>
              <a:ext cx="2284816" cy="1152129"/>
            </a:xfrm>
            <a:prstGeom prst="rect">
              <a:avLst/>
            </a:prstGeom>
            <a:pattFill prst="divot">
              <a:fgClr>
                <a:srgbClr val="0000FF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2428874" y="2143896"/>
              <a:ext cx="3079230" cy="1342899"/>
            </a:xfrm>
            <a:prstGeom prst="rect">
              <a:avLst/>
            </a:prstGeom>
            <a:gradFill rotWithShape="1">
              <a:gsLst>
                <a:gs pos="0">
                  <a:srgbClr val="005CBF">
                    <a:alpha val="72000"/>
                  </a:srgbClr>
                </a:gs>
                <a:gs pos="25000">
                  <a:srgbClr val="0087E6">
                    <a:alpha val="39250"/>
                  </a:srgbClr>
                </a:gs>
                <a:gs pos="75000">
                  <a:srgbClr val="21D6E0">
                    <a:alpha val="79750"/>
                  </a:srgbClr>
                </a:gs>
                <a:gs pos="100000">
                  <a:srgbClr val="03D4A8"/>
                </a:gs>
              </a:gsLst>
              <a:lin ang="54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5005933" y="1821334"/>
            <a:ext cx="1482998" cy="1152129"/>
            <a:chOff x="5005933" y="1821334"/>
            <a:chExt cx="1482998" cy="1152129"/>
          </a:xfrm>
        </p:grpSpPr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5074469" y="2145434"/>
              <a:ext cx="865683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5074469" y="2973463"/>
              <a:ext cx="1414462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5005933" y="1821334"/>
              <a:ext cx="1412875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9"/>
          <p:cNvGrpSpPr/>
          <p:nvPr/>
        </p:nvGrpSpPr>
        <p:grpSpPr>
          <a:xfrm>
            <a:off x="6280150" y="1821334"/>
            <a:ext cx="182563" cy="1152129"/>
            <a:chOff x="6280150" y="1821334"/>
            <a:chExt cx="182563" cy="1152129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6372200" y="1821334"/>
              <a:ext cx="0" cy="1152129"/>
            </a:xfrm>
            <a:prstGeom prst="line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9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1498784"/>
                </p:ext>
              </p:extLst>
            </p:nvPr>
          </p:nvGraphicFramePr>
          <p:xfrm>
            <a:off x="6280150" y="2274888"/>
            <a:ext cx="182563" cy="223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79" name="Equation" r:id="rId3" imgW="114120" imgH="139680" progId="Equation.DSMT4">
                    <p:embed/>
                  </p:oleObj>
                </mc:Choice>
                <mc:Fallback>
                  <p:oleObj name="Equation" r:id="rId3" imgW="114120" imgH="1396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80150" y="2274888"/>
                          <a:ext cx="182563" cy="223837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5719763" y="2145434"/>
            <a:ext cx="201612" cy="828029"/>
            <a:chOff x="5719763" y="2145434"/>
            <a:chExt cx="201612" cy="828029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5782468" y="2145434"/>
              <a:ext cx="819" cy="828029"/>
            </a:xfrm>
            <a:prstGeom prst="line">
              <a:avLst/>
            </a:prstGeom>
            <a:ln w="25400">
              <a:solidFill>
                <a:srgbClr val="FF0000"/>
              </a:solidFill>
              <a:headEnd type="stealth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4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8601492"/>
                </p:ext>
              </p:extLst>
            </p:nvPr>
          </p:nvGraphicFramePr>
          <p:xfrm>
            <a:off x="5719763" y="2397125"/>
            <a:ext cx="201612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80" name="Equation" r:id="rId5" imgW="126720" imgH="177480" progId="Equation.DSMT4">
                    <p:embed/>
                  </p:oleObj>
                </mc:Choice>
                <mc:Fallback>
                  <p:oleObj name="Equation" r:id="rId5" imgW="1267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9763" y="2397125"/>
                          <a:ext cx="201612" cy="28257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Группа 13"/>
          <p:cNvGrpSpPr/>
          <p:nvPr/>
        </p:nvGrpSpPr>
        <p:grpSpPr>
          <a:xfrm>
            <a:off x="3236913" y="1196975"/>
            <a:ext cx="696735" cy="1232352"/>
            <a:chOff x="3236913" y="1196975"/>
            <a:chExt cx="696735" cy="1232352"/>
          </a:xfrm>
        </p:grpSpPr>
        <p:sp>
          <p:nvSpPr>
            <p:cNvPr id="32" name="Line 12"/>
            <p:cNvSpPr>
              <a:spLocks noChangeShapeType="1"/>
            </p:cNvSpPr>
            <p:nvPr/>
          </p:nvSpPr>
          <p:spPr bwMode="auto">
            <a:xfrm flipV="1">
              <a:off x="3933648" y="1514252"/>
              <a:ext cx="0" cy="915075"/>
            </a:xfrm>
            <a:prstGeom prst="line">
              <a:avLst/>
            </a:prstGeom>
            <a:noFill/>
            <a:ln w="539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33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0803269"/>
                </p:ext>
              </p:extLst>
            </p:nvPr>
          </p:nvGraphicFramePr>
          <p:xfrm>
            <a:off x="3236913" y="1196975"/>
            <a:ext cx="536575" cy="635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81" name="Формула" r:id="rId7" imgW="203040" imgH="241200" progId="Equation.3">
                    <p:embed/>
                  </p:oleObj>
                </mc:Choice>
                <mc:Fallback>
                  <p:oleObj name="Формула" r:id="rId7" imgW="2030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6913" y="1196975"/>
                          <a:ext cx="536575" cy="635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3203848" y="2429327"/>
            <a:ext cx="729800" cy="1056327"/>
            <a:chOff x="3203848" y="2429327"/>
            <a:chExt cx="729800" cy="1056327"/>
          </a:xfrm>
        </p:grpSpPr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3933648" y="2429327"/>
              <a:ext cx="0" cy="855657"/>
            </a:xfrm>
            <a:prstGeom prst="line">
              <a:avLst/>
            </a:prstGeom>
            <a:noFill/>
            <a:ln w="53975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mtClean="0">
                <a:solidFill>
                  <a:srgbClr val="000000"/>
                </a:solidFill>
              </a:endParaRPr>
            </a:p>
          </p:txBody>
        </p:sp>
        <p:graphicFrame>
          <p:nvGraphicFramePr>
            <p:cNvPr id="35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2184859"/>
                </p:ext>
              </p:extLst>
            </p:nvPr>
          </p:nvGraphicFramePr>
          <p:xfrm>
            <a:off x="3203848" y="2950666"/>
            <a:ext cx="636588" cy="534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82" name="Формула" r:id="rId9" imgW="241200" imgH="203040" progId="Equation.3">
                    <p:embed/>
                  </p:oleObj>
                </mc:Choice>
                <mc:Fallback>
                  <p:oleObj name="Формула" r:id="rId9" imgW="2412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3848" y="2950666"/>
                          <a:ext cx="636588" cy="5349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2197100" y="1514252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smtClean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>
            <a:off x="7544815" y="1545039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2</a:t>
            </a:r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391484"/>
              </p:ext>
            </p:extLst>
          </p:nvPr>
        </p:nvGraphicFramePr>
        <p:xfrm>
          <a:off x="6994748" y="2143897"/>
          <a:ext cx="1774694" cy="69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3" name="Формула" r:id="rId11" imgW="545760" imgH="215640" progId="Equation.3">
                  <p:embed/>
                </p:oleObj>
              </mc:Choice>
              <mc:Fallback>
                <p:oleObj name="Формула" r:id="rId11" imgW="545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4748" y="2143897"/>
                        <a:ext cx="1774694" cy="6997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Oval 14"/>
          <p:cNvSpPr>
            <a:spLocks noChangeArrowheads="1"/>
          </p:cNvSpPr>
          <p:nvPr/>
        </p:nvSpPr>
        <p:spPr bwMode="auto">
          <a:xfrm>
            <a:off x="2195736" y="3625568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3</a:t>
            </a:r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554562"/>
              </p:ext>
            </p:extLst>
          </p:nvPr>
        </p:nvGraphicFramePr>
        <p:xfrm>
          <a:off x="2746375" y="3560763"/>
          <a:ext cx="2630488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4" name="Equation" r:id="rId13" imgW="1282680" imgH="228600" progId="Equation.DSMT4">
                  <p:embed/>
                </p:oleObj>
              </mc:Choice>
              <mc:Fallback>
                <p:oleObj name="Equation" r:id="rId13" imgW="1282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75" y="3560763"/>
                        <a:ext cx="2630488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Oval 14"/>
          <p:cNvSpPr>
            <a:spLocks noChangeArrowheads="1"/>
          </p:cNvSpPr>
          <p:nvPr/>
        </p:nvSpPr>
        <p:spPr bwMode="auto">
          <a:xfrm>
            <a:off x="2195736" y="4077072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4</a:t>
            </a:r>
          </a:p>
        </p:txBody>
      </p:sp>
      <p:graphicFrame>
        <p:nvGraphicFramePr>
          <p:cNvPr id="43" name="Объект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879314"/>
              </p:ext>
            </p:extLst>
          </p:nvPr>
        </p:nvGraphicFramePr>
        <p:xfrm>
          <a:off x="3057525" y="4059238"/>
          <a:ext cx="27178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5" name="Equation" r:id="rId15" imgW="1346040" imgH="228600" progId="Equation.DSMT4">
                  <p:embed/>
                </p:oleObj>
              </mc:Choice>
              <mc:Fallback>
                <p:oleObj name="Equation" r:id="rId15" imgW="1346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25" y="4059238"/>
                        <a:ext cx="271780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Oval 14"/>
          <p:cNvSpPr>
            <a:spLocks noChangeArrowheads="1"/>
          </p:cNvSpPr>
          <p:nvPr/>
        </p:nvSpPr>
        <p:spPr bwMode="auto">
          <a:xfrm>
            <a:off x="358453" y="4725144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5</a:t>
            </a:r>
          </a:p>
        </p:txBody>
      </p:sp>
      <p:graphicFrame>
        <p:nvGraphicFramePr>
          <p:cNvPr id="45" name="Объект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70964"/>
              </p:ext>
            </p:extLst>
          </p:nvPr>
        </p:nvGraphicFramePr>
        <p:xfrm>
          <a:off x="1152525" y="4641850"/>
          <a:ext cx="20875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6" name="Equation" r:id="rId17" imgW="1104840" imgH="228600" progId="Equation.DSMT4">
                  <p:embed/>
                </p:oleObj>
              </mc:Choice>
              <mc:Fallback>
                <p:oleObj name="Equation" r:id="rId17" imgW="1104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4641850"/>
                        <a:ext cx="20875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Правая фигурная скобка 45"/>
          <p:cNvSpPr/>
          <p:nvPr/>
        </p:nvSpPr>
        <p:spPr>
          <a:xfrm>
            <a:off x="6119144" y="3625568"/>
            <a:ext cx="288032" cy="875125"/>
          </a:xfrm>
          <a:prstGeom prst="rightBrace">
            <a:avLst>
              <a:gd name="adj1" fmla="val 31482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graphicFrame>
        <p:nvGraphicFramePr>
          <p:cNvPr id="47" name="Объект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743647"/>
              </p:ext>
            </p:extLst>
          </p:nvPr>
        </p:nvGraphicFramePr>
        <p:xfrm>
          <a:off x="6588224" y="3816068"/>
          <a:ext cx="136366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7" name="Формула" r:id="rId19" imgW="571320" imgH="215640" progId="Equation.3">
                  <p:embed/>
                </p:oleObj>
              </mc:Choice>
              <mc:Fallback>
                <p:oleObj name="Формула" r:id="rId19" imgW="5713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816068"/>
                        <a:ext cx="1363663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Объект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318012"/>
              </p:ext>
            </p:extLst>
          </p:nvPr>
        </p:nvGraphicFramePr>
        <p:xfrm>
          <a:off x="4522788" y="4673600"/>
          <a:ext cx="10191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8" name="Equation" r:id="rId21" imgW="622080" imgH="228600" progId="Equation.DSMT4">
                  <p:embed/>
                </p:oleObj>
              </mc:Choice>
              <mc:Fallback>
                <p:oleObj name="Equation" r:id="rId21" imgW="622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2788" y="4673600"/>
                        <a:ext cx="101917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Объект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357985"/>
              </p:ext>
            </p:extLst>
          </p:nvPr>
        </p:nvGraphicFramePr>
        <p:xfrm>
          <a:off x="3582727" y="4725144"/>
          <a:ext cx="385762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9" name="Формула" r:id="rId23" imgW="190440" imgH="152280" progId="Equation.3">
                  <p:embed/>
                </p:oleObj>
              </mc:Choice>
              <mc:Fallback>
                <p:oleObj name="Формула" r:id="rId23" imgW="1904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2727" y="4725144"/>
                        <a:ext cx="385762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Oval 14"/>
          <p:cNvSpPr>
            <a:spLocks noChangeArrowheads="1"/>
          </p:cNvSpPr>
          <p:nvPr/>
        </p:nvSpPr>
        <p:spPr bwMode="auto">
          <a:xfrm>
            <a:off x="358453" y="5424264"/>
            <a:ext cx="381000" cy="381000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800" dirty="0" smtClean="0">
                <a:solidFill>
                  <a:srgbClr val="000000"/>
                </a:solidFill>
              </a:rPr>
              <a:t>6</a:t>
            </a:r>
          </a:p>
        </p:txBody>
      </p:sp>
      <p:graphicFrame>
        <p:nvGraphicFramePr>
          <p:cNvPr id="52" name="Объект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886963"/>
              </p:ext>
            </p:extLst>
          </p:nvPr>
        </p:nvGraphicFramePr>
        <p:xfrm>
          <a:off x="1350963" y="5183188"/>
          <a:ext cx="9271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0" name="Equation" r:id="rId25" imgW="495000" imgH="419040" progId="Equation.DSMT4">
                  <p:embed/>
                </p:oleObj>
              </mc:Choice>
              <mc:Fallback>
                <p:oleObj name="Equation" r:id="rId25" imgW="4950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963" y="5183188"/>
                        <a:ext cx="9271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Объект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108658"/>
              </p:ext>
            </p:extLst>
          </p:nvPr>
        </p:nvGraphicFramePr>
        <p:xfrm>
          <a:off x="6103169" y="4718592"/>
          <a:ext cx="385762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1" name="Формула" r:id="rId27" imgW="190440" imgH="152280" progId="Equation.3">
                  <p:embed/>
                </p:oleObj>
              </mc:Choice>
              <mc:Fallback>
                <p:oleObj name="Формула" r:id="rId27" imgW="1904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3169" y="4718592"/>
                        <a:ext cx="385762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Объект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343474"/>
              </p:ext>
            </p:extLst>
          </p:nvPr>
        </p:nvGraphicFramePr>
        <p:xfrm>
          <a:off x="2232025" y="5221288"/>
          <a:ext cx="154305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2" name="Equation" r:id="rId29" imgW="825480" imgH="380880" progId="Equation.DSMT4">
                  <p:embed/>
                </p:oleObj>
              </mc:Choice>
              <mc:Fallback>
                <p:oleObj name="Equation" r:id="rId29" imgW="82548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2025" y="5221288"/>
                        <a:ext cx="1543050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Объект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842025"/>
              </p:ext>
            </p:extLst>
          </p:nvPr>
        </p:nvGraphicFramePr>
        <p:xfrm>
          <a:off x="3897313" y="5405438"/>
          <a:ext cx="8096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3" name="Equation" r:id="rId31" imgW="431640" imgH="203040" progId="Equation.DSMT4">
                  <p:embed/>
                </p:oleObj>
              </mc:Choice>
              <mc:Fallback>
                <p:oleObj name="Equation" r:id="rId31" imgW="431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3" y="5405438"/>
                        <a:ext cx="80962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Группа 20"/>
          <p:cNvGrpSpPr/>
          <p:nvPr/>
        </p:nvGrpSpPr>
        <p:grpSpPr>
          <a:xfrm>
            <a:off x="-14605" y="921992"/>
            <a:ext cx="1673758" cy="3870325"/>
            <a:chOff x="312317" y="865059"/>
            <a:chExt cx="1673758" cy="3870325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323528" y="1556792"/>
              <a:ext cx="1662547" cy="2353667"/>
              <a:chOff x="173149" y="1651397"/>
              <a:chExt cx="2094595" cy="2353667"/>
            </a:xfrm>
          </p:grpSpPr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173149" y="3990583"/>
                <a:ext cx="2094595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2267744" y="1651397"/>
                <a:ext cx="0" cy="235366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7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7794557"/>
                </p:ext>
              </p:extLst>
            </p:nvPr>
          </p:nvGraphicFramePr>
          <p:xfrm>
            <a:off x="312317" y="865059"/>
            <a:ext cx="1554163" cy="3870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794" name="Equation" r:id="rId33" imgW="850680" imgH="2006280" progId="Equation.DSMT4">
                    <p:embed/>
                  </p:oleObj>
                </mc:Choice>
                <mc:Fallback>
                  <p:oleObj name="Equation" r:id="rId33" imgW="850680" imgH="20062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317" y="865059"/>
                          <a:ext cx="1554163" cy="3870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7830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9" grpId="0" animBg="1"/>
      <p:bldP spid="42" grpId="0" animBg="1"/>
      <p:bldP spid="44" grpId="0" animBg="1"/>
      <p:bldP spid="46" grpId="0" animBg="1"/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00FF"/>
                </a:solidFill>
              </a:rPr>
              <a:t>10277</a:t>
            </a:r>
            <a:r>
              <a:rPr lang="ru-RU" b="1" dirty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Тело </a:t>
            </a:r>
            <a:r>
              <a:rPr lang="ru-RU" dirty="0">
                <a:solidFill>
                  <a:srgbClr val="000000"/>
                </a:solidFill>
              </a:rPr>
              <a:t>массой 800 г плавает в очень глубоком сосуде на поверхности жидкости, погрузившись в неё на 2/3 своего объёма. К телу прикладывают направленную вертикально вниз силу, модуль которой равен 5 Н. Чему через достаточно большое время после этого станет равен модуль силы Архимеда, действующей на тело?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740352" y="6381328"/>
            <a:ext cx="1116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Ответ: 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12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1332</TotalTime>
  <Words>593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Comic Sans MS</vt:lpstr>
      <vt:lpstr>Monotype Corsiva</vt:lpstr>
      <vt:lpstr>Symbol</vt:lpstr>
      <vt:lpstr>Times New Roman</vt:lpstr>
      <vt:lpstr>Times New Roman</vt:lpstr>
      <vt:lpstr>3_Оформление по умолчанию</vt:lpstr>
      <vt:lpstr>Формула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Kavit</dc:creator>
  <cp:lastModifiedBy>физика</cp:lastModifiedBy>
  <cp:revision>65</cp:revision>
  <dcterms:created xsi:type="dcterms:W3CDTF">2016-01-10T10:01:06Z</dcterms:created>
  <dcterms:modified xsi:type="dcterms:W3CDTF">2024-11-08T10:51:30Z</dcterms:modified>
</cp:coreProperties>
</file>