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304" r:id="rId5"/>
    <p:sldId id="261" r:id="rId6"/>
    <p:sldId id="262" r:id="rId7"/>
    <p:sldId id="260" r:id="rId8"/>
    <p:sldId id="264" r:id="rId9"/>
    <p:sldId id="263" r:id="rId10"/>
    <p:sldId id="265" r:id="rId11"/>
    <p:sldId id="305" r:id="rId12"/>
    <p:sldId id="270" r:id="rId13"/>
    <p:sldId id="269" r:id="rId14"/>
    <p:sldId id="266" r:id="rId15"/>
    <p:sldId id="306" r:id="rId16"/>
    <p:sldId id="271" r:id="rId17"/>
    <p:sldId id="272" r:id="rId18"/>
    <p:sldId id="273" r:id="rId19"/>
    <p:sldId id="318" r:id="rId20"/>
    <p:sldId id="307" r:id="rId21"/>
    <p:sldId id="319" r:id="rId22"/>
    <p:sldId id="313" r:id="rId23"/>
    <p:sldId id="333" r:id="rId24"/>
    <p:sldId id="315" r:id="rId25"/>
    <p:sldId id="330" r:id="rId26"/>
    <p:sldId id="331" r:id="rId27"/>
    <p:sldId id="321" r:id="rId28"/>
    <p:sldId id="322" r:id="rId29"/>
    <p:sldId id="323" r:id="rId30"/>
    <p:sldId id="327" r:id="rId31"/>
    <p:sldId id="328" r:id="rId32"/>
    <p:sldId id="282" r:id="rId33"/>
    <p:sldId id="279" r:id="rId34"/>
    <p:sldId id="285" r:id="rId35"/>
    <p:sldId id="334" r:id="rId36"/>
    <p:sldId id="325" r:id="rId37"/>
    <p:sldId id="280" r:id="rId38"/>
    <p:sldId id="324" r:id="rId39"/>
    <p:sldId id="329" r:id="rId40"/>
    <p:sldId id="293" r:id="rId41"/>
    <p:sldId id="302" r:id="rId42"/>
    <p:sldId id="33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white">
                  <a:lumMod val="6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00100" y="142852"/>
            <a:ext cx="8001056" cy="6572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214290"/>
            <a:ext cx="1524003" cy="1014986"/>
          </a:xfrm>
          <a:prstGeom prst="rect">
            <a:avLst/>
          </a:prstGeom>
        </p:spPr>
      </p:pic>
      <p:pic>
        <p:nvPicPr>
          <p:cNvPr id="15" name="Рисунок 14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1500174"/>
            <a:ext cx="1524003" cy="1014986"/>
          </a:xfrm>
          <a:prstGeom prst="rect">
            <a:avLst/>
          </a:prstGeom>
        </p:spPr>
      </p:pic>
      <p:pic>
        <p:nvPicPr>
          <p:cNvPr id="16" name="Рисунок 15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2857496"/>
            <a:ext cx="1524003" cy="1014986"/>
          </a:xfrm>
          <a:prstGeom prst="rect">
            <a:avLst/>
          </a:prstGeom>
        </p:spPr>
      </p:pic>
      <p:pic>
        <p:nvPicPr>
          <p:cNvPr id="17" name="Рисунок 16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4286256"/>
            <a:ext cx="1524003" cy="1014986"/>
          </a:xfrm>
          <a:prstGeom prst="rect">
            <a:avLst/>
          </a:prstGeom>
        </p:spPr>
      </p:pic>
      <p:pic>
        <p:nvPicPr>
          <p:cNvPr id="18" name="Рисунок 17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5715016"/>
            <a:ext cx="1524003" cy="10149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mayli.ru/smile/detia-804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2214546" y="357166"/>
            <a:ext cx="6429420" cy="328614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ПРОЕКТ: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«СОВРЕМЕННЫЕ  ФОРМЫ  РАБОТЫ  С  РОДИТЕЛЯМИ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В  ДОШКОЛЬНОМ  УЧРЕЖДЕНИИ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ПО ФОРМИРОВАНИЮ СЕМЕЙНЫХ ЦЕННОСТЕЙ».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3786190"/>
            <a:ext cx="3357586" cy="24288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Подготовила: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Улатова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Е.С.</a:t>
            </a:r>
            <a:endParaRPr lang="ru-RU" sz="24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в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оспитатель 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1КК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МАОУ АГОАСОШ №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«Детский сад «Березка»»</a:t>
            </a:r>
            <a:endParaRPr lang="ru-RU" b="1" i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157163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При организации совместной работы  дошкольного образовательного учреждения с семьями в рамках  проекта  по формированию семейных ценностей  необходимо соблюдать основные принципы: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2071678"/>
            <a:ext cx="6429420" cy="45005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1. Открытость детского сада для семьи (каждому родителю обеспечивается возможность знать и видеть как живёт и развивается его  ребёнок)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2. Сотрудничество педагога и родителей в вопросах формирования семейных ценностей у детей.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3. Диагностика общих и частных проблем в  развитии у ребёнка.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65449" y="461645"/>
            <a:ext cx="970716" cy="10970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157163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При организации совместной работы  дошкольного образовательного учреждения с семьями в рамках  проекта  по формированию семейных ценностей  необходимо соблюдать основные принципы: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2071678"/>
            <a:ext cx="6821380" cy="45005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4. Принцип непрерывности ( деятельность построена на основе  совместных действий педагога , родителей и детей);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5. Принцип активности (поддерживается  мотивация и интерес родителей, педагога и детей);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6.  Принцип доступности (соответствие интересам родителей);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7. Принцип психологической комфортности для родителей и детей.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200026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Главная цель  педагога дошкольного учреждения – профессионально помочь семье в формировании семейных ценностей  у родителей и  детей, при этом, не подменяя её, а дополняя и обеспечивая более полную реализацию её воспитательных функций: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08" y="2357430"/>
            <a:ext cx="6429420" cy="42148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1. Развитие интересов и потребностей ребёнка.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2. Распределение обязанностей и ответственности между родителями в постоянно меняющихся ситуациях воспитания детей.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3. Поддержка открытости во взаимоотношениях  разных поколений в семье.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4. Выработка образа жизни семьи, формирование семейных традиций.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5. Понимание и принятие индивидуальности ребёнка, доверие и уважение к нему как к уникальной личности.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157163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Данная цель реализуется через следующие задачи: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2071678"/>
            <a:ext cx="6429420" cy="45005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1. Воспитание уважения к детству и </a:t>
            </a:r>
            <a:r>
              <a:rPr lang="ru-RU" sz="2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родительству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2. Взаимодействие с родителями для изучения их семейной микросреды.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3. Содействие  в повышении  педагогической  культуры семьи и психолого-педагогической компетентности родителей.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4. Оказание практической и теоретической помощи родителям воспитанников через трансляцию основ теоретических знаний и формирование умений и навыков практической работы с детьми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по формированию семейных ценностей.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5. Использование с родителями различных форм сотрудничества и совместного творчества, исходя из индивидуально-дифференцированного подхода к семьям.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157163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Основными условиями, необходимыми для реализации проекта по формированию семейных ценностей  между ДОУ и семьёй, являются следующие: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2357430"/>
            <a:ext cx="6429420" cy="36433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1. Изучение семей воспитанников: учёт различий в возрасте родителей, их образовании, общем культурном уровне, личностных особенностей родителей, их взглядов на воспитание, структуры и характеристики семейных отношений и др.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2. Открытость детского сада семье.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3. Ориентация педагога на работу с родителями воспитанников.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157163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Реализация проекта «Формирование семейных ценностей» 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2357430"/>
            <a:ext cx="6429420" cy="36433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запланирована на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февраль-март 2025 г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65449" y="461645"/>
            <a:ext cx="970716" cy="10970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121444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 Реализация проекта  «Формирование семейных ценностей»: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65449" y="461645"/>
            <a:ext cx="970716" cy="1097063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714480" y="1857364"/>
            <a:ext cx="2928958" cy="47399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Составление  паспорта проекта. Продумывание содержания </a:t>
            </a:r>
            <a:r>
              <a:rPr lang="ru-RU" sz="1600" b="1" dirty="0" smtClean="0">
                <a:solidFill>
                  <a:srgbClr val="002060"/>
                </a:solidFill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форм работы с родителями. Проведение  анкетирования  родителей  с целью изучения их  стиля воспитания   и  трудностей в воспитании ребёнка. Полученные данные следует использовать для дальнейшей работы.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4480" y="1714488"/>
            <a:ext cx="2928958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1  ЭТАП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72132" y="1857364"/>
            <a:ext cx="2928958" cy="47863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Составление  индивидуального паспорта  семьи. Необходимо  разработать  индивидуальный план для работы с каждой семьёй  и  ребёнком  в отдельности  и  заинтересовать родителей той работой, которую предполагается с ними проводить.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72132" y="1714488"/>
            <a:ext cx="2928958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2  ЭТАП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121444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 Реализация проекта  «Формирование семейных ценностей»: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65449" y="461645"/>
            <a:ext cx="970716" cy="1097063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714480" y="1857364"/>
            <a:ext cx="3071834" cy="47863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Формирование у родителей  правильного восприятия своего ребёнка, о  его  успехах в различных видах деятельности  посредством сообщения им знаний, информации  о ребёнке. Это может быть информация о некоторых особенностях общения ребёнка со сверстниками, его отношении к труду, достижениях в продуктивных видах деятельности.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4480" y="1714488"/>
            <a:ext cx="3071834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3  ЭТАП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72132" y="1857364"/>
            <a:ext cx="3000396" cy="47863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 Ознакомление педагога с проблемами семьи в воспитании ребёнка. На этом этапе воспитатели вступают в диалог с родителями, которые играют здесь активную роль, рассказывая во время  индивидуальных консультаций не только о положительном, но и о трудностях, тревогах, проблемах в поведении ребёнка.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72132" y="1714488"/>
            <a:ext cx="300039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4  ЭТАП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121444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Реализация проекта  «Формирование семейных ценностей»: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65449" y="461645"/>
            <a:ext cx="970716" cy="1097063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267744" y="1772816"/>
            <a:ext cx="3000396" cy="47863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Совместная со взрослыми работа по формированию семейных ценностей  как  у  родителей , так и у детей. Активное привлечение  родителей  в пед. процесс. На данном этапе планируется  и реализуется конкретное содержание  </a:t>
            </a:r>
            <a:r>
              <a:rPr lang="ru-RU" sz="1600" b="1" dirty="0" err="1" smtClean="0">
                <a:solidFill>
                  <a:srgbClr val="002060"/>
                </a:solidFill>
                <a:latin typeface="Monotype Corsiva" pitchFamily="66" charset="0"/>
              </a:rPr>
              <a:t>пед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. работы, выбираются формы сотрудничества.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85984" y="1643050"/>
            <a:ext cx="300039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5 ЭТАП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0112" y="1916832"/>
            <a:ext cx="3000396" cy="47863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 Итоговый 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Подведение итогов работы с родителями по формированию семейных ценностей.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104" y="1628800"/>
            <a:ext cx="300039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6 ЭТАП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Информационно-аналитические формы взаимодействия с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65449" y="461645"/>
            <a:ext cx="970716" cy="1097063"/>
          </a:xfrm>
          <a:prstGeom prst="rect">
            <a:avLst/>
          </a:prstGeom>
          <a:noFill/>
        </p:spPr>
      </p:pic>
      <p:sp>
        <p:nvSpPr>
          <p:cNvPr id="14" name="Облако 13"/>
          <p:cNvSpPr/>
          <p:nvPr/>
        </p:nvSpPr>
        <p:spPr>
          <a:xfrm>
            <a:off x="1714480" y="1428736"/>
            <a:ext cx="7143800" cy="500066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Основной задачей информационно-аналитических форм организации общения с родителями является сбор, обработка и  использование данных о семье каждого воспитанника, общекультурном уровне его родителей, наличие у них необходимых педагогических знаний, отношении в семье к ребёнку, запросах, интересах, потребностях родителей в психолого-педагогической информации. Только на аналитической основе возможно осуществление индивидуального, личностно-ориентированного подхода к ребёнку в условиях ДОУ, повышение эффективности воспитательно-образовательной работы с детьми и построение грамотного общения с их родителями.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643306" y="500042"/>
            <a:ext cx="5286412" cy="5929354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Семья – уникальный  первичный социум, дающий ребёнку ощущение психологической защищённости, «эмоционального тыла», поддержку, безусловного,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безоценочного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принятия. В этом непреходящее значение семьи для человека вообще, а для дошкольника в особенности.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4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2143108" y="714356"/>
            <a:ext cx="1428750" cy="1428750"/>
          </a:xfrm>
          <a:prstGeom prst="rect">
            <a:avLst/>
          </a:prstGeom>
          <a:noFill/>
        </p:spPr>
      </p:pic>
      <p:pic>
        <p:nvPicPr>
          <p:cNvPr id="5" name="Picture 23" descr="detia-80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6473">
            <a:off x="2357422" y="3643314"/>
            <a:ext cx="13271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  ФОРМЫ  РАБОТЫ С РОДИТЕЛЯМИ: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65449" y="461645"/>
            <a:ext cx="970716" cy="1097063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907704" y="2204864"/>
            <a:ext cx="6532778" cy="42245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ФОРМЫ  РАБОТЫ: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Анкетирование  родителей  «Знаете ли вы своего ребёнка?», «Мой ребёнок и его индивидуальные особенности».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Составление  социального паспорта семьи.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Беседы с родителями о семье и воспитании ребёнка в семье.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5656" y="2060848"/>
            <a:ext cx="7001494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Цель использования: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Выявление интересов, потребностей, запросов родителей, уровня их педагогической грамотности.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3563888" y="908720"/>
            <a:ext cx="3744416" cy="1008112"/>
          </a:xfrm>
          <a:prstGeom prst="wave">
            <a:avLst>
              <a:gd name="adj1" fmla="val 12500"/>
              <a:gd name="adj2" fmla="val 10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Информационно-аналитические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Информационно-аналитические формы взаимодействия с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65449" y="461645"/>
            <a:ext cx="970716" cy="1097063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>
            <a:off x="3214678" y="1285860"/>
            <a:ext cx="2571768" cy="71438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Анкетирование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2357422" y="2428868"/>
            <a:ext cx="4143404" cy="385765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Один из распространённых методов диагностики, который используется работниками ДОУ с целью изучения семьи, выяснения образовательных потребностей родителей, установления контакта с её членами, для согласования воспитательных воздействий на ребёнка. Получив реальную картину, на основе собранных данных педагогом определяется и вырабатывается тактика общения с каждым родителем и ребёнком. Это помогает лучше ориентироваться в педагогических потребностях каждой семьи, учесть её индивидуальные особенности.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Picture 17" descr="disney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0014">
            <a:off x="7215206" y="4429132"/>
            <a:ext cx="12858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  ФОРМЫ  РАБОТЫ С РОДИТЕЛЯМИ: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65449" y="461645"/>
            <a:ext cx="970716" cy="1097063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979712" y="2204864"/>
            <a:ext cx="6532778" cy="42245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Анкетирование  родителей  «Знаете ли вы своего ребёнка?».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начале реализации проекта было проведено анкетирование родителей. На каждую семью был составлен паспорт  с учётом проблем  и трудностей в воспитании ребёнка. По результатам  данного анкетирования можно сделать следующие выводы: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1. Уровень понимания  мамой своего ребёнка и знания о его индивидуальных  особенностях достаточно высок: 99 % мам   понимают  эмоциональное и психологическое состояние своего ребёнка;, знают о его психологических особенностях.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1052736"/>
            <a:ext cx="692948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Анкетирование: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1979712" y="642918"/>
            <a:ext cx="6532778" cy="57864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2. Основные  проблемы, с которыми  сталкиваются родители  в  воспитании своего ребёнка – это: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1.Неусидчивость и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гиперактивность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ребёнка;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2. Дефицит  времени у родителей  на воспитание  ребёнка;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3. Большинство мам  от пребывания ребёнка в ДОУ  ожидают  развития своего  ребёнка и высокий уровень подготовки его к школе.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  ФОРМЫ  РАБОТЫ С РОДИТЕЛЯМИ: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99662" y="2204864"/>
            <a:ext cx="6532778" cy="42245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На каждую семью в процессе реализации проекта был составлен паспорт семьи, в котором учитывались социальные, психологические особенности данной семьи с учётом трудностей и проблем , которые испытывает  данная семья в воспитании своего ребёнка;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1052736"/>
            <a:ext cx="692948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Составление  индивидуального паспорта семьи: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 Наглядно-информационные формы взаимодействия с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2500298" y="1571612"/>
            <a:ext cx="5572164" cy="414340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Данные формы  общения педагога и родителей решают задачи ознакомления родителей    с    основами формирования семейных ценностей , позволяют правильнее оценить деятельность педагога, пересмотреть методы и приёмы домашнего воспитания. Специфика заключается в том, что общение педагога с родителями здесь не прямое, а опосредованное – через газеты,  буклеты,  памятки, организацию выставок .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Наглядно-информационные  формы.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547664" y="1412776"/>
            <a:ext cx="3214710" cy="381642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Monotype Corsiva" pitchFamily="66" charset="0"/>
            </a:endParaRPr>
          </a:p>
          <a:p>
            <a:pPr algn="ctr"/>
            <a:endParaRPr lang="ru-RU" sz="1600" b="1" dirty="0" smtClean="0">
              <a:latin typeface="Monotype Corsiva" pitchFamily="66" charset="0"/>
            </a:endParaRPr>
          </a:p>
          <a:p>
            <a:pPr algn="ctr"/>
            <a:endParaRPr lang="ru-RU" sz="1600" b="1" dirty="0" smtClean="0"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Цель использования: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Ознакомление родителей с вопросами формирования семейных ценностей, особенностями воспитания детей. Формирование у родителей знаний о воспитании и развитии детей.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4786314" y="1357298"/>
            <a:ext cx="2500330" cy="214941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Monotype Corsiva" pitchFamily="66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Формы проведения общения: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Выпуск  газет.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6500826" y="3286124"/>
            <a:ext cx="2286016" cy="214314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Информационные  стенды для родителей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В нём размещается  полезная для родителей информация по формированию семейных ценностей.</a:t>
            </a:r>
          </a:p>
          <a:p>
            <a:pPr algn="ctr"/>
            <a:r>
              <a:rPr lang="ru-RU" sz="1600" b="1" dirty="0" smtClean="0">
                <a:latin typeface="Monotype Corsiva" pitchFamily="66" charset="0"/>
              </a:rPr>
              <a:t>   </a:t>
            </a:r>
            <a:endParaRPr lang="ru-RU" sz="1400" b="1" dirty="0" smtClean="0">
              <a:latin typeface="Monotype Corsiva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4214810" y="3786190"/>
            <a:ext cx="2571768" cy="235745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       Выставки, вернисажи детских работ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Цель –  активизация родителей в совместной работе с воспитателем и детьми по формированию семейных ценностей 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Наглядно-информационные формы взаимодействия с родителями.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1928794" y="1785926"/>
            <a:ext cx="3219270" cy="1931106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Буклеты 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Помогают  родителям  сформировать  своё  представление  о семье, семейных  ценностях , дают  необходимую информацию , которая интересует родителей  по данной тематике.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5286380" y="1214422"/>
            <a:ext cx="3500462" cy="178595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«Банк   предложений».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Осуществление  «обратной связи»  работы с родителями. Родители  свои предложения вносят  в  «банк», который находится в приёмной группы ДОУ. </a:t>
            </a:r>
          </a:p>
          <a:p>
            <a:pPr algn="ctr"/>
            <a:endParaRPr lang="ru-RU" sz="1400" b="1" dirty="0">
              <a:latin typeface="Monotype Corsiva" pitchFamily="66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5357818" y="3714752"/>
            <a:ext cx="3357586" cy="200026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Ежедневные записки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Адресована непосредственно родителям, сообщает семье о здоровье, настроении, поведении ребёнка в детском саду, о его любимых занятиях и другую информацию.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1835696" y="4221088"/>
            <a:ext cx="3219270" cy="1931106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Личные блокноты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могут курсировать между детским садом и семьёй, чтобы делиться информацией о том, что происходит дома и в детском саду.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Наглядно-информационные формы взаимодействия с родителями.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1928794" y="1785926"/>
            <a:ext cx="3219270" cy="3011226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БУКЛЕТЫ :</a:t>
            </a:r>
          </a:p>
          <a:p>
            <a:pPr marL="342900" indent="-342900" algn="ctr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«Стили  семейного  воспитания».</a:t>
            </a:r>
          </a:p>
          <a:p>
            <a:pPr marL="342900" indent="-342900" algn="ctr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«Ошибки  в воспитании».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5286380" y="1214422"/>
            <a:ext cx="3500462" cy="358273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«Банк   предложений».</a:t>
            </a:r>
          </a:p>
          <a:p>
            <a:pPr algn="ctr"/>
            <a:endParaRPr lang="ru-RU" sz="1400" b="1" dirty="0">
              <a:latin typeface="Monotype Corsiva" pitchFamily="66" charset="0"/>
            </a:endParaRPr>
          </a:p>
        </p:txBody>
      </p:sp>
      <p:pic>
        <p:nvPicPr>
          <p:cNvPr id="14" name="Picture 33" descr="butterfly1-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14351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Наглядно-информационные формы взаимодействия с родителями.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1763688" y="1412776"/>
            <a:ext cx="3071834" cy="178595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</a:t>
            </a:r>
            <a:endParaRPr lang="ru-RU" sz="1400" b="1" dirty="0" smtClean="0"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Информационный  стенд.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Это настенный экран, который информирует родителей о  необходимой информации   по формированию семейных ценностей. </a:t>
            </a:r>
          </a:p>
          <a:p>
            <a:pPr algn="ctr"/>
            <a:endParaRPr lang="ru-RU" sz="1400" b="1" dirty="0">
              <a:latin typeface="Monotype Corsiva" pitchFamily="66" charset="0"/>
            </a:endParaRPr>
          </a:p>
        </p:txBody>
      </p:sp>
      <p:pic>
        <p:nvPicPr>
          <p:cNvPr id="4098" name="Picture 2" descr="F:\DCIM\108NIKON\DSCN1642.JPG"/>
          <p:cNvPicPr>
            <a:picLocks noChangeAspect="1" noChangeArrowheads="1"/>
          </p:cNvPicPr>
          <p:nvPr/>
        </p:nvPicPr>
        <p:blipFill>
          <a:blip r:embed="rId2" cstate="print"/>
          <a:srcRect l="14617" t="6937" r="28472" b="21975"/>
          <a:stretch>
            <a:fillRect/>
          </a:stretch>
        </p:blipFill>
        <p:spPr bwMode="auto">
          <a:xfrm>
            <a:off x="2071670" y="3643314"/>
            <a:ext cx="2436841" cy="2283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G:\DCIM\108NIKON\DSCN1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1" y="3571876"/>
            <a:ext cx="2761957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Овальная выноска 9"/>
          <p:cNvSpPr/>
          <p:nvPr/>
        </p:nvSpPr>
        <p:spPr>
          <a:xfrm>
            <a:off x="5072066" y="1357298"/>
            <a:ext cx="3071834" cy="178595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Информационный материал для  родителей: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1. «Как  выбрать стиль семейного  воспитания?».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2. « Семья и семейные  ценности» 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3. «Формирование  семейных ценностей  в семье».</a:t>
            </a:r>
            <a:endParaRPr lang="ru-RU" sz="1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42976" y="1916832"/>
            <a:ext cx="7715304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 </a:t>
                </a:r>
                <a:r>
                  <a:rPr lang="ru-RU" sz="2000" b="1" i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9138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27775" y="285728"/>
            <a:ext cx="24237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286116" y="214290"/>
            <a:ext cx="5429288" cy="421484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« СЕМЬЯ – это та самая среда, в которой человек  учится и сам творит добро».  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В. А. Сухомлинский.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                  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Семья для ребёнка – это ещё  и источник общественного опыта. Здесь он находит примеры для подражания, здесь происходит его социальное рождение. И если мы хотим вырастить нравственно здоровое поколение, то должны решать эту проблему  сообща: детский сад, семья, общественность.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C:\Users\Nout\Desktop\аннимации\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77072"/>
            <a:ext cx="2262192" cy="2143140"/>
          </a:xfrm>
          <a:prstGeom prst="rect">
            <a:avLst/>
          </a:prstGeom>
          <a:noFill/>
        </p:spPr>
      </p:pic>
      <p:pic>
        <p:nvPicPr>
          <p:cNvPr id="12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5580">
            <a:off x="1728374" y="442497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   ФОРМЫ  РАБОТЫ С РОДИТЕЛЯМИ: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3284984"/>
            <a:ext cx="3456384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«Моя семья»: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64088" y="3284984"/>
            <a:ext cx="3578740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«Семейная традиция»: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31840" y="1412776"/>
            <a:ext cx="527330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Наглядно-информационные формы 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03848" y="2204864"/>
            <a:ext cx="527330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Выставки: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F:\DCIM\108NIKON\DSCN1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071942"/>
            <a:ext cx="2950355" cy="1991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F:\DCIM\108NIKON\DSCN1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16574"/>
            <a:ext cx="2709583" cy="2032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  ФОРМЫ  РАБОТЫ С РОДИТЕЛЯМИ: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91680" y="3284984"/>
            <a:ext cx="3456384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«Мы – помощники для бабушки и дедушки»: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64088" y="3284984"/>
            <a:ext cx="3578740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«Мамочка  любимая   моя!»: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31840" y="1412776"/>
            <a:ext cx="527330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Наглядно- информационные формы: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03848" y="2204864"/>
            <a:ext cx="527330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Выпуск   газет: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57554" y="4221088"/>
            <a:ext cx="301464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«Наше  хобби»: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G:\DCIM\108NIKON\DSCN1691.JPG"/>
          <p:cNvPicPr>
            <a:picLocks noChangeAspect="1" noChangeArrowheads="1"/>
          </p:cNvPicPr>
          <p:nvPr/>
        </p:nvPicPr>
        <p:blipFill>
          <a:blip r:embed="rId2" cstate="print"/>
          <a:srcRect l="3198" t="17450" b="4566"/>
          <a:stretch>
            <a:fillRect/>
          </a:stretch>
        </p:blipFill>
        <p:spPr bwMode="auto">
          <a:xfrm>
            <a:off x="3357554" y="5072074"/>
            <a:ext cx="2524998" cy="1646202"/>
          </a:xfrm>
          <a:prstGeom prst="rect">
            <a:avLst/>
          </a:prstGeom>
          <a:noFill/>
        </p:spPr>
      </p:pic>
      <p:pic>
        <p:nvPicPr>
          <p:cNvPr id="1027" name="Picture 3" descr="G:\DCIM\108NIKON\DSCN1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214818"/>
            <a:ext cx="2666718" cy="20002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Познавательные формы взаимодействия с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1714480" y="1428736"/>
            <a:ext cx="7143800" cy="500066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Доминирующую роль среди форм общения педагог-родители играют познавательные формы организации их взаимоотношений. Они призваны повышать психолого-педагогическую культуру родителей, а, значит, способствовать изменению взглядов родителей на воспитание ребёнка в условиях семьи, развивать рефлексию. Кроме того, данные формы взаимодействия позволяют знакомить родителей с особенностями возрастного психологического развития детей, с рациональными методами и приёмами воспитания для дальнейшей   работы по формированию  семейных ценностей. 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Познавательные формы работы с родителями: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65449" y="461645"/>
            <a:ext cx="970716" cy="1097063"/>
          </a:xfrm>
          <a:prstGeom prst="rect">
            <a:avLst/>
          </a:prstGeom>
          <a:noFill/>
        </p:spPr>
      </p:pic>
      <p:sp>
        <p:nvSpPr>
          <p:cNvPr id="11" name="Облако 10"/>
          <p:cNvSpPr/>
          <p:nvPr/>
        </p:nvSpPr>
        <p:spPr>
          <a:xfrm>
            <a:off x="1500166" y="2214554"/>
            <a:ext cx="3214710" cy="407196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Цель использования: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Ознакомление родителей с особенностями  формирования семейных ценностей  у  детей дошкольного возраста. Формирование у родителей практических  навыков  по формированию у детей. семейных  ценностей. 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4786314" y="1071546"/>
            <a:ext cx="4000528" cy="514353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Monotype Corsiva" pitchFamily="66" charset="0"/>
            </a:endParaRPr>
          </a:p>
          <a:p>
            <a:pPr algn="ctr"/>
            <a:endParaRPr lang="ru-RU" sz="1400" b="1" dirty="0" smtClean="0">
              <a:latin typeface="Monotype Corsiva" pitchFamily="66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Формы проведения родительских   собраний:  </a:t>
            </a:r>
          </a:p>
          <a:p>
            <a:pPr marL="342900" indent="-342900" algn="ctr"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Семинары-практикумы.</a:t>
            </a:r>
          </a:p>
          <a:p>
            <a:pPr marL="342900" indent="-342900" algn="ctr"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Педагогическая гостиная.</a:t>
            </a:r>
          </a:p>
          <a:p>
            <a:pPr marL="342900" indent="-342900" algn="ctr"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Педагогическая  гостиная.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Помогает лучше и глубже понять состояние отношений в конкретной семье, вовремя оказать действенную практическую помощь  по проблемам  формирования семейных ценностей.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403457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Познавательные формы взаимодействия с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65450" y="318769"/>
            <a:ext cx="970716" cy="1097063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1979712" y="1268760"/>
            <a:ext cx="3456384" cy="345638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 </a:t>
            </a:r>
            <a:endParaRPr lang="ru-RU" sz="1400" b="1" dirty="0" smtClean="0"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Родительский совет (комитет) группы.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Это группа людей, которая регулярно собирается для того, чтобы содействовать воспитателю группы в совершенствовании условий для осуществления образовательного процесса  по формированию семейных ценностей, с целью  оказания содействия в организации и проведении совместных мероприятий. </a:t>
            </a:r>
          </a:p>
          <a:p>
            <a:pPr algn="ctr"/>
            <a:endParaRPr lang="ru-RU" sz="1400" b="1" dirty="0">
              <a:latin typeface="Monotype Corsiva" pitchFamily="66" charset="0"/>
            </a:endParaRPr>
          </a:p>
        </p:txBody>
      </p:sp>
      <p:pic>
        <p:nvPicPr>
          <p:cNvPr id="13" name="Picture 33" descr="butterfly1-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149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ьная выноска 14"/>
          <p:cNvSpPr/>
          <p:nvPr/>
        </p:nvSpPr>
        <p:spPr>
          <a:xfrm>
            <a:off x="5643538" y="1196752"/>
            <a:ext cx="3500462" cy="3357586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 </a:t>
            </a:r>
            <a:endParaRPr lang="ru-RU" sz="1400" b="1" dirty="0" smtClean="0">
              <a:latin typeface="Monotype Corsiva" pitchFamily="66" charset="0"/>
            </a:endParaRPr>
          </a:p>
          <a:p>
            <a:pPr algn="ctr"/>
            <a:endParaRPr lang="ru-RU" sz="1400" b="1" dirty="0"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1484784"/>
            <a:ext cx="28803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Индивидуальные формы взаимодействия с родителями.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Преимущество состоит в том, что через изучение специфики семьи, беседы с родителями, наблюдение за общением родителей с детьми педагог намечает конкретные пути совместного взаимодействия с родителями и ребёнком.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Познавательные формы работы с родителями: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694011" y="318769"/>
            <a:ext cx="970716" cy="1097063"/>
          </a:xfrm>
          <a:prstGeom prst="rect">
            <a:avLst/>
          </a:prstGeom>
          <a:noFill/>
        </p:spPr>
      </p:pic>
      <p:sp>
        <p:nvSpPr>
          <p:cNvPr id="14" name="Облако 13"/>
          <p:cNvSpPr/>
          <p:nvPr/>
        </p:nvSpPr>
        <p:spPr>
          <a:xfrm>
            <a:off x="2214546" y="1571612"/>
            <a:ext cx="5929354" cy="450059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Индивидуальные  консультации:</a:t>
            </a: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«Стили  семейного воспитания».</a:t>
            </a:r>
          </a:p>
          <a:p>
            <a:pPr marL="342900" indent="-342900"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2. «Влияние  семейного  воспитания на психическое развитие ребёнка».</a:t>
            </a:r>
          </a:p>
          <a:p>
            <a:pPr marL="342900" indent="-342900"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3. «Роль семьи  в формировании семейных  ценностей у детей».</a:t>
            </a:r>
          </a:p>
          <a:p>
            <a:pPr marL="342900" indent="-342900"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Picture 33" descr="butterfly1-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Досуговые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формы взаимодействия с 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694011" y="318769"/>
            <a:ext cx="970716" cy="1097063"/>
          </a:xfrm>
          <a:prstGeom prst="rect">
            <a:avLst/>
          </a:prstGeom>
          <a:noFill/>
        </p:spPr>
      </p:pic>
      <p:sp>
        <p:nvSpPr>
          <p:cNvPr id="14" name="Облако 13"/>
          <p:cNvSpPr/>
          <p:nvPr/>
        </p:nvSpPr>
        <p:spPr>
          <a:xfrm>
            <a:off x="2214546" y="1571612"/>
            <a:ext cx="6286544" cy="450059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Monotype Corsiva" pitchFamily="66" charset="0"/>
              </a:rPr>
              <a:t>Досуговые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 формы организации общения призваны устанавливать тёплые , неформальные отношения между педагогом и родителями, а также более доверительные отношения между родителями и детьми. Такие формы сотрудничества с семьёй могут быть эффективными, только если воспитатель уделяет  достаточное внимание  работе  с семьёй. 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Picture 33" descr="butterfly1-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ФОРМЫ  РАБОТЫ С РОДИТЕЛЯМИ: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65449" y="461645"/>
            <a:ext cx="970716" cy="1097063"/>
          </a:xfrm>
          <a:prstGeom prst="rect">
            <a:avLst/>
          </a:prstGeom>
          <a:noFill/>
        </p:spPr>
      </p:pic>
      <p:sp>
        <p:nvSpPr>
          <p:cNvPr id="9" name="Волна 8"/>
          <p:cNvSpPr/>
          <p:nvPr/>
        </p:nvSpPr>
        <p:spPr>
          <a:xfrm>
            <a:off x="2071670" y="1714488"/>
            <a:ext cx="2500330" cy="842962"/>
          </a:xfrm>
          <a:prstGeom prst="wave">
            <a:avLst>
              <a:gd name="adj1" fmla="val 12500"/>
              <a:gd name="adj2" fmla="val 10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Досуговые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714480" y="2786058"/>
            <a:ext cx="3214710" cy="371477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Цель использования: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Установление эмоционального контакта между педагогами, родителями и детьми.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5000628" y="1285860"/>
            <a:ext cx="3571900" cy="250318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Формы проведения общения: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Совместные досуги, праздники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«Творческая мастерская».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5220072" y="3861048"/>
            <a:ext cx="3357586" cy="2633516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Праздники, утренники, мероприятия (концерты, соревнования)  </a:t>
            </a:r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помогают создать эмоциональный комфорт в группе, сблизить участников педагогического процесса. Родители  являются активными  участниками данных   мероприятий.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3789040"/>
            <a:ext cx="2203748" cy="166563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  ДОСУГОВЫЕ ФОРМЫ  РАБОТЫ С РОДИТЕЛЯМИ: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57356" y="1714488"/>
            <a:ext cx="692948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Досуговые  мероприятия 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51720" y="3140968"/>
            <a:ext cx="4320480" cy="3769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«Праздник Осени»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AutoShape 2" descr="IMG-20241018-WA01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789040"/>
            <a:ext cx="4051315" cy="252120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   ДОСУГОВЫЕ ФОРМЫ  РАБОТЫ С РОДИТЕЛЯМИ: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57356" y="1714488"/>
            <a:ext cx="692948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Творческая   мастерская 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55776" y="2852936"/>
            <a:ext cx="4320480" cy="3769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«Генеалогическое   дерево»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F:\DCIM\108NIKON\DSCN1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645024"/>
            <a:ext cx="2664296" cy="1818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DCIM\108NIKON\DSCN1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643314"/>
            <a:ext cx="2278918" cy="1709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F:\DCIM\108NIKON\DSCN1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2967"/>
            <a:ext cx="1857388" cy="2714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763688" y="260648"/>
            <a:ext cx="6858048" cy="586304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Актуальность проекта:</a:t>
            </a:r>
          </a:p>
          <a:p>
            <a:r>
              <a:rPr lang="ru-RU" sz="3600" dirty="0" smtClean="0"/>
              <a:t>      </a:t>
            </a:r>
            <a:r>
              <a:rPr lang="ru-RU" sz="2000" b="1" i="1" dirty="0" smtClean="0">
                <a:solidFill>
                  <a:schemeClr val="tx2"/>
                </a:solidFill>
              </a:rPr>
              <a:t>В нашем современном мире перед человечеством стоит проблема сохранения семейных ценностей, проблема представления о семье как главной ценности в жизни человека.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2"/>
                </a:solidFill>
              </a:rPr>
              <a:t>Человечество, с одной стороны, в погоне за материальными благами, забывает о духовных ценностях, главнейшим из которых является СЕМЬЯ. Важным фактором личностного развития ребёнка является удовлетворение его потребности в положительных эмоциональных контактах с близкими людьми. В первую очередь – с родителями. Нередко родители забывают о своей главной роли – это не только обеспечение потребности ребёнка в питании и одежде, но и формирование у ребёнка любви и уважения к себе  как к личности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Досуговые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формы взаимодействия с 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694011" y="318769"/>
            <a:ext cx="970716" cy="1097063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5286380" y="1428736"/>
            <a:ext cx="3500462" cy="400052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 </a:t>
            </a:r>
            <a:endParaRPr lang="ru-RU" sz="1400" b="1" dirty="0" smtClean="0"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latin typeface="Monotype Corsiva" pitchFamily="66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Благотворительные акции.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Такая форма  совместной деятельности имеет большое воспитательное значение не только для детей , но и родителей.  Совместный труд в семье способствует  укреплению семейных  взаимоотношений. В реализацию проекта  входят такие акции: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«Сделаем кормушку для птиц»,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«Вырасти  рассаду  сам».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1714480" y="1571612"/>
            <a:ext cx="3357586" cy="435771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Совместные  экскурсии 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Основная цель – укрепление детско-родительских отношений. В результате у детей воспитывается трудолюбие, аккуратность, внимание к близким, уважение к труду.  После   экскурсий  дети возвращаются обогащёнными новыми впечатлениями о своём крае. Затем увлечённо рисуют, делают поделки из природного материала, оформляют выставки совместного творчества.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Нами  планируются  экскурсии в музей </a:t>
            </a:r>
            <a:r>
              <a:rPr lang="ru-RU" sz="1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Monotype Corsiva" pitchFamily="66" charset="0"/>
              </a:rPr>
              <a:t>п.Арти</a:t>
            </a:r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214382" y="2420888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206258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По окончании реализации  проекта по формированию семейных ценностей  были достигнуты следующие результаты: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694011" y="318769"/>
            <a:ext cx="970716" cy="1097063"/>
          </a:xfrm>
          <a:prstGeom prst="rect">
            <a:avLst/>
          </a:prstGeom>
          <a:noFill/>
        </p:spPr>
      </p:pic>
      <p:sp>
        <p:nvSpPr>
          <p:cNvPr id="14" name="Облако 13"/>
          <p:cNvSpPr/>
          <p:nvPr/>
        </p:nvSpPr>
        <p:spPr>
          <a:xfrm>
            <a:off x="1331640" y="2060848"/>
            <a:ext cx="7812360" cy="443998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1. Проявление у родителей интереса к  проблеме формирования семейных  ценностей.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2. Стремление взрослых к совместной активной работе  с воспитателем ДОУ.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3. Повышение педагогической компетентности  родителей в вопросах формирования семейных ценностей, в  правильности использования тех или иных методов  и стилей воспитания.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4. Установление тесных взаимоотношений между ДОУ и семьёй.</a:t>
            </a:r>
          </a:p>
          <a:p>
            <a:pPr algn="ctr"/>
            <a:endParaRPr lang="ru-RU" sz="16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Picture 33" descr="butterfly1-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00063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857356" y="1357298"/>
            <a:ext cx="6429420" cy="328614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СПАСИБО  ЗА   ВНИМАНИЕ!</a:t>
            </a:r>
            <a:endParaRPr lang="ru-RU" sz="36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763688" y="260648"/>
            <a:ext cx="6858048" cy="586304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Актуальность проекта: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/>
                </a:solidFill>
              </a:rPr>
              <a:t>Таким  образом, педагог  ДОУ выступает как партнёр по формированию семейных ценностей не только у ребёнка, но и у родителей.</a:t>
            </a:r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chemeClr val="tx2"/>
                </a:solidFill>
              </a:rPr>
              <a:t>Наш проект – прекрасный повод задуматься о роли педагога в формировании значимости  семьи как главной ценности в жизни каждого человека, о семейных традициях и их развитии в современном мире.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42976" y="1916832"/>
            <a:ext cx="7715304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 </a:t>
                </a:r>
                <a:r>
                  <a:rPr lang="ru-RU" sz="2000" b="1" i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9138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27775" y="285728"/>
            <a:ext cx="24237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28374" y="442497"/>
            <a:ext cx="1428750" cy="1428750"/>
          </a:xfrm>
          <a:prstGeom prst="rect">
            <a:avLst/>
          </a:prstGeom>
          <a:noFill/>
        </p:spPr>
      </p:pic>
      <p:sp>
        <p:nvSpPr>
          <p:cNvPr id="13" name="Пятно 1 12"/>
          <p:cNvSpPr/>
          <p:nvPr/>
        </p:nvSpPr>
        <p:spPr>
          <a:xfrm>
            <a:off x="3428992" y="285728"/>
            <a:ext cx="5357850" cy="5929354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Преимущества взаимодействия педагога ДОУ с родителями  воспитанников неоспоримы и многочисленны.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Picture 71" descr="i223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28379">
            <a:off x="1714480" y="4357694"/>
            <a:ext cx="22780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643306" y="500042"/>
            <a:ext cx="5286412" cy="5929354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ВО-ПЕРВЫХ,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Это положительный эмоциональный настрой педагогов и родителей на совместную работу по  формированию семейных  ценностей у детей. Родители уверены в том, что ДОУ всегда поможет им в решении педагогических проблем и в то же время не навредит, так как будут учитываться мнение семьи  по взаимодействию с ребёнком. Педагоги заручаются пониманием со стороны родителей в решении проблем. А в самом большом выигрыше находятся дети, ради которых и осуществляется данное взаимодействие.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4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2143108" y="714356"/>
            <a:ext cx="1428750" cy="1428750"/>
          </a:xfrm>
          <a:prstGeom prst="rect">
            <a:avLst/>
          </a:prstGeom>
          <a:noFill/>
        </p:spPr>
      </p:pic>
      <p:pic>
        <p:nvPicPr>
          <p:cNvPr id="5" name="Picture 25" descr="disney16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7496">
            <a:off x="1964673" y="4343715"/>
            <a:ext cx="107157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643306" y="500042"/>
            <a:ext cx="5286412" cy="5929354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ВО- ВТОРЫХ,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Это учёт индивидуальности ребёнка. Педагог постоянно поддерживая контакт с семьёй, знает особенности, привычки своего воспитанника и учитывает их при работе, что, в свою очередь, ведёт к повышению эффективности педагогического процесса.</a:t>
            </a:r>
            <a:endParaRPr lang="ru-RU" sz="24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4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2143108" y="714356"/>
            <a:ext cx="1428750" cy="1428750"/>
          </a:xfrm>
          <a:prstGeom prst="rect">
            <a:avLst/>
          </a:prstGeom>
          <a:noFill/>
        </p:spPr>
      </p:pic>
      <p:pic>
        <p:nvPicPr>
          <p:cNvPr id="6" name="Picture 13" descr="disney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8233">
            <a:off x="1744332" y="3940424"/>
            <a:ext cx="17272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643306" y="500042"/>
            <a:ext cx="5286412" cy="5929354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В-ТРЕТЬИХ,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Родители самостоятельно могут выбирать  стиль воспитания, наиболее приемлемый для успешного развития ребёнка в дальнейшем. Таким образом, родители берут на себя ответственность за воспитание ребёнка.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В-ЧЕТВЁРТЫХ,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Это возможность реализации единой программы воспитания и развития ребёнка в ДОУ и семье.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4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2143108" y="714356"/>
            <a:ext cx="1428750" cy="1428750"/>
          </a:xfrm>
          <a:prstGeom prst="rect">
            <a:avLst/>
          </a:prstGeom>
          <a:noFill/>
        </p:spPr>
      </p:pic>
      <p:pic>
        <p:nvPicPr>
          <p:cNvPr id="5" name="Picture 23" descr="an2_belosnezhplja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4928">
            <a:off x="1857356" y="4214818"/>
            <a:ext cx="15621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2609</Words>
  <Application>Microsoft Office PowerPoint</Application>
  <PresentationFormat>Экран (4:3)</PresentationFormat>
  <Paragraphs>283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Monotype Corsiva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Mowka</cp:lastModifiedBy>
  <cp:revision>206</cp:revision>
  <dcterms:created xsi:type="dcterms:W3CDTF">2014-05-31T11:48:50Z</dcterms:created>
  <dcterms:modified xsi:type="dcterms:W3CDTF">2024-11-06T07:47:03Z</dcterms:modified>
</cp:coreProperties>
</file>