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300700" cy="10299700"/>
  <p:notesSz cx="18300700" cy="102997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71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FFAB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AB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AB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AB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55914" y="1114361"/>
            <a:ext cx="5744845" cy="14814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FFAB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5035" y="2368931"/>
            <a:ext cx="1647063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1650" y="3996131"/>
            <a:ext cx="7122795" cy="2221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99"/>
              </a:lnSpc>
              <a:spcBef>
                <a:spcPts val="95"/>
              </a:spcBef>
            </a:pPr>
            <a:r>
              <a:rPr sz="3600" spc="-80" dirty="0">
                <a:solidFill>
                  <a:srgbClr val="FFFFFF"/>
                </a:solidFill>
              </a:rPr>
              <a:t>Современные</a:t>
            </a:r>
            <a:r>
              <a:rPr sz="3600" spc="-175" dirty="0">
                <a:solidFill>
                  <a:srgbClr val="FFFFFF"/>
                </a:solidFill>
              </a:rPr>
              <a:t> </a:t>
            </a:r>
            <a:r>
              <a:rPr sz="3600" spc="-75" dirty="0">
                <a:solidFill>
                  <a:srgbClr val="FFFFFF"/>
                </a:solidFill>
              </a:rPr>
              <a:t>технологии</a:t>
            </a:r>
            <a:r>
              <a:rPr sz="3600" spc="-175" dirty="0">
                <a:solidFill>
                  <a:srgbClr val="FFFFFF"/>
                </a:solidFill>
              </a:rPr>
              <a:t> </a:t>
            </a:r>
            <a:r>
              <a:rPr sz="3600" spc="-50" dirty="0">
                <a:solidFill>
                  <a:srgbClr val="FFFFFF"/>
                </a:solidFill>
              </a:rPr>
              <a:t>и </a:t>
            </a:r>
            <a:r>
              <a:rPr sz="3600" spc="-20" dirty="0">
                <a:solidFill>
                  <a:srgbClr val="FFFFFF"/>
                </a:solidFill>
              </a:rPr>
              <a:t>тенденции</a:t>
            </a:r>
            <a:r>
              <a:rPr sz="3600" spc="-215" dirty="0">
                <a:solidFill>
                  <a:srgbClr val="FFFFFF"/>
                </a:solidFill>
              </a:rPr>
              <a:t> </a:t>
            </a:r>
            <a:r>
              <a:rPr sz="3600" spc="-195" dirty="0">
                <a:solidFill>
                  <a:srgbClr val="FFFFFF"/>
                </a:solidFill>
              </a:rPr>
              <a:t>в</a:t>
            </a:r>
            <a:r>
              <a:rPr sz="3600" spc="-185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создании </a:t>
            </a:r>
            <a:r>
              <a:rPr sz="3600" spc="-75" dirty="0">
                <a:solidFill>
                  <a:srgbClr val="FFFFFF"/>
                </a:solidFill>
              </a:rPr>
              <a:t>печатной</a:t>
            </a:r>
            <a:r>
              <a:rPr sz="3600" spc="-200" dirty="0">
                <a:solidFill>
                  <a:srgbClr val="FFFFFF"/>
                </a:solidFill>
              </a:rPr>
              <a:t> </a:t>
            </a:r>
            <a:r>
              <a:rPr sz="3600" spc="-25" dirty="0">
                <a:solidFill>
                  <a:srgbClr val="FFFFFF"/>
                </a:solidFill>
              </a:rPr>
              <a:t>продукции</a:t>
            </a:r>
            <a:r>
              <a:rPr sz="3600" spc="-195" dirty="0">
                <a:solidFill>
                  <a:srgbClr val="FFFFFF"/>
                </a:solidFill>
              </a:rPr>
              <a:t> </a:t>
            </a:r>
            <a:r>
              <a:rPr sz="3600" spc="-50" dirty="0">
                <a:solidFill>
                  <a:srgbClr val="FFFFFF"/>
                </a:solidFill>
              </a:rPr>
              <a:t>в </a:t>
            </a:r>
            <a:r>
              <a:rPr sz="3600" spc="-10" dirty="0">
                <a:solidFill>
                  <a:srgbClr val="FFFFFF"/>
                </a:solidFill>
              </a:rPr>
              <a:t>России</a:t>
            </a:r>
            <a:endParaRPr sz="3600"/>
          </a:p>
        </p:txBody>
      </p:sp>
      <p:sp>
        <p:nvSpPr>
          <p:cNvPr id="3" name="TextBox 2"/>
          <p:cNvSpPr txBox="1"/>
          <p:nvPr/>
        </p:nvSpPr>
        <p:spPr>
          <a:xfrm>
            <a:off x="10674350" y="781685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: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Шеремета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Петрович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труда (технологии)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«Средняя школа№5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г.о.Мариуполь«ДНР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Введение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54974" y="3240595"/>
            <a:ext cx="6395085" cy="297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100"/>
              </a:spcBef>
            </a:pP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Современные</a:t>
            </a:r>
            <a:r>
              <a:rPr sz="2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технологии</a:t>
            </a:r>
            <a:r>
              <a:rPr sz="2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печатной </a:t>
            </a:r>
            <a:r>
              <a:rPr sz="2400" spc="65" dirty="0">
                <a:solidFill>
                  <a:srgbClr val="FFFFFF"/>
                </a:solidFill>
                <a:latin typeface="Verdana"/>
                <a:cs typeface="Verdana"/>
              </a:rPr>
              <a:t>продукции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Verdana"/>
                <a:cs typeface="Verdana"/>
              </a:rPr>
              <a:t>России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стремительно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развиваются.</a:t>
            </a:r>
            <a:r>
              <a:rPr sz="2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Verdana"/>
                <a:cs typeface="Verdana"/>
              </a:rPr>
              <a:t>Инновации</a:t>
            </a:r>
            <a:r>
              <a:rPr sz="24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2400" b="1" spc="-65" dirty="0">
                <a:solidFill>
                  <a:srgbClr val="FFFFFF"/>
                </a:solidFill>
                <a:latin typeface="Verdana"/>
                <a:cs typeface="Verdana"/>
              </a:rPr>
              <a:t>цифровизация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становятся</a:t>
            </a:r>
            <a:r>
              <a:rPr sz="2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ключевыми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факторами,</a:t>
            </a:r>
            <a:r>
              <a:rPr sz="24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Verdana"/>
                <a:cs typeface="Verdana"/>
              </a:rPr>
              <a:t>влияющими</a:t>
            </a:r>
            <a:r>
              <a:rPr sz="24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24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рынок.</a:t>
            </a:r>
            <a:endParaRPr sz="2400">
              <a:latin typeface="Verdana"/>
              <a:cs typeface="Verdana"/>
            </a:endParaRPr>
          </a:p>
          <a:p>
            <a:pPr marL="12700" marR="457200">
              <a:lnSpc>
                <a:spcPct val="100299"/>
              </a:lnSpc>
              <a:spcBef>
                <a:spcPts val="35"/>
              </a:spcBef>
            </a:pPr>
            <a:r>
              <a:rPr sz="2400" spc="100" dirty="0">
                <a:solidFill>
                  <a:srgbClr val="FFFFFF"/>
                </a:solidFill>
                <a:latin typeface="Verdana"/>
                <a:cs typeface="Verdana"/>
              </a:rPr>
              <a:t>Рассмотрим</a:t>
            </a: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основные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тенденции</a:t>
            </a:r>
            <a:r>
              <a:rPr sz="2400" b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2400" b="1" spc="-75" dirty="0">
                <a:solidFill>
                  <a:srgbClr val="FFFFFF"/>
                </a:solidFill>
                <a:latin typeface="Verdana"/>
                <a:cs typeface="Verdana"/>
              </a:rPr>
              <a:t>технологии</a:t>
            </a:r>
            <a:r>
              <a:rPr sz="2400" spc="-7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которые</a:t>
            </a:r>
            <a:r>
              <a:rPr sz="24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формируют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будущее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печати.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68614" y="711326"/>
            <a:ext cx="5187950" cy="28575"/>
          </a:xfrm>
          <a:custGeom>
            <a:avLst/>
            <a:gdLst/>
            <a:ahLst/>
            <a:cxnLst/>
            <a:rect l="l" t="t" r="r" b="b"/>
            <a:pathLst>
              <a:path w="5187950" h="28575">
                <a:moveTo>
                  <a:pt x="5187632" y="0"/>
                </a:moveTo>
                <a:lnTo>
                  <a:pt x="0" y="0"/>
                </a:lnTo>
                <a:lnTo>
                  <a:pt x="0" y="28575"/>
                </a:lnTo>
                <a:lnTo>
                  <a:pt x="5187632" y="28575"/>
                </a:lnTo>
                <a:lnTo>
                  <a:pt x="5187632" y="0"/>
                </a:lnTo>
                <a:close/>
              </a:path>
            </a:pathLst>
          </a:custGeom>
          <a:solidFill>
            <a:srgbClr val="FFA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6077" y="1156703"/>
            <a:ext cx="5886449" cy="77503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30296" y="2278557"/>
            <a:ext cx="6059170" cy="7683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185" dirty="0"/>
              <a:t>Цифровая</a:t>
            </a:r>
            <a:r>
              <a:rPr sz="4850" spc="-204" dirty="0"/>
              <a:t> </a:t>
            </a:r>
            <a:r>
              <a:rPr sz="4850" spc="-55" dirty="0"/>
              <a:t>печать</a:t>
            </a:r>
            <a:endParaRPr sz="4850"/>
          </a:p>
        </p:txBody>
      </p:sp>
      <p:sp>
        <p:nvSpPr>
          <p:cNvPr id="4" name="object 4"/>
          <p:cNvSpPr txBox="1"/>
          <p:nvPr/>
        </p:nvSpPr>
        <p:spPr>
          <a:xfrm>
            <a:off x="9130296" y="3423932"/>
            <a:ext cx="7581900" cy="130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1299"/>
              </a:lnSpc>
              <a:spcBef>
                <a:spcPts val="100"/>
              </a:spcBef>
            </a:pP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Цифровая</a:t>
            </a:r>
            <a:r>
              <a:rPr sz="1650" spc="30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печать</a:t>
            </a:r>
            <a:r>
              <a:rPr sz="1650" spc="30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позволяет</a:t>
            </a:r>
            <a:r>
              <a:rPr sz="1650" spc="30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достигать</a:t>
            </a:r>
            <a:r>
              <a:rPr sz="1650" spc="30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высокой</a:t>
            </a:r>
            <a:r>
              <a:rPr sz="1650" spc="30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650" b="1" dirty="0">
                <a:solidFill>
                  <a:srgbClr val="FFFFFF"/>
                </a:solidFill>
                <a:latin typeface="Verdana"/>
                <a:cs typeface="Verdana"/>
              </a:rPr>
              <a:t>скорости</a:t>
            </a:r>
            <a:r>
              <a:rPr sz="1650" b="1" spc="32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650" spc="40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650" b="1" dirty="0">
                <a:solidFill>
                  <a:srgbClr val="FFFFFF"/>
                </a:solidFill>
                <a:latin typeface="Verdana"/>
                <a:cs typeface="Verdana"/>
              </a:rPr>
              <a:t>качества</a:t>
            </a:r>
            <a:r>
              <a:rPr sz="1650" b="1" spc="180" dirty="0">
                <a:solidFill>
                  <a:srgbClr val="FFFFFF"/>
                </a:solidFill>
                <a:latin typeface="Verdana"/>
                <a:cs typeface="Verdana"/>
              </a:rPr>
              <a:t>   </a:t>
            </a:r>
            <a:r>
              <a:rPr sz="1650" spc="90" dirty="0">
                <a:solidFill>
                  <a:srgbClr val="FFFFFF"/>
                </a:solidFill>
                <a:latin typeface="Verdana"/>
                <a:cs typeface="Verdana"/>
              </a:rPr>
              <a:t>при</a:t>
            </a:r>
            <a:r>
              <a:rPr sz="1650" spc="170" dirty="0">
                <a:solidFill>
                  <a:srgbClr val="FFFFFF"/>
                </a:solidFill>
                <a:latin typeface="Verdana"/>
                <a:cs typeface="Verdana"/>
              </a:rPr>
              <a:t>   </a:t>
            </a:r>
            <a:r>
              <a:rPr sz="1650" spc="45" dirty="0">
                <a:solidFill>
                  <a:srgbClr val="FFFFFF"/>
                </a:solidFill>
                <a:latin typeface="Verdana"/>
                <a:cs typeface="Verdana"/>
              </a:rPr>
              <a:t>минимальных</a:t>
            </a:r>
            <a:r>
              <a:rPr sz="1650" spc="165" dirty="0">
                <a:solidFill>
                  <a:srgbClr val="FFFFFF"/>
                </a:solidFill>
                <a:latin typeface="Verdana"/>
                <a:cs typeface="Verdana"/>
              </a:rPr>
              <a:t>  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затратах.</a:t>
            </a:r>
            <a:r>
              <a:rPr sz="1650" spc="165" dirty="0">
                <a:solidFill>
                  <a:srgbClr val="FFFFFF"/>
                </a:solidFill>
                <a:latin typeface="Verdana"/>
                <a:cs typeface="Verdana"/>
              </a:rPr>
              <a:t>   </a:t>
            </a:r>
            <a:r>
              <a:rPr sz="1650" spc="50" dirty="0">
                <a:solidFill>
                  <a:srgbClr val="FFFFFF"/>
                </a:solidFill>
                <a:latin typeface="Verdana"/>
                <a:cs typeface="Verdana"/>
              </a:rPr>
              <a:t>Она</a:t>
            </a:r>
            <a:r>
              <a:rPr sz="1650" spc="170" dirty="0">
                <a:solidFill>
                  <a:srgbClr val="FFFFFF"/>
                </a:solidFill>
                <a:latin typeface="Verdana"/>
                <a:cs typeface="Verdana"/>
              </a:rPr>
              <a:t>   </a:t>
            </a:r>
            <a:r>
              <a:rPr sz="1650" spc="-10" dirty="0">
                <a:solidFill>
                  <a:srgbClr val="FFFFFF"/>
                </a:solidFill>
                <a:latin typeface="Verdana"/>
                <a:cs typeface="Verdana"/>
              </a:rPr>
              <a:t>обеспечивает </a:t>
            </a:r>
            <a:r>
              <a:rPr sz="1650" b="1" dirty="0">
                <a:solidFill>
                  <a:srgbClr val="FFFFFF"/>
                </a:solidFill>
                <a:latin typeface="Verdana"/>
                <a:cs typeface="Verdana"/>
              </a:rPr>
              <a:t>индивидуализацию</a:t>
            </a:r>
            <a:r>
              <a:rPr sz="1650" b="1" spc="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50" dirty="0">
                <a:solidFill>
                  <a:srgbClr val="FFFFFF"/>
                </a:solidFill>
                <a:latin typeface="Verdana"/>
                <a:cs typeface="Verdana"/>
              </a:rPr>
              <a:t>продукции</a:t>
            </a:r>
            <a:r>
              <a:rPr sz="1650" spc="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9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650" spc="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сокращает</a:t>
            </a:r>
            <a:r>
              <a:rPr sz="1650" spc="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70" dirty="0">
                <a:solidFill>
                  <a:srgbClr val="FFFFFF"/>
                </a:solidFill>
                <a:latin typeface="Verdana"/>
                <a:cs typeface="Verdana"/>
              </a:rPr>
              <a:t>время</a:t>
            </a:r>
            <a:r>
              <a:rPr sz="1650" spc="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sz="1650" spc="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заказа</a:t>
            </a:r>
            <a:r>
              <a:rPr sz="1650" spc="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30" dirty="0">
                <a:solidFill>
                  <a:srgbClr val="FFFFFF"/>
                </a:solidFill>
                <a:latin typeface="Verdana"/>
                <a:cs typeface="Verdana"/>
              </a:rPr>
              <a:t>до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выполнения.</a:t>
            </a:r>
            <a:r>
              <a:rPr sz="1650" spc="10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Эта</a:t>
            </a:r>
            <a:r>
              <a:rPr sz="1650" spc="10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технология</a:t>
            </a:r>
            <a:r>
              <a:rPr sz="1650" spc="11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активно</a:t>
            </a:r>
            <a:r>
              <a:rPr sz="1650" spc="10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внедряется</a:t>
            </a:r>
            <a:r>
              <a:rPr sz="1650" spc="10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50" spc="11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650" spc="-10" dirty="0">
                <a:solidFill>
                  <a:srgbClr val="FFFFFF"/>
                </a:solidFill>
                <a:latin typeface="Verdana"/>
                <a:cs typeface="Verdana"/>
              </a:rPr>
              <a:t>различных отраслях.</a:t>
            </a:r>
            <a:endParaRPr sz="16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5914" y="1115365"/>
            <a:ext cx="93510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Экологические</a:t>
            </a:r>
            <a:r>
              <a:rPr spc="-320" dirty="0"/>
              <a:t> </a:t>
            </a:r>
            <a:r>
              <a:rPr spc="-65" dirty="0"/>
              <a:t>технологии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54961" y="2602204"/>
            <a:ext cx="5299075" cy="24320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39370">
              <a:lnSpc>
                <a:spcPct val="102600"/>
              </a:lnSpc>
              <a:spcBef>
                <a:spcPts val="65"/>
              </a:spcBef>
            </a:pPr>
            <a:r>
              <a:rPr sz="1950" spc="60" dirty="0">
                <a:solidFill>
                  <a:srgbClr val="FFFFFF"/>
                </a:solidFill>
                <a:latin typeface="Verdana"/>
                <a:cs typeface="Verdana"/>
              </a:rPr>
              <a:t>Современные</a:t>
            </a:r>
            <a:r>
              <a:rPr sz="195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FFFFFF"/>
                </a:solidFill>
                <a:latin typeface="Verdana"/>
                <a:cs typeface="Verdana"/>
              </a:rPr>
              <a:t>технологии</a:t>
            </a:r>
            <a:r>
              <a:rPr sz="19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FFFFFF"/>
                </a:solidFill>
                <a:latin typeface="Verdana"/>
                <a:cs typeface="Verdana"/>
              </a:rPr>
              <a:t>печати</a:t>
            </a:r>
            <a:r>
              <a:rPr sz="19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Verdana"/>
                <a:cs typeface="Verdana"/>
              </a:rPr>
              <a:t>также </a:t>
            </a:r>
            <a:r>
              <a:rPr sz="1950" dirty="0">
                <a:solidFill>
                  <a:srgbClr val="FFFFFF"/>
                </a:solidFill>
                <a:latin typeface="Verdana"/>
                <a:cs typeface="Verdana"/>
              </a:rPr>
              <a:t>акцентируют</a:t>
            </a:r>
            <a:r>
              <a:rPr sz="195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70" dirty="0">
                <a:solidFill>
                  <a:srgbClr val="FFFFFF"/>
                </a:solidFill>
                <a:latin typeface="Verdana"/>
                <a:cs typeface="Verdana"/>
              </a:rPr>
              <a:t>внимание</a:t>
            </a:r>
            <a:r>
              <a:rPr sz="195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195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b="1" spc="-10" dirty="0">
                <a:solidFill>
                  <a:srgbClr val="FFFFFF"/>
                </a:solidFill>
                <a:latin typeface="Verdana"/>
                <a:cs typeface="Verdana"/>
              </a:rPr>
              <a:t>экологии</a:t>
            </a:r>
            <a:r>
              <a:rPr sz="1950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950">
              <a:latin typeface="Verdana"/>
              <a:cs typeface="Verdana"/>
            </a:endParaRPr>
          </a:p>
          <a:p>
            <a:pPr marL="12700">
              <a:lnSpc>
                <a:spcPts val="2325"/>
              </a:lnSpc>
            </a:pPr>
            <a:r>
              <a:rPr sz="1950" spc="50" dirty="0">
                <a:solidFill>
                  <a:srgbClr val="FFFFFF"/>
                </a:solidFill>
                <a:latin typeface="Verdana"/>
                <a:cs typeface="Verdana"/>
              </a:rPr>
              <a:t>Использование</a:t>
            </a:r>
            <a:r>
              <a:rPr sz="195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b="1" spc="-25" dirty="0">
                <a:solidFill>
                  <a:srgbClr val="FFFFFF"/>
                </a:solidFill>
                <a:latin typeface="Verdana"/>
                <a:cs typeface="Verdana"/>
              </a:rPr>
              <a:t>экологически</a:t>
            </a:r>
            <a:r>
              <a:rPr sz="195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b="1" spc="-10" dirty="0">
                <a:solidFill>
                  <a:srgbClr val="FFFFFF"/>
                </a:solidFill>
                <a:latin typeface="Verdana"/>
                <a:cs typeface="Verdana"/>
              </a:rPr>
              <a:t>чистых</a:t>
            </a:r>
            <a:endParaRPr sz="1950">
              <a:latin typeface="Verdana"/>
              <a:cs typeface="Verdana"/>
            </a:endParaRPr>
          </a:p>
          <a:p>
            <a:pPr marL="12700" marR="5080">
              <a:lnSpc>
                <a:spcPct val="101000"/>
              </a:lnSpc>
              <a:spcBef>
                <a:spcPts val="35"/>
              </a:spcBef>
            </a:pPr>
            <a:r>
              <a:rPr sz="1950" dirty="0">
                <a:solidFill>
                  <a:srgbClr val="FFFFFF"/>
                </a:solidFill>
                <a:latin typeface="Verdana"/>
                <a:cs typeface="Verdana"/>
              </a:rPr>
              <a:t>материалов</a:t>
            </a:r>
            <a:r>
              <a:rPr sz="195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10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95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b="1" spc="-50" dirty="0">
                <a:solidFill>
                  <a:srgbClr val="FFFFFF"/>
                </a:solidFill>
                <a:latin typeface="Verdana"/>
                <a:cs typeface="Verdana"/>
              </a:rPr>
              <a:t>безопасных</a:t>
            </a:r>
            <a:r>
              <a:rPr sz="195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Verdana"/>
                <a:cs typeface="Verdana"/>
              </a:rPr>
              <a:t>красок </a:t>
            </a:r>
            <a:r>
              <a:rPr sz="1950" dirty="0">
                <a:solidFill>
                  <a:srgbClr val="FFFFFF"/>
                </a:solidFill>
                <a:latin typeface="Verdana"/>
                <a:cs typeface="Verdana"/>
              </a:rPr>
              <a:t>позволяет</a:t>
            </a:r>
            <a:r>
              <a:rPr sz="195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FFFFFF"/>
                </a:solidFill>
                <a:latin typeface="Verdana"/>
                <a:cs typeface="Verdana"/>
              </a:rPr>
              <a:t>сократить</a:t>
            </a:r>
            <a:r>
              <a:rPr sz="195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Verdana"/>
                <a:cs typeface="Verdana"/>
              </a:rPr>
              <a:t>негативное </a:t>
            </a:r>
            <a:r>
              <a:rPr sz="1950" spc="45" dirty="0">
                <a:solidFill>
                  <a:srgbClr val="FFFFFF"/>
                </a:solidFill>
                <a:latin typeface="Verdana"/>
                <a:cs typeface="Verdana"/>
              </a:rPr>
              <a:t>воздействие</a:t>
            </a:r>
            <a:r>
              <a:rPr sz="19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19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FFFFFF"/>
                </a:solidFill>
                <a:latin typeface="Verdana"/>
                <a:cs typeface="Verdana"/>
              </a:rPr>
              <a:t>окружающую</a:t>
            </a:r>
            <a:r>
              <a:rPr sz="19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30" dirty="0">
                <a:solidFill>
                  <a:srgbClr val="FFFFFF"/>
                </a:solidFill>
                <a:latin typeface="Verdana"/>
                <a:cs typeface="Verdana"/>
              </a:rPr>
              <a:t>среду.</a:t>
            </a:r>
            <a:r>
              <a:rPr sz="195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Verdana"/>
                <a:cs typeface="Verdana"/>
              </a:rPr>
              <a:t>Это </a:t>
            </a:r>
            <a:r>
              <a:rPr sz="1950" dirty="0">
                <a:solidFill>
                  <a:srgbClr val="FFFFFF"/>
                </a:solidFill>
                <a:latin typeface="Verdana"/>
                <a:cs typeface="Verdana"/>
              </a:rPr>
              <a:t>становится</a:t>
            </a:r>
            <a:r>
              <a:rPr sz="195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55" dirty="0">
                <a:solidFill>
                  <a:srgbClr val="FFFFFF"/>
                </a:solidFill>
                <a:latin typeface="Verdana"/>
                <a:cs typeface="Verdana"/>
              </a:rPr>
              <a:t>важным</a:t>
            </a:r>
            <a:r>
              <a:rPr sz="195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FFFFFF"/>
                </a:solidFill>
                <a:latin typeface="Verdana"/>
                <a:cs typeface="Verdana"/>
              </a:rPr>
              <a:t>аспектом</a:t>
            </a:r>
            <a:r>
              <a:rPr sz="195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Verdana"/>
                <a:cs typeface="Verdana"/>
              </a:rPr>
              <a:t>для </a:t>
            </a:r>
            <a:r>
              <a:rPr sz="1950" spc="50" dirty="0">
                <a:solidFill>
                  <a:srgbClr val="FFFFFF"/>
                </a:solidFill>
                <a:latin typeface="Verdana"/>
                <a:cs typeface="Verdana"/>
              </a:rPr>
              <a:t>многих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Verdana"/>
                <a:cs typeface="Verdana"/>
              </a:rPr>
              <a:t>компаний.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68614" y="711326"/>
            <a:ext cx="5187950" cy="28575"/>
          </a:xfrm>
          <a:custGeom>
            <a:avLst/>
            <a:gdLst/>
            <a:ahLst/>
            <a:cxnLst/>
            <a:rect l="l" t="t" r="r" b="b"/>
            <a:pathLst>
              <a:path w="5187950" h="28575">
                <a:moveTo>
                  <a:pt x="5187632" y="0"/>
                </a:moveTo>
                <a:lnTo>
                  <a:pt x="0" y="0"/>
                </a:lnTo>
                <a:lnTo>
                  <a:pt x="0" y="28575"/>
                </a:lnTo>
                <a:lnTo>
                  <a:pt x="5187632" y="28575"/>
                </a:lnTo>
                <a:lnTo>
                  <a:pt x="5187632" y="0"/>
                </a:lnTo>
                <a:close/>
              </a:path>
            </a:pathLst>
          </a:custGeom>
          <a:solidFill>
            <a:srgbClr val="FFA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76688" y="2638234"/>
            <a:ext cx="6667499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30296" y="2288082"/>
            <a:ext cx="6510655" cy="55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50" spc="-60" dirty="0"/>
              <a:t>Автоматизация</a:t>
            </a:r>
            <a:r>
              <a:rPr sz="3450" spc="-190" dirty="0"/>
              <a:t> </a:t>
            </a:r>
            <a:r>
              <a:rPr sz="3450" spc="-50" dirty="0"/>
              <a:t>процессов</a:t>
            </a:r>
            <a:endParaRPr sz="3450"/>
          </a:p>
        </p:txBody>
      </p:sp>
      <p:sp>
        <p:nvSpPr>
          <p:cNvPr id="4" name="object 4"/>
          <p:cNvSpPr txBox="1"/>
          <p:nvPr/>
        </p:nvSpPr>
        <p:spPr>
          <a:xfrm>
            <a:off x="9130296" y="3423932"/>
            <a:ext cx="7581900" cy="11423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1899"/>
              </a:lnSpc>
              <a:spcBef>
                <a:spcPts val="85"/>
              </a:spcBef>
            </a:pP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Автоматизация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печатной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 индустрии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значительно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повышает 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эффективность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Использование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Verdana"/>
                <a:cs typeface="Verdana"/>
              </a:rPr>
              <a:t>роботизированных</a:t>
            </a:r>
            <a:r>
              <a:rPr sz="1800" b="1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систем </a:t>
            </a:r>
            <a:r>
              <a:rPr sz="1800" spc="10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40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Verdana"/>
                <a:cs typeface="Verdana"/>
              </a:rPr>
              <a:t>программного</a:t>
            </a:r>
            <a:r>
              <a:rPr sz="1800" spc="4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обеспечения</a:t>
            </a:r>
            <a:r>
              <a:rPr sz="1800" spc="4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для</a:t>
            </a:r>
            <a:r>
              <a:rPr sz="1800" spc="4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управления</a:t>
            </a:r>
            <a:r>
              <a:rPr sz="1800" spc="4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процессами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позволяет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снизить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Verdana"/>
                <a:cs typeface="Verdana"/>
              </a:rPr>
              <a:t>ошибки </a:t>
            </a:r>
            <a:r>
              <a:rPr sz="1800" spc="10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ускорить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выполнение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заказов.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5700"/>
              </a:lnSpc>
              <a:spcBef>
                <a:spcPts val="260"/>
              </a:spcBef>
            </a:pPr>
            <a:r>
              <a:rPr spc="-120" dirty="0"/>
              <a:t>Персонализация </a:t>
            </a:r>
            <a:r>
              <a:rPr spc="-10" dirty="0"/>
              <a:t>продукции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54974" y="3240595"/>
            <a:ext cx="6275070" cy="29768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80"/>
              </a:spcBef>
            </a:pPr>
            <a:r>
              <a:rPr sz="2400" spc="65" dirty="0">
                <a:solidFill>
                  <a:srgbClr val="FFFFFF"/>
                </a:solidFill>
                <a:latin typeface="Verdana"/>
                <a:cs typeface="Verdana"/>
              </a:rPr>
              <a:t>Персонализация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печатной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продукции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становится</a:t>
            </a:r>
            <a:r>
              <a:rPr sz="24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все</a:t>
            </a:r>
            <a:r>
              <a:rPr sz="24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Verdana"/>
                <a:cs typeface="Verdana"/>
              </a:rPr>
              <a:t>более</a:t>
            </a:r>
            <a:r>
              <a:rPr sz="24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важной.</a:t>
            </a:r>
            <a:endParaRPr sz="2400">
              <a:latin typeface="Verdana"/>
              <a:cs typeface="Verdana"/>
            </a:endParaRPr>
          </a:p>
          <a:p>
            <a:pPr marL="12700" marR="197485">
              <a:lnSpc>
                <a:spcPct val="100499"/>
              </a:lnSpc>
              <a:spcBef>
                <a:spcPts val="30"/>
              </a:spcBef>
            </a:pPr>
            <a:r>
              <a:rPr sz="2400" b="1" spc="-35" dirty="0">
                <a:solidFill>
                  <a:srgbClr val="FFFFFF"/>
                </a:solidFill>
                <a:latin typeface="Verdana"/>
                <a:cs typeface="Verdana"/>
              </a:rPr>
              <a:t>Клиенты</a:t>
            </a:r>
            <a:r>
              <a:rPr sz="24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требуют</a:t>
            </a:r>
            <a:r>
              <a:rPr sz="2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уникальные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решения,</a:t>
            </a:r>
            <a:r>
              <a:rPr sz="2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Verdana"/>
                <a:cs typeface="Verdana"/>
              </a:rPr>
              <a:t>современные</a:t>
            </a:r>
            <a:r>
              <a:rPr sz="2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технологии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позволяют</a:t>
            </a:r>
            <a:r>
              <a:rPr sz="2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быстро</a:t>
            </a:r>
            <a:r>
              <a:rPr sz="2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эффективно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создавать</a:t>
            </a:r>
            <a:r>
              <a:rPr sz="2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индивидуализированные 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продукты,</a:t>
            </a:r>
            <a:r>
              <a:rPr sz="24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что</a:t>
            </a:r>
            <a:r>
              <a:rPr sz="24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увеличивает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конкурентоспособность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68614" y="711326"/>
            <a:ext cx="5187950" cy="28575"/>
          </a:xfrm>
          <a:custGeom>
            <a:avLst/>
            <a:gdLst/>
            <a:ahLst/>
            <a:cxnLst/>
            <a:rect l="l" t="t" r="r" b="b"/>
            <a:pathLst>
              <a:path w="5187950" h="28575">
                <a:moveTo>
                  <a:pt x="5187632" y="0"/>
                </a:moveTo>
                <a:lnTo>
                  <a:pt x="0" y="0"/>
                </a:lnTo>
                <a:lnTo>
                  <a:pt x="0" y="28575"/>
                </a:lnTo>
                <a:lnTo>
                  <a:pt x="5187632" y="28575"/>
                </a:lnTo>
                <a:lnTo>
                  <a:pt x="5187632" y="0"/>
                </a:lnTo>
                <a:close/>
              </a:path>
            </a:pathLst>
          </a:custGeom>
          <a:solidFill>
            <a:srgbClr val="FFA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6077" y="1156703"/>
            <a:ext cx="5886449" cy="77503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54860" y="3162275"/>
            <a:ext cx="6209030" cy="2014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5"/>
              </a:spcBef>
            </a:pPr>
            <a:r>
              <a:rPr sz="215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21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50" spc="65" dirty="0">
                <a:solidFill>
                  <a:srgbClr val="FFFFFF"/>
                </a:solidFill>
                <a:latin typeface="Verdana"/>
                <a:cs typeface="Verdana"/>
              </a:rPr>
              <a:t>развитием</a:t>
            </a:r>
            <a:r>
              <a:rPr sz="21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Verdana"/>
                <a:cs typeface="Verdana"/>
              </a:rPr>
              <a:t>технологий,</a:t>
            </a:r>
            <a:r>
              <a:rPr sz="21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50" spc="55" dirty="0">
                <a:solidFill>
                  <a:srgbClr val="FFFFFF"/>
                </a:solidFill>
                <a:latin typeface="Verdana"/>
                <a:cs typeface="Verdana"/>
              </a:rPr>
              <a:t>мобильные </a:t>
            </a:r>
            <a:r>
              <a:rPr sz="2150" spc="70" dirty="0">
                <a:solidFill>
                  <a:srgbClr val="FFFFFF"/>
                </a:solidFill>
                <a:latin typeface="Verdana"/>
                <a:cs typeface="Verdana"/>
              </a:rPr>
              <a:t>приложения</a:t>
            </a:r>
            <a:r>
              <a:rPr sz="21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50" dirty="0">
                <a:solidFill>
                  <a:srgbClr val="FFFFFF"/>
                </a:solidFill>
                <a:latin typeface="Verdana"/>
                <a:cs typeface="Verdana"/>
              </a:rPr>
              <a:t>становятся</a:t>
            </a:r>
            <a:r>
              <a:rPr sz="21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50" spc="45" dirty="0">
                <a:solidFill>
                  <a:srgbClr val="FFFFFF"/>
                </a:solidFill>
                <a:latin typeface="Verdana"/>
                <a:cs typeface="Verdana"/>
              </a:rPr>
              <a:t>важным </a:t>
            </a:r>
            <a:r>
              <a:rPr sz="2150" spc="65" dirty="0">
                <a:solidFill>
                  <a:srgbClr val="FFFFFF"/>
                </a:solidFill>
                <a:latin typeface="Verdana"/>
                <a:cs typeface="Verdana"/>
              </a:rPr>
              <a:t>инструментом</a:t>
            </a:r>
            <a:r>
              <a:rPr sz="21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50" dirty="0">
                <a:solidFill>
                  <a:srgbClr val="FFFFFF"/>
                </a:solidFill>
                <a:latin typeface="Verdana"/>
                <a:cs typeface="Verdana"/>
              </a:rPr>
              <a:t>для</a:t>
            </a:r>
            <a:r>
              <a:rPr sz="21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50" b="1" spc="-70" dirty="0">
                <a:solidFill>
                  <a:srgbClr val="FFFFFF"/>
                </a:solidFill>
                <a:latin typeface="Verdana"/>
                <a:cs typeface="Verdana"/>
              </a:rPr>
              <a:t>заказа</a:t>
            </a:r>
            <a:r>
              <a:rPr sz="215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Verdana"/>
                <a:cs typeface="Verdana"/>
              </a:rPr>
              <a:t>печатной </a:t>
            </a:r>
            <a:r>
              <a:rPr sz="2150" dirty="0">
                <a:solidFill>
                  <a:srgbClr val="FFFFFF"/>
                </a:solidFill>
                <a:latin typeface="Verdana"/>
                <a:cs typeface="Verdana"/>
              </a:rPr>
              <a:t>продукции.</a:t>
            </a:r>
            <a:r>
              <a:rPr sz="215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50" spc="114" dirty="0">
                <a:solidFill>
                  <a:srgbClr val="FFFFFF"/>
                </a:solidFill>
                <a:latin typeface="Verdana"/>
                <a:cs typeface="Verdana"/>
              </a:rPr>
              <a:t>Они</a:t>
            </a:r>
            <a:r>
              <a:rPr sz="215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50" dirty="0">
                <a:solidFill>
                  <a:srgbClr val="FFFFFF"/>
                </a:solidFill>
                <a:latin typeface="Verdana"/>
                <a:cs typeface="Verdana"/>
              </a:rPr>
              <a:t>упрощают</a:t>
            </a:r>
            <a:r>
              <a:rPr sz="215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50" spc="75" dirty="0">
                <a:solidFill>
                  <a:srgbClr val="FFFFFF"/>
                </a:solidFill>
                <a:latin typeface="Verdana"/>
                <a:cs typeface="Verdana"/>
              </a:rPr>
              <a:t>процесс </a:t>
            </a:r>
            <a:r>
              <a:rPr sz="2150" spc="60" dirty="0">
                <a:solidFill>
                  <a:srgbClr val="FFFFFF"/>
                </a:solidFill>
                <a:latin typeface="Verdana"/>
                <a:cs typeface="Verdana"/>
              </a:rPr>
              <a:t>взаимодействия</a:t>
            </a:r>
            <a:r>
              <a:rPr sz="215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50" spc="6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215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50" spc="65" dirty="0">
                <a:solidFill>
                  <a:srgbClr val="FFFFFF"/>
                </a:solidFill>
                <a:latin typeface="Verdana"/>
                <a:cs typeface="Verdana"/>
              </a:rPr>
              <a:t>клиентами</a:t>
            </a:r>
            <a:r>
              <a:rPr sz="215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50" spc="11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15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Verdana"/>
                <a:cs typeface="Verdana"/>
              </a:rPr>
              <a:t>позволяют </a:t>
            </a:r>
            <a:r>
              <a:rPr sz="2150" dirty="0">
                <a:solidFill>
                  <a:srgbClr val="FFFFFF"/>
                </a:solidFill>
                <a:latin typeface="Verdana"/>
                <a:cs typeface="Verdana"/>
              </a:rPr>
              <a:t>легко</a:t>
            </a:r>
            <a:r>
              <a:rPr sz="21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50" dirty="0">
                <a:solidFill>
                  <a:srgbClr val="FFFFFF"/>
                </a:solidFill>
                <a:latin typeface="Verdana"/>
                <a:cs typeface="Verdana"/>
              </a:rPr>
              <a:t>управлять</a:t>
            </a:r>
            <a:r>
              <a:rPr sz="21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50" b="1" spc="-55" dirty="0">
                <a:solidFill>
                  <a:srgbClr val="FFFFFF"/>
                </a:solidFill>
                <a:latin typeface="Verdana"/>
                <a:cs typeface="Verdana"/>
              </a:rPr>
              <a:t>заказами</a:t>
            </a:r>
            <a:r>
              <a:rPr sz="215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50" spc="11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1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50" b="1" spc="-10" dirty="0">
                <a:solidFill>
                  <a:srgbClr val="FFFFFF"/>
                </a:solidFill>
                <a:latin typeface="Verdana"/>
                <a:cs typeface="Verdana"/>
              </a:rPr>
              <a:t>дизайном</a:t>
            </a:r>
            <a:r>
              <a:rPr sz="2150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15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5700"/>
              </a:lnSpc>
              <a:spcBef>
                <a:spcPts val="260"/>
              </a:spcBef>
            </a:pPr>
            <a:r>
              <a:rPr spc="-10" dirty="0"/>
              <a:t>Мобильные </a:t>
            </a:r>
            <a:r>
              <a:rPr spc="-130" dirty="0"/>
              <a:t>приложения</a:t>
            </a:r>
          </a:p>
        </p:txBody>
      </p:sp>
      <p:sp>
        <p:nvSpPr>
          <p:cNvPr id="5" name="object 5"/>
          <p:cNvSpPr/>
          <p:nvPr/>
        </p:nvSpPr>
        <p:spPr>
          <a:xfrm>
            <a:off x="1968614" y="711326"/>
            <a:ext cx="5187950" cy="28575"/>
          </a:xfrm>
          <a:custGeom>
            <a:avLst/>
            <a:gdLst/>
            <a:ahLst/>
            <a:cxnLst/>
            <a:rect l="l" t="t" r="r" b="b"/>
            <a:pathLst>
              <a:path w="5187950" h="28575">
                <a:moveTo>
                  <a:pt x="5187632" y="0"/>
                </a:moveTo>
                <a:lnTo>
                  <a:pt x="0" y="0"/>
                </a:lnTo>
                <a:lnTo>
                  <a:pt x="0" y="28575"/>
                </a:lnTo>
                <a:lnTo>
                  <a:pt x="5187632" y="28575"/>
                </a:lnTo>
                <a:lnTo>
                  <a:pt x="5187632" y="0"/>
                </a:lnTo>
                <a:close/>
              </a:path>
            </a:pathLst>
          </a:custGeom>
          <a:solidFill>
            <a:srgbClr val="FFA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64229" y="914170"/>
            <a:ext cx="5638800" cy="84581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7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54860" y="3162275"/>
            <a:ext cx="6279515" cy="194563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142240">
              <a:lnSpc>
                <a:spcPct val="101200"/>
              </a:lnSpc>
              <a:spcBef>
                <a:spcPts val="70"/>
              </a:spcBef>
            </a:pPr>
            <a:r>
              <a:rPr sz="2100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21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65" dirty="0">
                <a:solidFill>
                  <a:srgbClr val="FFFFFF"/>
                </a:solidFill>
                <a:latin typeface="Verdana"/>
                <a:cs typeface="Verdana"/>
              </a:rPr>
              <a:t>российском</a:t>
            </a:r>
            <a:r>
              <a:rPr sz="21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FFFFFF"/>
                </a:solidFill>
                <a:latin typeface="Verdana"/>
                <a:cs typeface="Verdana"/>
              </a:rPr>
              <a:t>рынке</a:t>
            </a:r>
            <a:r>
              <a:rPr sz="21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FFFFFF"/>
                </a:solidFill>
                <a:latin typeface="Verdana"/>
                <a:cs typeface="Verdana"/>
              </a:rPr>
              <a:t>печатной</a:t>
            </a:r>
            <a:r>
              <a:rPr sz="21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40" dirty="0">
                <a:solidFill>
                  <a:srgbClr val="FFFFFF"/>
                </a:solidFill>
                <a:latin typeface="Verdana"/>
                <a:cs typeface="Verdana"/>
              </a:rPr>
              <a:t>продукции </a:t>
            </a:r>
            <a:r>
              <a:rPr sz="2100" dirty="0">
                <a:solidFill>
                  <a:srgbClr val="FFFFFF"/>
                </a:solidFill>
                <a:latin typeface="Verdana"/>
                <a:cs typeface="Verdana"/>
              </a:rPr>
              <a:t>наблюдаются</a:t>
            </a:r>
            <a:r>
              <a:rPr sz="21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FFFFFF"/>
                </a:solidFill>
                <a:latin typeface="Verdana"/>
                <a:cs typeface="Verdana"/>
              </a:rPr>
              <a:t>новые</a:t>
            </a:r>
            <a:r>
              <a:rPr sz="21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Verdana"/>
                <a:cs typeface="Verdana"/>
              </a:rPr>
              <a:t>тенденции</a:t>
            </a:r>
            <a:r>
              <a:rPr sz="2100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100">
              <a:latin typeface="Verdana"/>
              <a:cs typeface="Verdana"/>
            </a:endParaRPr>
          </a:p>
          <a:p>
            <a:pPr marL="12700">
              <a:lnSpc>
                <a:spcPts val="2475"/>
              </a:lnSpc>
            </a:pPr>
            <a:r>
              <a:rPr sz="2100" dirty="0">
                <a:solidFill>
                  <a:srgbClr val="FFFFFF"/>
                </a:solidFill>
                <a:latin typeface="Verdana"/>
                <a:cs typeface="Verdana"/>
              </a:rPr>
              <a:t>Увеличение</a:t>
            </a:r>
            <a:r>
              <a:rPr sz="21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FFFFFF"/>
                </a:solidFill>
                <a:latin typeface="Verdana"/>
                <a:cs typeface="Verdana"/>
              </a:rPr>
              <a:t>спроса</a:t>
            </a:r>
            <a:r>
              <a:rPr sz="21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21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b="1" spc="-65" dirty="0">
                <a:solidFill>
                  <a:srgbClr val="FFFFFF"/>
                </a:solidFill>
                <a:latin typeface="Verdana"/>
                <a:cs typeface="Verdana"/>
              </a:rPr>
              <a:t>экологичные</a:t>
            </a:r>
            <a:r>
              <a:rPr sz="2100" b="1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4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endParaRPr sz="2100">
              <a:latin typeface="Verdana"/>
              <a:cs typeface="Verdana"/>
            </a:endParaRPr>
          </a:p>
          <a:p>
            <a:pPr marL="12700" marR="5080">
              <a:lnSpc>
                <a:spcPct val="99700"/>
              </a:lnSpc>
              <a:spcBef>
                <a:spcPts val="35"/>
              </a:spcBef>
            </a:pPr>
            <a:r>
              <a:rPr sz="2100" b="1" spc="-60" dirty="0">
                <a:solidFill>
                  <a:srgbClr val="FFFFFF"/>
                </a:solidFill>
                <a:latin typeface="Verdana"/>
                <a:cs typeface="Verdana"/>
              </a:rPr>
              <a:t>персонализированные</a:t>
            </a:r>
            <a:r>
              <a:rPr sz="2100" b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30" dirty="0">
                <a:solidFill>
                  <a:srgbClr val="FFFFFF"/>
                </a:solidFill>
                <a:latin typeface="Verdana"/>
                <a:cs typeface="Verdana"/>
              </a:rPr>
              <a:t>продукты,</a:t>
            </a:r>
            <a:r>
              <a:rPr sz="21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6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1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Verdana"/>
                <a:cs typeface="Verdana"/>
              </a:rPr>
              <a:t>также </a:t>
            </a:r>
            <a:r>
              <a:rPr sz="2100" spc="55" dirty="0">
                <a:solidFill>
                  <a:srgbClr val="FFFFFF"/>
                </a:solidFill>
                <a:latin typeface="Verdana"/>
                <a:cs typeface="Verdana"/>
              </a:rPr>
              <a:t>внедрение</a:t>
            </a:r>
            <a:r>
              <a:rPr sz="21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b="1" spc="-85" dirty="0">
                <a:solidFill>
                  <a:srgbClr val="FFFFFF"/>
                </a:solidFill>
                <a:latin typeface="Verdana"/>
                <a:cs typeface="Verdana"/>
              </a:rPr>
              <a:t>цифровых</a:t>
            </a:r>
            <a:r>
              <a:rPr sz="2100" b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80" dirty="0">
                <a:solidFill>
                  <a:srgbClr val="FFFFFF"/>
                </a:solidFill>
                <a:latin typeface="Verdana"/>
                <a:cs typeface="Verdana"/>
              </a:rPr>
              <a:t>решений</a:t>
            </a:r>
            <a:r>
              <a:rPr sz="21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Verdana"/>
                <a:cs typeface="Verdana"/>
              </a:rPr>
              <a:t>формируют </a:t>
            </a:r>
            <a:r>
              <a:rPr sz="2100" dirty="0">
                <a:solidFill>
                  <a:srgbClr val="FFFFFF"/>
                </a:solidFill>
                <a:latin typeface="Verdana"/>
                <a:cs typeface="Verdana"/>
              </a:rPr>
              <a:t>новые</a:t>
            </a:r>
            <a:r>
              <a:rPr sz="21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FFFFFF"/>
                </a:solidFill>
                <a:latin typeface="Verdana"/>
                <a:cs typeface="Verdana"/>
              </a:rPr>
              <a:t>стандарты</a:t>
            </a:r>
            <a:r>
              <a:rPr sz="21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1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Verdana"/>
                <a:cs typeface="Verdana"/>
              </a:rPr>
              <a:t>отрасли.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5700"/>
              </a:lnSpc>
              <a:spcBef>
                <a:spcPts val="260"/>
              </a:spcBef>
            </a:pPr>
            <a:r>
              <a:rPr spc="-85" dirty="0"/>
              <a:t>Тенденции </a:t>
            </a:r>
            <a:r>
              <a:rPr spc="-10" dirty="0"/>
              <a:t>рынка</a:t>
            </a:r>
          </a:p>
        </p:txBody>
      </p:sp>
      <p:sp>
        <p:nvSpPr>
          <p:cNvPr id="5" name="object 5"/>
          <p:cNvSpPr/>
          <p:nvPr/>
        </p:nvSpPr>
        <p:spPr>
          <a:xfrm>
            <a:off x="1968614" y="711326"/>
            <a:ext cx="5187950" cy="28575"/>
          </a:xfrm>
          <a:custGeom>
            <a:avLst/>
            <a:gdLst/>
            <a:ahLst/>
            <a:cxnLst/>
            <a:rect l="l" t="t" r="r" b="b"/>
            <a:pathLst>
              <a:path w="5187950" h="28575">
                <a:moveTo>
                  <a:pt x="5187632" y="0"/>
                </a:moveTo>
                <a:lnTo>
                  <a:pt x="0" y="0"/>
                </a:lnTo>
                <a:lnTo>
                  <a:pt x="0" y="28575"/>
                </a:lnTo>
                <a:lnTo>
                  <a:pt x="5187632" y="28575"/>
                </a:lnTo>
                <a:lnTo>
                  <a:pt x="5187632" y="0"/>
                </a:lnTo>
                <a:close/>
              </a:path>
            </a:pathLst>
          </a:custGeom>
          <a:solidFill>
            <a:srgbClr val="FFA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64229" y="914170"/>
            <a:ext cx="5638799" cy="8458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7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4974" y="1075931"/>
            <a:ext cx="42373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Заключение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4947" y="1199489"/>
            <a:ext cx="55594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Современные</a:t>
            </a:r>
            <a:r>
              <a:rPr sz="1600" spc="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технологии</a:t>
            </a:r>
            <a:r>
              <a:rPr sz="1600" spc="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600" spc="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тенденции</a:t>
            </a:r>
            <a:r>
              <a:rPr sz="1600" spc="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00" spc="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печатной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74947" y="1447139"/>
            <a:ext cx="55594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5280" algn="l"/>
                <a:tab pos="2134870" algn="l"/>
                <a:tab pos="3317875" algn="l"/>
                <a:tab pos="4871085" algn="l"/>
              </a:tabLst>
            </a:pP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продукции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600" spc="50" dirty="0">
                <a:solidFill>
                  <a:srgbClr val="FFFFFF"/>
                </a:solidFill>
                <a:latin typeface="Verdana"/>
                <a:cs typeface="Verdana"/>
              </a:rPr>
              <a:t>России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открывают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новые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74947" y="1685264"/>
            <a:ext cx="55594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возможности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для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бизнеса.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Verdana"/>
                <a:cs typeface="Verdana"/>
              </a:rPr>
              <a:t>Инновации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Verdana"/>
                <a:cs typeface="Verdana"/>
              </a:rPr>
              <a:t>экология</a:t>
            </a:r>
            <a:r>
              <a:rPr sz="1600" b="1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74947" y="1932914"/>
            <a:ext cx="5560060" cy="1003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299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персонализация</a:t>
            </a:r>
            <a:r>
              <a:rPr sz="1600" b="1" spc="370" dirty="0">
                <a:solidFill>
                  <a:srgbClr val="FFFFFF"/>
                </a:solidFill>
                <a:latin typeface="Verdana"/>
                <a:cs typeface="Verdana"/>
              </a:rPr>
              <a:t>    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становятся</a:t>
            </a:r>
            <a:r>
              <a:rPr sz="1600" spc="360" dirty="0">
                <a:solidFill>
                  <a:srgbClr val="FFFFFF"/>
                </a:solidFill>
                <a:latin typeface="Verdana"/>
                <a:cs typeface="Verdana"/>
              </a:rPr>
              <a:t>    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основными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приоритетами,</a:t>
            </a:r>
            <a:r>
              <a:rPr sz="1600" spc="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Verdana"/>
                <a:cs typeface="Verdana"/>
              </a:rPr>
              <a:t>определяющими</a:t>
            </a:r>
            <a:r>
              <a:rPr sz="1600" spc="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будущее</a:t>
            </a:r>
            <a:r>
              <a:rPr sz="1600" spc="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отрасли.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Следует</a:t>
            </a:r>
            <a:r>
              <a:rPr sz="1600" spc="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внимательно</a:t>
            </a:r>
            <a:r>
              <a:rPr sz="1600" spc="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следить</a:t>
            </a:r>
            <a:r>
              <a:rPr sz="1600" spc="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за</a:t>
            </a:r>
            <a:r>
              <a:rPr sz="1600" spc="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Verdana"/>
                <a:cs typeface="Verdana"/>
              </a:rPr>
              <a:t>изменениями</a:t>
            </a:r>
            <a:r>
              <a:rPr sz="1600" spc="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на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рынке.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68614" y="711326"/>
            <a:ext cx="5187950" cy="28575"/>
          </a:xfrm>
          <a:custGeom>
            <a:avLst/>
            <a:gdLst/>
            <a:ahLst/>
            <a:cxnLst/>
            <a:rect l="l" t="t" r="r" b="b"/>
            <a:pathLst>
              <a:path w="5187950" h="28575">
                <a:moveTo>
                  <a:pt x="5187632" y="0"/>
                </a:moveTo>
                <a:lnTo>
                  <a:pt x="0" y="0"/>
                </a:lnTo>
                <a:lnTo>
                  <a:pt x="0" y="28575"/>
                </a:lnTo>
                <a:lnTo>
                  <a:pt x="5187632" y="28575"/>
                </a:lnTo>
                <a:lnTo>
                  <a:pt x="5187632" y="0"/>
                </a:lnTo>
                <a:close/>
              </a:path>
            </a:pathLst>
          </a:custGeom>
          <a:solidFill>
            <a:srgbClr val="FFA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301750" y="3321050"/>
            <a:ext cx="9372600" cy="419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AB4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278</Words>
  <Application>Microsoft Office PowerPoint</Application>
  <PresentationFormat>Произвольный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Современные технологии и тенденции в создании печатной продукции в России</vt:lpstr>
      <vt:lpstr>Введение</vt:lpstr>
      <vt:lpstr>Цифровая печать</vt:lpstr>
      <vt:lpstr>Экологические технологии</vt:lpstr>
      <vt:lpstr>Автоматизация процессов</vt:lpstr>
      <vt:lpstr>Персонализация продукции</vt:lpstr>
      <vt:lpstr>Мобильные приложения</vt:lpstr>
      <vt:lpstr>Тенденции рынка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технологии и тенденции в создании печатной продукции в России</dc:title>
  <dc:creator>Лариса</dc:creator>
  <cp:lastModifiedBy>Лариса</cp:lastModifiedBy>
  <cp:revision>1</cp:revision>
  <dcterms:created xsi:type="dcterms:W3CDTF">2024-11-26T17:30:24Z</dcterms:created>
  <dcterms:modified xsi:type="dcterms:W3CDTF">2024-11-26T18:00:48Z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2024-11-26T00:00:00Z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2024-11-26T00:00:00Z</vt:filetime>
  </property>
  <property fmtid="{D5CDD505-2E9C-101B-9397-08002B2CF9AE}" pid="5" name="Producer">
    <vt:lpwstr>GPL Ghostscript 10.04.0</vt:lpwstr>
  </property>
</Properties>
</file>