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1" r:id="rId4"/>
    <p:sldId id="259" r:id="rId5"/>
    <p:sldId id="266" r:id="rId6"/>
    <p:sldId id="265" r:id="rId7"/>
    <p:sldId id="260" r:id="rId8"/>
    <p:sldId id="258" r:id="rId9"/>
    <p:sldId id="262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630616" cy="2144405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Arial Narrow" panose="020B0606020202030204" pitchFamily="34" charset="0"/>
              </a:rPr>
              <a:t>Россия в начале </a:t>
            </a:r>
            <a:r>
              <a:rPr lang="en-US" sz="8000" dirty="0" smtClean="0">
                <a:latin typeface="Arial Narrow" panose="020B0606020202030204" pitchFamily="34" charset="0"/>
              </a:rPr>
              <a:t>XXI</a:t>
            </a:r>
            <a:r>
              <a:rPr lang="ru-RU" sz="8000" dirty="0" smtClean="0">
                <a:latin typeface="Arial Narrow" panose="020B0606020202030204" pitchFamily="34" charset="0"/>
              </a:rPr>
              <a:t> века</a:t>
            </a:r>
            <a:endParaRPr lang="ru-RU" sz="8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7021411" cy="39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5" y="764704"/>
            <a:ext cx="9184305" cy="51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4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dirty="0"/>
              <a:t>2024 год стал годом значительных перемен и неожиданных событий. Мы увидели, как мир адаптируется к новым вызовам, и как технологии продолжают изменять повседневную жизнь. Давайте подведем итоги и рассмотрим ключевые моменты этого года.</a:t>
            </a:r>
          </a:p>
          <a:p>
            <a:pPr marL="0" indent="457200">
              <a:buNone/>
            </a:pPr>
            <a:r>
              <a:rPr lang="ru-RU" sz="2400" i="1" dirty="0"/>
              <a:t>Экономические изменения</a:t>
            </a:r>
          </a:p>
          <a:p>
            <a:pPr marL="0" indent="457200">
              <a:buNone/>
            </a:pPr>
            <a:r>
              <a:rPr lang="ru-RU" sz="2400" dirty="0"/>
              <a:t>В 2024 году глобальная экономика столкнулась с новыми вызовами. Пандемия COVID-19 оставила свои следы, но мир постепенно адаптировался, и страны начали восстанавливаться. Мы стали свидетелями усиления тенденций устойчивого развития и перехода к зеленой экономике. Многие компании начали внедрять экологически чистые технологии, что привело к созданию новых рабочих мест и расширению рынков для «зеленых» товаров и услуг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01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800" i="1" dirty="0"/>
              <a:t>Политическая ситуация</a:t>
            </a:r>
          </a:p>
          <a:p>
            <a:pPr marL="0" indent="457200">
              <a:buNone/>
            </a:pPr>
            <a:r>
              <a:rPr lang="ru-RU" sz="2800" dirty="0"/>
              <a:t>На политической арене 2024 год также выдался насыщенным. Мы стали свидетелями значимых выборов в разных странах, в том числе и в России. Эти выборы привлекли внимание не только на национальном уровне, но и со стороны международных наблюдателей. Происходящие события позволили переосмыслить политические стратегии и укрепить гражданское общество.</a:t>
            </a:r>
          </a:p>
          <a:p>
            <a:pPr marL="0" indent="4572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2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136904" cy="6336704"/>
          </a:xfrm>
        </p:spPr>
        <p:txBody>
          <a:bodyPr>
            <a:normAutofit fontScale="92500"/>
          </a:bodyPr>
          <a:lstStyle/>
          <a:p>
            <a:pPr marL="0" indent="457200">
              <a:buNone/>
            </a:pPr>
            <a:r>
              <a:rPr lang="ru-RU" sz="4300" dirty="0"/>
              <a:t>Также, в контексте международной политики, 2024 год ознаменовался попытками стран наладить диалог по вопросам безопасности, изменения климата и устойчивого развития. Некоторые государства начали активно сотрудничать в области технологий и обмена достижения.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"/>
            <a:ext cx="9164683" cy="68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601"/>
            <a:ext cx="9144000" cy="570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586551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символика – неотъемлемая часть любой независимой страны. Герб, гимн и флаг выражают идею суверенитета и несут глубокий культурный смысл. Символы сплачивают народ, превращают его в политическую нацию.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Экономика самой большой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200" dirty="0"/>
              <a:t>Экономика России выйдет на плановый рост к 2025 году и по 2030-й будет прогрессировать в диапазоне 2,2–2,7%, что близко к докризисным целям (3%). </a:t>
            </a:r>
            <a:r>
              <a:rPr lang="ru-RU" sz="2200" dirty="0" smtClean="0"/>
              <a:t>Однако</a:t>
            </a:r>
            <a:r>
              <a:rPr lang="ru-RU" sz="2200" dirty="0"/>
              <a:t> реализация такого сценария возможна, если РФ сможет обеспечить критически важный импорт, выведет товары на новые рынки и реализует технологическое импортозамещение. В противном случае рост составит 1,3–1,9</a:t>
            </a:r>
            <a:r>
              <a:rPr lang="ru-RU" sz="2200" dirty="0" smtClean="0"/>
              <a:t>%.</a:t>
            </a:r>
          </a:p>
          <a:p>
            <a:pPr marL="0" indent="457200">
              <a:buNone/>
            </a:pPr>
            <a:r>
              <a:rPr lang="ru-RU" sz="2200" dirty="0"/>
              <a:t> </a:t>
            </a:r>
            <a:r>
              <a:rPr lang="ru-RU" sz="2200" dirty="0" smtClean="0"/>
              <a:t>Исходя </a:t>
            </a:r>
            <a:r>
              <a:rPr lang="ru-RU" sz="2200" dirty="0"/>
              <a:t>из долгосрочного санкционного давления, есть четыре сценария развития российской экономики. Первый — кризисный — имеет вероятность реализации лишь 10%, поэтому подробно в документе не рассматривается. Второй — автаркия (экономический режим самообеспечения страны, в котором минимизируется внешний товарный оборот). Реализация такого варианта также маловероятна (15%), однако он может оказаться едва ли не единственно возможным в случае дальнейшей резкой эскалации конфликта России и стран — геополитических </a:t>
            </a:r>
            <a:r>
              <a:rPr lang="ru-RU" sz="2200" dirty="0" smtClean="0"/>
              <a:t>противников.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562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55272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dirty="0"/>
              <a:t>Третий вариант — так называемая ситуационная адаптация. Вероятность реализации такого сценария 35%. Он предполагает проведение крайне осторожной макроэкономической политики. Соответственно, ресурса для ускорения инвестиционного процесса в таком сценарии нет. Рост экономики по этому прогнозу в 2025–2030 годах составит 1,3–1,9%. В 2022–2024 годах падение будет в диапазоне 2,2–2,5%.</a:t>
            </a:r>
          </a:p>
          <a:p>
            <a:pPr marL="0" indent="457200">
              <a:buNone/>
            </a:pPr>
            <a:r>
              <a:rPr lang="ru-RU" sz="2400" dirty="0"/>
              <a:t>И четвертый самый вероятный вариант развития российской экономики (40%) — «Борьба за рост» или сценарий «Активной трансформации». В рамках этого сценария предполагается применение усилий, направленных на модернизацию российской экономики в новых условиях.</a:t>
            </a:r>
          </a:p>
          <a:p>
            <a:pPr marL="0" indent="457200">
              <a:buNone/>
            </a:pPr>
            <a:endParaRPr lang="ru-RU" sz="2400" dirty="0"/>
          </a:p>
          <a:p>
            <a:pPr marL="0" indent="45720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11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21" y="298326"/>
            <a:ext cx="9273021" cy="5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87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dirty="0" smtClean="0"/>
              <a:t>Россия </a:t>
            </a:r>
            <a:r>
              <a:rPr lang="ru-RU" sz="2400" dirty="0"/>
              <a:t>является самобытной страной-цивилизацией, обширной евразийской и евро-тихоокеанской державой и оплотом Русского мира. При этом отношение России к иностранным государствам и организациям определяется на основании их конструктивной, нейтральной или недружественной политики в отношении Москвы</a:t>
            </a:r>
            <a:r>
              <a:rPr lang="ru-RU" sz="2400" dirty="0" smtClean="0"/>
              <a:t>. </a:t>
            </a:r>
          </a:p>
          <a:p>
            <a:pPr marL="0" indent="457200">
              <a:buNone/>
            </a:pPr>
            <a:r>
              <a:rPr lang="ru-RU" sz="2400" dirty="0" smtClean="0"/>
              <a:t>    Россия </a:t>
            </a:r>
            <a:r>
              <a:rPr lang="ru-RU" sz="2400" dirty="0"/>
              <a:t>не </a:t>
            </a:r>
            <a:r>
              <a:rPr lang="ru-RU" sz="2400" dirty="0" smtClean="0"/>
              <a:t>враг </a:t>
            </a:r>
            <a:r>
              <a:rPr lang="ru-RU" sz="2400" dirty="0"/>
              <a:t>Запада, не изолируется от него и не имеет по отношению к нему враждебных </a:t>
            </a:r>
            <a:r>
              <a:rPr lang="ru-RU" sz="2400" dirty="0" smtClean="0"/>
              <a:t>намерений. В </a:t>
            </a:r>
            <a:r>
              <a:rPr lang="ru-RU" sz="2400" dirty="0"/>
              <a:t>целях содействия адаптации мироустройства к реалиям многополярного мира Россия намерена уделять приоритетное внимание устранению рудиментов доминирования США и других недружественных государств в мировых делах, созданию условий для отказа любого государства от </a:t>
            </a:r>
            <a:r>
              <a:rPr lang="ru-RU" sz="2400" dirty="0" err="1"/>
              <a:t>неоколониальных</a:t>
            </a:r>
            <a:r>
              <a:rPr lang="ru-RU" sz="2400" dirty="0"/>
              <a:t> и гегемонистских </a:t>
            </a:r>
            <a:r>
              <a:rPr lang="ru-RU" sz="2400" dirty="0" smtClean="0"/>
              <a:t>амбиций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42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8" y="980728"/>
            <a:ext cx="919724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2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55000" lnSpcReduction="20000"/>
          </a:bodyPr>
          <a:lstStyle/>
          <a:p>
            <a:pPr indent="342900"/>
            <a:r>
              <a:rPr lang="ru-RU" sz="3500" b="1" dirty="0"/>
              <a:t>В начале XXI века произошли заметные изменения во внешней политике России</a:t>
            </a:r>
            <a:r>
              <a:rPr lang="ru-RU" sz="3500" dirty="0"/>
              <a:t>. Страна вернулась в число ключевых игроков, чьи действия на международной арене продиктованы национальными интересами. </a:t>
            </a:r>
          </a:p>
          <a:p>
            <a:pPr indent="342900"/>
            <a:r>
              <a:rPr lang="ru-RU" sz="3500" b="1" dirty="0" smtClean="0"/>
              <a:t>Укрепление </a:t>
            </a:r>
            <a:r>
              <a:rPr lang="ru-RU" sz="3500" b="1" dirty="0"/>
              <a:t>международного авторитета России</a:t>
            </a:r>
            <a:r>
              <a:rPr lang="ru-RU" sz="3500" dirty="0"/>
              <a:t>. Об этом, например, свидетельствуют посещение ведущими мировыми лидерами мероприятий, посвящённых празднованию 300-летия Санкт-Петербурга и 60-летия Победы Советского Союза в Великой Отечественной войне, проведение саммита «Большой восьмёрки» в 2006 году в Санкт-Петербурге, выбор Международным олимпийским комитетом города Сочи столицей Олимпийских игр 2014 года. </a:t>
            </a:r>
          </a:p>
          <a:p>
            <a:pPr indent="342900"/>
            <a:r>
              <a:rPr lang="ru-RU" sz="3500" b="1" dirty="0"/>
              <a:t>Развитие союзнических отношений с ближайшими соседями на Востоке</a:t>
            </a:r>
            <a:r>
              <a:rPr lang="ru-RU" sz="3500" dirty="0"/>
              <a:t>. Особенно эффективными становились отношения между Россией и Китаем. В июле 2001 года Россия подписала Договор о добрососедстве, дружбе и сотрудничестве с КНР. </a:t>
            </a:r>
          </a:p>
          <a:p>
            <a:pPr indent="342900"/>
            <a:r>
              <a:rPr lang="ru-RU" sz="3500" b="1" dirty="0"/>
              <a:t>Развитие сотрудничества с государствами Латинской Америки</a:t>
            </a:r>
            <a:r>
              <a:rPr lang="ru-RU" sz="3500" dirty="0"/>
              <a:t>. Появилась практика регулярных встреч президента России с лидерами Бразилии, Аргентины, Венесуэлы, Кубы, Перу, Боливии, Никарагуа. Постепенно экономические и культурные связи были дополнены военно-политическим сотрудничеством. </a:t>
            </a:r>
          </a:p>
          <a:p>
            <a:pPr indent="342900"/>
            <a:r>
              <a:rPr lang="ru-RU" sz="3500" b="1" dirty="0"/>
              <a:t>Углубление интеграционных процессов между Россией и странами СНГ</a:t>
            </a:r>
            <a:r>
              <a:rPr lang="ru-RU" sz="3500" dirty="0"/>
              <a:t>. 1 января 2015 года вступил в силу договор о создании Евразийского экономического союза (ЕАЭС). В него вошли Россия, Белоруссия, Казахстан, Киргизия и Армения. </a:t>
            </a:r>
          </a:p>
          <a:p>
            <a:pPr indent="342900"/>
            <a:r>
              <a:rPr lang="ru-RU" sz="3500" dirty="0"/>
              <a:t>Стремление России проводить независимую внешнюю политику вызвало враждебную реакцию стран Запада, и прежде всего США. </a:t>
            </a:r>
          </a:p>
          <a:p>
            <a:pPr indent="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6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</TotalTime>
  <Words>328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Россия в начале XXI века</vt:lpstr>
      <vt:lpstr>Презентация PowerPoint</vt:lpstr>
      <vt:lpstr>Презентация PowerPoint</vt:lpstr>
      <vt:lpstr>Экономика самой большой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2024-11-19T02:58:36Z</dcterms:created>
  <dcterms:modified xsi:type="dcterms:W3CDTF">2024-11-19T03:41:00Z</dcterms:modified>
</cp:coreProperties>
</file>