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3" autoAdjust="0"/>
    <p:restoredTop sz="94660"/>
  </p:normalViewPr>
  <p:slideViewPr>
    <p:cSldViewPr snapToGrid="0">
      <p:cViewPr varScale="1">
        <p:scale>
          <a:sx n="42" d="100"/>
          <a:sy n="42" d="100"/>
        </p:scale>
        <p:origin x="1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2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ГБДОУ104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Лист1!$A$2:$A$4</c:f>
              <c:strCache>
                <c:ptCount val="3"/>
                <c:pt idx="0">
                  <c:v>Игровая, коммуникативная деятельность</c:v>
                </c:pt>
                <c:pt idx="1">
                  <c:v>Элементы трудовой деятельности</c:v>
                </c:pt>
                <c:pt idx="2">
                  <c:v>Формирование основ безопасного поведения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62.1</c:v>
                </c:pt>
                <c:pt idx="1">
                  <c:v>46.5</c:v>
                </c:pt>
                <c:pt idx="2">
                  <c:v>61.3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ГБДОУ 95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Лист1!$A$2:$A$4</c:f>
              <c:strCache>
                <c:ptCount val="3"/>
                <c:pt idx="0">
                  <c:v>Игровая, коммуникативная деятельность</c:v>
                </c:pt>
                <c:pt idx="1">
                  <c:v>Элементы трудовой деятельности</c:v>
                </c:pt>
                <c:pt idx="2">
                  <c:v>Формирование основ безопасного поведения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47.1</c:v>
                </c:pt>
                <c:pt idx="1">
                  <c:v>37.8</c:v>
                </c:pt>
                <c:pt idx="2">
                  <c:v>48.2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5969280"/>
        <c:axId val="95970816"/>
      </c:barChart>
      <c:catAx>
        <c:axId val="95969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5970816"/>
        <c:crosses val="autoZero"/>
        <c:auto val="1"/>
        <c:lblAlgn val="ctr"/>
        <c:lblOffset val="100"/>
        <c:noMultiLvlLbl val="0"/>
      </c:catAx>
      <c:valAx>
        <c:axId val="95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5969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1299780739593"/>
          <c:y val="0.384083888552393"/>
          <c:w val="0.128700219260406"/>
          <c:h val="0.231832222895215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ru-RU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cd8a153a-d7d8-4730-9154-1e4320124b2d}"/>
      </c:ext>
    </c:extLst>
  </c:chart>
  <c:txPr>
    <a:bodyPr/>
    <a:lstStyle/>
    <a:p>
      <a:pPr>
        <a:defRPr lang="ru-RU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644103401027"/>
          <c:y val="0.0454316804305694"/>
          <c:w val="0.845511221840188"/>
          <c:h val="0.859688634811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ГБДОУ 104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 уровень развития социально-коммуникативных умений</c:v>
                </c:pt>
                <c:pt idx="1">
                  <c:v>Средний уровень развития социально-коммуникативных умений</c:v>
                </c:pt>
                <c:pt idx="2">
                  <c:v>Низкий уровень развития социально-коммуникативных умений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17.2</c:v>
                </c:pt>
                <c:pt idx="1">
                  <c:v>48.3</c:v>
                </c:pt>
                <c:pt idx="2">
                  <c:v>34.5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ГБДОУ 95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00B0F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 уровень развития социально-коммуникативных умений</c:v>
                </c:pt>
                <c:pt idx="1">
                  <c:v>Средний уровень развития социально-коммуникативных умений</c:v>
                </c:pt>
                <c:pt idx="2">
                  <c:v>Низкий уровень развития социально-коммуникативных умений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33.3</c:v>
                </c:pt>
                <c:pt idx="2">
                  <c:v>66.7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6009216"/>
        <c:axId val="97911552"/>
      </c:barChart>
      <c:catAx>
        <c:axId val="960092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7911552"/>
        <c:crosses val="autoZero"/>
        <c:auto val="1"/>
        <c:lblAlgn val="ctr"/>
        <c:lblOffset val="100"/>
        <c:noMultiLvlLbl val="0"/>
      </c:catAx>
      <c:valAx>
        <c:axId val="97911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6009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dd7ac65f-a0cc-47e9-99ff-d4733aac561c}"/>
      </c:ext>
    </c:extLst>
  </c:chart>
  <c:txPr>
    <a:bodyPr/>
    <a:lstStyle/>
    <a:p>
      <a:pPr>
        <a:defRPr lang="ru-RU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ГБДОУ104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Лист1!$A$2:$A$4</c:f>
              <c:strCache>
                <c:ptCount val="3"/>
                <c:pt idx="0">
                  <c:v>Игровая, коммуникативная деятельность</c:v>
                </c:pt>
                <c:pt idx="1">
                  <c:v>Элементы трудовой деятельности</c:v>
                </c:pt>
                <c:pt idx="2">
                  <c:v>Формирование основ безопасного поведения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72.5</c:v>
                </c:pt>
                <c:pt idx="1">
                  <c:v>65.3</c:v>
                </c:pt>
                <c:pt idx="2">
                  <c:v>73.8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ГБДОУ 95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Лист1!$A$2:$A$4</c:f>
              <c:strCache>
                <c:ptCount val="3"/>
                <c:pt idx="0">
                  <c:v>Игровая, коммуникативная деятельность</c:v>
                </c:pt>
                <c:pt idx="1">
                  <c:v>Элементы трудовой деятельности</c:v>
                </c:pt>
                <c:pt idx="2">
                  <c:v>Формирование основ безопасного поведения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65.2</c:v>
                </c:pt>
                <c:pt idx="1">
                  <c:v>49.9</c:v>
                </c:pt>
                <c:pt idx="2">
                  <c:v>69.3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9354880"/>
        <c:axId val="99356672"/>
      </c:barChart>
      <c:catAx>
        <c:axId val="99354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9356672"/>
        <c:crosses val="autoZero"/>
        <c:auto val="1"/>
        <c:lblAlgn val="ctr"/>
        <c:lblOffset val="100"/>
        <c:noMultiLvlLbl val="0"/>
      </c:catAx>
      <c:valAx>
        <c:axId val="99356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935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txPr>
        <a:bodyPr rot="0" spcFirstLastPara="0" vertOverflow="ellipsis" vert="horz" wrap="square" anchor="ctr" anchorCtr="1"/>
        <a:lstStyle/>
        <a:p>
          <a:pPr>
            <a:defRPr lang="ru-RU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d2978b6c-fea3-48df-8954-47de1663bddd}"/>
      </c:ext>
    </c:extLst>
  </c:chart>
  <c:txPr>
    <a:bodyPr/>
    <a:lstStyle/>
    <a:p>
      <a:pPr>
        <a:defRPr lang="ru-RU"/>
      </a:pPr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>
            <a:fillRect/>
          </a:stretch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3D0B5-DB72-48D5-938B-D8D02FBBE4B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B40982B-044E-4B67-A7F9-6EEED4A45F8E}" type="slidenum">
              <a:rPr lang="ru-RU" smtClean="0"/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Взаимодействие семьи и ДОО в развитии социально-коммуникативных умений дошкольников</a:t>
            </a:r>
            <a:br>
              <a:rPr lang="ru-RU" sz="4000" b="1" dirty="0">
                <a:latin typeface="Arial Black" panose="020B0A04020102020204" pitchFamily="34" charset="0"/>
              </a:rPr>
            </a:br>
            <a:endParaRPr lang="ru-RU" sz="4000" b="1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/>
              <a:t>Скорнякова Наталья Николаевна</a:t>
            </a:r>
            <a:endParaRPr lang="ru-RU" sz="2400" b="1" dirty="0" smtClean="0"/>
          </a:p>
          <a:p>
            <a:pPr algn="r"/>
            <a:r>
              <a:rPr lang="ru-RU" sz="2400" b="1" dirty="0" smtClean="0"/>
              <a:t>Учитель-логопед ГБДОУ №95</a:t>
            </a:r>
            <a:endParaRPr lang="ru-RU" sz="2400" b="1" dirty="0" smtClean="0"/>
          </a:p>
          <a:p>
            <a:pPr algn="r"/>
            <a:r>
              <a:rPr lang="ru-RU" sz="2400" b="1" dirty="0" smtClean="0"/>
              <a:t>Фрунзенского района СПб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362857"/>
            <a:ext cx="9603275" cy="149089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Актуальность </a:t>
            </a:r>
            <a:r>
              <a:rPr lang="ru-RU" b="1" dirty="0"/>
              <a:t>взаимодействия семьи и ДОО для успешного социально-коммуникативного развития дошкольника.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Социально-коммуникативное развитие детей относится к числу важнейших проблем педагогики. Его актуальность возрастает в современных условиях в связи с особенностями социального окружения ребенка, в котором часто наблюдаются дефицит воспитанности, доброты, доброжелательности, речевой культуры во взаимоотношениях людей.</a:t>
            </a:r>
            <a:endParaRPr lang="ru-RU" dirty="0"/>
          </a:p>
          <a:p>
            <a:r>
              <a:rPr lang="ru-RU" dirty="0"/>
              <a:t>Поэтому на современном этапе так важен принцип взаимодействия и сотрудничества двух наиболее значимых социальных институтов – ДОО и семьи.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188687"/>
            <a:ext cx="9603275" cy="1665068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2700" dirty="0"/>
              <a:t>Федеральный государственный образовательный стандарт дошкольного образования (ФГОС ДО) одним из основных определяет принцип сотрудничества дошкольной организации с семьёй.</a:t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Отношения ДОО и семьи должно быть построены на:</a:t>
            </a:r>
            <a:endParaRPr lang="ru-RU" dirty="0" smtClean="0"/>
          </a:p>
          <a:p>
            <a:pPr marL="457200" lvl="0" indent="-457200">
              <a:buAutoNum type="arabicParenR"/>
            </a:pPr>
            <a:r>
              <a:rPr lang="ru-RU" i="1" dirty="0" smtClean="0"/>
              <a:t>Сотрудничестве</a:t>
            </a:r>
            <a:r>
              <a:rPr lang="ru-RU" dirty="0" smtClean="0"/>
              <a:t> </a:t>
            </a:r>
            <a:endParaRPr lang="ru-RU" dirty="0" smtClean="0"/>
          </a:p>
          <a:p>
            <a:pPr marL="457200" lvl="0" indent="-457200">
              <a:buAutoNum type="arabicParenR"/>
            </a:pPr>
            <a:r>
              <a:rPr lang="ru-RU" i="1" dirty="0" smtClean="0"/>
              <a:t>Взаимодействии</a:t>
            </a:r>
            <a:r>
              <a:rPr lang="ru-RU" dirty="0"/>
              <a:t> 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Открытость ДОО: а) «во внутрь»; б) «наружу»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Основными принципами взаимодействия ДОО и семьи в условиях нового современного подхода  являются: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1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/>
              <a:t>Доверительность отношений </a:t>
            </a:r>
            <a:r>
              <a:rPr lang="ru-RU" dirty="0" smtClean="0"/>
              <a:t>2</a:t>
            </a:r>
            <a:r>
              <a:rPr lang="ru-RU" dirty="0"/>
              <a:t>. Личностная заинтересованность родителей </a:t>
            </a:r>
            <a:r>
              <a:rPr lang="ru-RU" dirty="0" smtClean="0"/>
              <a:t>3</a:t>
            </a:r>
            <a:r>
              <a:rPr lang="ru-RU" dirty="0"/>
              <a:t>. Эмансипация </a:t>
            </a:r>
            <a:r>
              <a:rPr lang="ru-RU" dirty="0" smtClean="0"/>
              <a:t>4</a:t>
            </a:r>
            <a:r>
              <a:rPr lang="ru-RU" dirty="0"/>
              <a:t>. Утверждение </a:t>
            </a:r>
            <a:r>
              <a:rPr lang="ru-RU" dirty="0" err="1"/>
              <a:t>самоценности</a:t>
            </a:r>
            <a:r>
              <a:rPr lang="ru-RU" dirty="0"/>
              <a:t> </a:t>
            </a:r>
            <a:r>
              <a:rPr lang="ru-RU" dirty="0" smtClean="0"/>
              <a:t>родителей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275771"/>
            <a:ext cx="9603275" cy="1364343"/>
          </a:xfrm>
        </p:spPr>
        <p:txBody>
          <a:bodyPr>
            <a:normAutofit/>
          </a:bodyPr>
          <a:lstStyle/>
          <a:p>
            <a:r>
              <a:rPr lang="ru-RU" dirty="0"/>
              <a:t>программа эффективной социализации детей </a:t>
            </a:r>
            <a:r>
              <a:rPr lang="ru-RU" dirty="0" err="1" smtClean="0"/>
              <a:t>Н.П.Гришаевой</a:t>
            </a:r>
            <a:r>
              <a:rPr lang="ru-RU" dirty="0" smtClean="0"/>
              <a:t> </a:t>
            </a:r>
            <a:r>
              <a:rPr lang="ru-RU" dirty="0"/>
              <a:t>и  </a:t>
            </a:r>
            <a:r>
              <a:rPr lang="ru-RU" dirty="0" err="1" smtClean="0"/>
              <a:t>Л.М.Струковой</a:t>
            </a:r>
            <a:r>
              <a:rPr lang="ru-RU" dirty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901372"/>
            <a:ext cx="9603275" cy="3564974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smtClean="0"/>
              <a:t>Система социально-</a:t>
            </a:r>
            <a:r>
              <a:rPr lang="ru-RU" sz="2400" b="1" i="1" dirty="0" err="1" smtClean="0"/>
              <a:t>комуникативного</a:t>
            </a:r>
            <a:r>
              <a:rPr lang="ru-RU" sz="2400" b="1" i="1" dirty="0" smtClean="0"/>
              <a:t> развития </a:t>
            </a:r>
            <a:r>
              <a:rPr lang="ru-RU" sz="2400" b="1" i="1" dirty="0" err="1" smtClean="0"/>
              <a:t>Н.П.Гришаевой</a:t>
            </a:r>
            <a:r>
              <a:rPr lang="ru-RU" sz="2400" b="1" i="1" dirty="0" smtClean="0"/>
              <a:t> </a:t>
            </a:r>
            <a:r>
              <a:rPr lang="ru-RU" sz="2400" b="1" i="1" dirty="0"/>
              <a:t>включает 9 технологий, которые могут быть использованы как все вместе, так и отдельно: </a:t>
            </a:r>
            <a:endParaRPr lang="ru-RU" sz="2400" b="1" i="1" dirty="0"/>
          </a:p>
          <a:p>
            <a:pPr marL="0" indent="0">
              <a:buNone/>
            </a:pPr>
            <a:r>
              <a:rPr lang="ru-RU" sz="2400" dirty="0"/>
              <a:t>1. Клубный час. </a:t>
            </a:r>
            <a:r>
              <a:rPr lang="ru-RU" sz="2400" dirty="0" smtClean="0"/>
              <a:t>2</a:t>
            </a:r>
            <a:r>
              <a:rPr lang="ru-RU" sz="2400" dirty="0"/>
              <a:t>. Проблемная ситуация. </a:t>
            </a:r>
            <a:r>
              <a:rPr lang="ru-RU" sz="2400" dirty="0" smtClean="0"/>
              <a:t>3</a:t>
            </a:r>
            <a:r>
              <a:rPr lang="ru-RU" sz="2400" dirty="0"/>
              <a:t>. Рефлексивный круг. </a:t>
            </a:r>
            <a:r>
              <a:rPr lang="ru-RU" sz="2400" dirty="0" smtClean="0"/>
              <a:t>4</a:t>
            </a:r>
            <a:r>
              <a:rPr lang="ru-RU" sz="2400" dirty="0"/>
              <a:t>. Дети – волонтеры. </a:t>
            </a:r>
            <a:r>
              <a:rPr lang="ru-RU" sz="2400" dirty="0" smtClean="0"/>
              <a:t>5</a:t>
            </a:r>
            <a:r>
              <a:rPr lang="ru-RU" sz="2400" dirty="0"/>
              <a:t>. Волшебный телефон. </a:t>
            </a:r>
            <a:r>
              <a:rPr lang="ru-RU" sz="2400" dirty="0" smtClean="0"/>
              <a:t>6</a:t>
            </a:r>
            <a:r>
              <a:rPr lang="ru-RU" sz="2400" dirty="0"/>
              <a:t>. Социальная акция. </a:t>
            </a:r>
            <a:r>
              <a:rPr lang="ru-RU" sz="2400" dirty="0" smtClean="0"/>
              <a:t>7</a:t>
            </a:r>
            <a:r>
              <a:rPr lang="ru-RU" sz="2400" dirty="0"/>
              <a:t>. Ситуация месяца. </a:t>
            </a:r>
            <a:r>
              <a:rPr lang="ru-RU" sz="2400" dirty="0" smtClean="0"/>
              <a:t>8</a:t>
            </a:r>
            <a:r>
              <a:rPr lang="ru-RU" sz="2400" dirty="0"/>
              <a:t>. Развивающее обучение. </a:t>
            </a:r>
            <a:r>
              <a:rPr lang="ru-RU" sz="2400" dirty="0" smtClean="0"/>
              <a:t>9.Технология </a:t>
            </a:r>
            <a:r>
              <a:rPr lang="ru-RU" sz="2400" dirty="0"/>
              <a:t>включения родителей в </a:t>
            </a:r>
            <a:r>
              <a:rPr lang="ru-RU" sz="2400" dirty="0" smtClean="0"/>
              <a:t>образовательный </a:t>
            </a:r>
            <a:r>
              <a:rPr lang="ru-RU" sz="2400" dirty="0"/>
              <a:t>процесс. 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610" y="247015"/>
            <a:ext cx="9218930" cy="1606550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dirty="0"/>
              <a:t>Общие показатели развития социально-коммуникативных умений у групп детей 6-7 лет на начало 2023-2024 учебного </a:t>
            </a:r>
            <a:r>
              <a:rPr lang="ru-RU" sz="2400" dirty="0" smtClean="0"/>
              <a:t>года.                            </a:t>
            </a:r>
            <a:br>
              <a:rPr lang="ru-RU" sz="2400" dirty="0" smtClean="0"/>
            </a:br>
            <a:br>
              <a:rPr lang="ru-RU" sz="2400" dirty="0"/>
            </a:br>
            <a:r>
              <a:rPr lang="ru-RU" sz="2400" dirty="0" smtClean="0"/>
              <a:t>рисунок </a:t>
            </a:r>
            <a:r>
              <a:rPr lang="ru-RU" sz="2400" dirty="0"/>
              <a:t>1.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450975" y="1853755"/>
          <a:ext cx="9604375" cy="4082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348343"/>
            <a:ext cx="9603275" cy="1505411"/>
          </a:xfrm>
        </p:spPr>
        <p:txBody>
          <a:bodyPr>
            <a:normAutofit/>
          </a:bodyPr>
          <a:lstStyle/>
          <a:p>
            <a:r>
              <a:rPr lang="ru-RU" sz="2665" dirty="0"/>
              <a:t>Уровень овладения социально-коммуникативными умениями группы детей 6-7 лет ГБДОУ №95 на начало и конец 2023-2024 </a:t>
            </a:r>
            <a:r>
              <a:rPr lang="ru-RU" sz="2665" dirty="0" err="1"/>
              <a:t>уч.года</a:t>
            </a:r>
            <a:br>
              <a:rPr lang="ru-RU" sz="2000" dirty="0"/>
            </a:br>
            <a:r>
              <a:rPr lang="ru-RU" sz="2000" dirty="0"/>
              <a:t>                                                                                     </a:t>
            </a:r>
            <a:r>
              <a:rPr lang="ru-RU" sz="2000" b="1" dirty="0"/>
              <a:t>Рисунок 2.</a:t>
            </a:r>
            <a:endParaRPr lang="ru-RU" sz="2665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451028" y="1987096"/>
          <a:ext cx="9604375" cy="4108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610" y="514350"/>
            <a:ext cx="9603105" cy="1339215"/>
          </a:xfrm>
        </p:spPr>
        <p:txBody>
          <a:bodyPr>
            <a:noAutofit/>
          </a:bodyPr>
          <a:lstStyle/>
          <a:p>
            <a:r>
              <a:rPr lang="ru-RU" sz="1600" b="1" dirty="0"/>
              <a:t>Общие показатели развития социально-коммуникативных умений у группы детей 6-7 лет на конец 2023-2024 учебного года в ГБДОУ №95 с применением технологий эффективной социализации </a:t>
            </a:r>
            <a:r>
              <a:rPr lang="ru-RU" sz="1600" b="1" dirty="0" err="1"/>
              <a:t>Н.П.Гришаевой</a:t>
            </a:r>
            <a:r>
              <a:rPr lang="ru-RU" sz="1600" b="1" dirty="0"/>
              <a:t>  </a:t>
            </a:r>
            <a:r>
              <a:rPr lang="ru-RU" sz="1600" b="1" dirty="0" smtClean="0"/>
              <a:t>и </a:t>
            </a:r>
            <a:r>
              <a:rPr lang="ru-RU" sz="1600" b="1" dirty="0"/>
              <a:t>включением родителей в образовательно-воспитательный процесс и показатели группы детей в ГБДОУ №104 </a:t>
            </a:r>
            <a:r>
              <a:rPr lang="ru-RU" sz="1600" b="1" dirty="0" smtClean="0"/>
              <a:t>                                                                        </a:t>
            </a:r>
            <a:br>
              <a:rPr lang="ru-RU" sz="1600" b="1" dirty="0" smtClean="0"/>
            </a:br>
            <a:r>
              <a:rPr lang="ru-RU" sz="1600" b="1" dirty="0" smtClean="0"/>
              <a:t>                                                                                                                                    рисунок </a:t>
            </a:r>
            <a:r>
              <a:rPr lang="ru-RU" sz="1600" b="1" dirty="0"/>
              <a:t>3</a:t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450975" y="2016124"/>
          <a:ext cx="9604375" cy="407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116115"/>
            <a:ext cx="9603275" cy="1737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реализации </a:t>
            </a:r>
            <a:r>
              <a:rPr lang="ru-RU" dirty="0"/>
              <a:t>технологии </a:t>
            </a:r>
            <a:r>
              <a:rPr lang="ru-RU" dirty="0" err="1" smtClean="0"/>
              <a:t>Н.П.Гришаевой</a:t>
            </a:r>
            <a:r>
              <a:rPr lang="ru-RU" dirty="0" smtClean="0"/>
              <a:t>  при взаимодействии ДОО </a:t>
            </a:r>
            <a:r>
              <a:rPr lang="ru-RU" dirty="0"/>
              <a:t>и семьи для социально-коммуникативного развития дошкольника.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7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течении учебного года при осуществлении образовательно-воспитательной работы ДОО и применении  технологий по программе эффективной социализации </a:t>
            </a:r>
            <a:r>
              <a:rPr lang="ru-RU" dirty="0" err="1"/>
              <a:t>Н.П.Гришаевой</a:t>
            </a:r>
            <a:r>
              <a:rPr lang="ru-RU" dirty="0"/>
              <a:t> с активным участием родителей воспитанников у  детей из группы компенсирующего вида выросли показатели развития  социально-коммуникативных навыков по всем видам деятельности и почти сравнялись с показателями социально-коммуникативного развития у детей из группы общеразвивающего вида. Таким образом, рекомендуется продолжить исследование влияния применения технологий эффективной социализации с активным включением родителей в образовательно-воспитательный процесс ДОО на социально-коммуникативное развитие дошкольников.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СПАСИБО ЗА ВНИМАНИЕ</a:t>
            </a:r>
            <a:endParaRPr lang="ru-RU" sz="6000" b="1" dirty="0"/>
          </a:p>
        </p:txBody>
      </p:sp>
      <p:pic>
        <p:nvPicPr>
          <p:cNvPr id="1026" name="Picture 2" descr="https://xn--90add8ag.xn--p1ai/wp-content/uploads/2020/05/iAWPXY0QM.jpg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325" y="2546985"/>
            <a:ext cx="3790950" cy="338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0</TotalTime>
  <Words>3395</Words>
  <Application>WPS Presentation</Application>
  <PresentationFormat>Широкоэкранный</PresentationFormat>
  <Paragraphs>40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SimSun</vt:lpstr>
      <vt:lpstr>Wingdings</vt:lpstr>
      <vt:lpstr>Arial Black</vt:lpstr>
      <vt:lpstr>Gill Sans MT</vt:lpstr>
      <vt:lpstr>Microsoft YaHei</vt:lpstr>
      <vt:lpstr>Arial Unicode MS</vt:lpstr>
      <vt:lpstr>Calibri</vt:lpstr>
      <vt:lpstr>Gallery</vt:lpstr>
      <vt:lpstr>Взаимодействие семьи и ДОО в развитии социально-коммуникативных умений дошкольников </vt:lpstr>
      <vt:lpstr>Актуальность взаимодействия семьи и ДОО для успешного социально-коммуникативного развития дошкольника. </vt:lpstr>
      <vt:lpstr> Федеральный государственный образовательный стандарт дошкольного образования (ФГОС ДО) одним из основных определяет принцип сотрудничества дошкольной организации с семьёй. </vt:lpstr>
      <vt:lpstr>программа эффективной социализации детей Н.П.Гришаевой и  Л.М.Струковой. </vt:lpstr>
      <vt:lpstr>Общие показатели развития социально-коммуникативных умений у групп детей 6-7 лет на начало 2017-2018 учебного года.                              рисунок 1. </vt:lpstr>
      <vt:lpstr>Уровень овладения социально-коммуникативными умениями группы детей 6-7 лет ГБДОУ №95 на начало и конец 2017-2018 уч.года </vt:lpstr>
      <vt:lpstr>Общие показатели развития социально-коммуникативных умений у группы детей 6-7 лет на конец 2017-2018 учебного года в ГБДОУ №95 с применением технологий эффективной социализации Н.П.Гришаевой  и включением родителей в образовательно-воспитательный процесс и показатели группы детей в ГБДОУ №104                                                    рисунок 3 </vt:lpstr>
      <vt:lpstr>результаты реализации технологии Н.П.Гришаевой  при взаимодействии ДОО и семьи для социально-коммуникативного развития дошкольника.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семьи и ДОО в развитии социально-коммуникативных умений дошкольников</dc:title>
  <dc:creator>User</dc:creator>
  <cp:lastModifiedBy>Наталья Скорняк�</cp:lastModifiedBy>
  <cp:revision>13</cp:revision>
  <dcterms:created xsi:type="dcterms:W3CDTF">2021-04-12T21:50:00Z</dcterms:created>
  <dcterms:modified xsi:type="dcterms:W3CDTF">2024-11-11T16:29:57Z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3B128857293041BAAC9043138E2A4C13_13</vt:lpwstr>
  </property>
  <property fmtid="{D5CDD505-2E9C-101B-9397-08002B2CF9AE}" pid="3" name="KSOProductBuildVer">
    <vt:lpwstr>1049-12.2.0.18607</vt:lpwstr>
  </property>
</Properties>
</file>