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4" r:id="rId2"/>
    <p:sldId id="319" r:id="rId3"/>
    <p:sldId id="305" r:id="rId4"/>
    <p:sldId id="295" r:id="rId5"/>
    <p:sldId id="260" r:id="rId6"/>
    <p:sldId id="261" r:id="rId7"/>
    <p:sldId id="286" r:id="rId8"/>
    <p:sldId id="287" r:id="rId9"/>
    <p:sldId id="284" r:id="rId10"/>
    <p:sldId id="289" r:id="rId11"/>
    <p:sldId id="290" r:id="rId12"/>
    <p:sldId id="264" r:id="rId13"/>
    <p:sldId id="265" r:id="rId14"/>
    <p:sldId id="267" r:id="rId15"/>
    <p:sldId id="293" r:id="rId16"/>
    <p:sldId id="294" r:id="rId17"/>
    <p:sldId id="291" r:id="rId18"/>
    <p:sldId id="292" r:id="rId19"/>
    <p:sldId id="302" r:id="rId20"/>
    <p:sldId id="306" r:id="rId21"/>
    <p:sldId id="307" r:id="rId22"/>
    <p:sldId id="303" r:id="rId23"/>
    <p:sldId id="318" r:id="rId24"/>
    <p:sldId id="314" r:id="rId25"/>
    <p:sldId id="315" r:id="rId26"/>
    <p:sldId id="301" r:id="rId27"/>
    <p:sldId id="317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43ABB-1F55-4A14-A497-308B92B6ACB8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34F2-AE03-4148-888E-32C90F126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0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1DB27-528C-441E-B38D-329DC6FF56AB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3310B-8ED2-4BE5-8549-350E2918B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4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FA99D-B617-4DDC-97EB-2E2C82EAC42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Биография, детство в Питере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2FE370-F83A-4A63-AADE-4DF4C1610C63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Отец Бианки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DF6209-6795-4BEE-AA1C-DACE64FA2A8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FA99D-B617-4DDC-97EB-2E2C82EAC42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FA99D-B617-4DDC-97EB-2E2C82EAC426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Первые книги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94CF4E-0F30-4CE6-9828-13CCF84CDAD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Лесная газета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052D9B-5DD0-4C7B-996B-D67C5DE3A34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Лесная газета, аудиофрагмент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7D50FF-67CC-4056-A777-63A70A673DE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Лесная газета, аудиофрагмент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7D50FF-67CC-4056-A777-63A70A673DE2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70C0">
                <a:alpha val="82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DDA5-A4DA-4AE4-A4D4-6FA5255B34C2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BA56-99E8-4115-8029-16C5588D1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imka3\Desktop\snow-1902052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332656"/>
            <a:ext cx="436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 день!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zaimka3\Desktop\zayats-animatsionnaya-kartinka-00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22" y="5754507"/>
            <a:ext cx="15525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imka3\Desktop\4456352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17905"/>
            <a:ext cx="1152128" cy="7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1.0302 -0.0201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1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071942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Бианки никогда не привлекали наблюдения из окна уютного кабинета. Всю жизнь он много путешествовал. Особенно запомнились походы по Алтаю. Бианки тогда, в начале 20-х годов, жил в Бийске, где преподавал биологию в школе, работал в краеведческом музее.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Picture 5" descr="j0433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5643602" cy="3703501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15008" cy="7074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Осенью 1922-го Бианки с семьей вернулся в Петроград. В те годы в городе при одной из библиотек существовал интереснейший литературный кружок, где собирались писатели, работавшие для детей. Сюда приходили Чуковский, Житков, Маршак. Маршак и привел однажды с собой Виталия Бианки. Вскоре в журнале «Воробей» был опубликован его рассказ «Путешествие красноголового воробья».  В том же, 1923 году, вышла первая книжка («Чей нос лучше»).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маршак.jpg"/>
          <p:cNvPicPr>
            <a:picLocks noChangeAspect="1"/>
          </p:cNvPicPr>
          <p:nvPr/>
        </p:nvPicPr>
        <p:blipFill>
          <a:blip r:embed="rId2" cstate="print"/>
          <a:srcRect b="19335"/>
          <a:stretch>
            <a:fillRect/>
          </a:stretch>
        </p:blipFill>
        <p:spPr>
          <a:xfrm>
            <a:off x="5715008" y="0"/>
            <a:ext cx="192882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1928802"/>
            <a:ext cx="1643074" cy="500066"/>
          </a:xfrm>
          <a:prstGeom prst="rect">
            <a:avLst/>
          </a:prstGeom>
          <a:solidFill>
            <a:schemeClr val="accent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entury Schoolbook" pitchFamily="18" charset="0"/>
              </a:rPr>
              <a:t>Маршак С.Я.</a:t>
            </a:r>
            <a:r>
              <a:rPr lang="ru-RU" dirty="0">
                <a:latin typeface="Century Schoolbook" pitchFamily="18" charset="0"/>
              </a:rPr>
              <a:t>.</a:t>
            </a:r>
          </a:p>
        </p:txBody>
      </p:sp>
      <p:pic>
        <p:nvPicPr>
          <p:cNvPr id="6" name="Рисунок 5" descr="жит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214554"/>
            <a:ext cx="1714512" cy="234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358082" y="4071942"/>
            <a:ext cx="1428760" cy="428628"/>
          </a:xfrm>
          <a:prstGeom prst="rect">
            <a:avLst/>
          </a:prstGeom>
          <a:solidFill>
            <a:schemeClr val="accent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entury Schoolbook" pitchFamily="18" charset="0"/>
              </a:rPr>
              <a:t>Житков Б.</a:t>
            </a:r>
            <a:endParaRPr lang="ru-RU" dirty="0"/>
          </a:p>
        </p:txBody>
      </p:sp>
      <p:pic>
        <p:nvPicPr>
          <p:cNvPr id="8" name="Рисунок 7" descr="чуковский.bmp"/>
          <p:cNvPicPr>
            <a:picLocks noChangeAspect="1"/>
          </p:cNvPicPr>
          <p:nvPr/>
        </p:nvPicPr>
        <p:blipFill>
          <a:blip r:embed="rId4" cstate="print"/>
          <a:srcRect l="41575" r="6047"/>
          <a:stretch>
            <a:fillRect/>
          </a:stretch>
        </p:blipFill>
        <p:spPr>
          <a:xfrm>
            <a:off x="5643570" y="4019961"/>
            <a:ext cx="1857388" cy="265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5008" y="6215082"/>
            <a:ext cx="1643074" cy="357190"/>
          </a:xfrm>
          <a:prstGeom prst="rect">
            <a:avLst/>
          </a:prstGeom>
          <a:solidFill>
            <a:schemeClr val="accent3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entury Schoolbook" pitchFamily="18" charset="0"/>
              </a:rPr>
              <a:t>Чуковский 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4786322"/>
            <a:ext cx="885828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bg1"/>
                </a:solidFill>
                <a:latin typeface="Monotype Corsiva" pitchFamily="66" charset="0"/>
              </a:rPr>
              <a:t>Бианки постоянно работал над новыми книгами (он автор более трехсот произведений)</a:t>
            </a:r>
            <a:endParaRPr lang="ru-RU" cap="none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000938530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357188"/>
            <a:ext cx="2500313" cy="4000500"/>
          </a:xfrm>
          <a:effectLst>
            <a:softEdge rad="112500"/>
          </a:effectLst>
        </p:spPr>
      </p:pic>
      <p:pic>
        <p:nvPicPr>
          <p:cNvPr id="6" name="Рисунок 5" descr="mm91_31_05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542" y="357166"/>
            <a:ext cx="270306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5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65640"/>
            <a:ext cx="3000396" cy="393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Картинка 1 из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284413" cy="352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7" descr="Картинка 2 из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85728"/>
            <a:ext cx="2211388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9" descr="Картинка 9 из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7166"/>
            <a:ext cx="2227262" cy="34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14282" y="4214818"/>
            <a:ext cx="8786874" cy="2357454"/>
          </a:xfrm>
          <a:prstGeom prst="flowChartAlternateProcess">
            <a:avLst/>
          </a:prstGeom>
          <a:solidFill>
            <a:schemeClr val="bg1">
              <a:alpha val="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Самой знаменитой книгой Бианки стала «Лесная газета». Другой подобной просто не было. Все самое любопытное, самое необычное и самое обычное, что происходило в природе каждый месяц и день, попало на страницы «Лесной газеты». 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Picture 9" descr="Картинка 9 из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0350" y="509566"/>
            <a:ext cx="2227262" cy="34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58325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Бианки работал над ней с 1924 года до конца жизни, постоянно внося какие-то изменения. С 1928 года она несколько раз переиздавалась, становилась толще, ее переводили на разные языки мира.  </a:t>
            </a:r>
          </a:p>
        </p:txBody>
      </p:sp>
      <p:pic>
        <p:nvPicPr>
          <p:cNvPr id="9" name="Рисунок 8" descr="10003726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39512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57224" y="357166"/>
            <a:ext cx="7358114" cy="3071834"/>
            <a:chOff x="857224" y="928670"/>
            <a:chExt cx="7358114" cy="3071834"/>
          </a:xfrm>
        </p:grpSpPr>
        <p:pic>
          <p:nvPicPr>
            <p:cNvPr id="22" name="Picture 2" descr="http://www.interpres.ru/catalog/images/07948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28992" y="928670"/>
              <a:ext cx="2214578" cy="3071834"/>
            </a:xfrm>
            <a:prstGeom prst="rect">
              <a:avLst/>
            </a:prstGeom>
            <a:ln w="28575"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4" descr="http://www.char.ru/books/1726815_Kto_chem_poe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00760" y="928670"/>
              <a:ext cx="2214578" cy="3071834"/>
            </a:xfrm>
            <a:prstGeom prst="rect">
              <a:avLst/>
            </a:prstGeom>
            <a:ln w="28575"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6" descr="http://www.edu54.ru/sites/default/files/userfiles/image/muravey1(1)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7224" y="928670"/>
              <a:ext cx="2276682" cy="3071834"/>
            </a:xfrm>
            <a:prstGeom prst="rect">
              <a:avLst/>
            </a:prstGeom>
            <a:ln w="28575"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42844" y="3571876"/>
            <a:ext cx="87868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Бианки рассматривал свое  творчество как «самоучитель любви к природе». Он написал более 30 сказок о природе, в числе которых такие классические произведения, как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«Первая охота» (1923),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«Кто чем поет» (1923),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«Как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Муравьишка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домой спешил» (1935),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Сказки зверолова (1937) и др.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42910" y="428604"/>
            <a:ext cx="8001056" cy="5957027"/>
            <a:chOff x="642910" y="714356"/>
            <a:chExt cx="8001056" cy="595702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5286388"/>
              <a:ext cx="80010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Monotype Corsiva" pitchFamily="66" charset="0"/>
                </a:rPr>
                <a:t>По </a:t>
              </a:r>
              <a:r>
                <a:rPr lang="ru-RU" sz="2800" b="1" dirty="0">
                  <a:solidFill>
                    <a:schemeClr val="bg1"/>
                  </a:solidFill>
                  <a:latin typeface="Monotype Corsiva" pitchFamily="66" charset="0"/>
                </a:rPr>
                <a:t>некоторым из них </a:t>
              </a:r>
              <a:r>
                <a:rPr lang="ru-RU" sz="2800" b="1" dirty="0" smtClean="0">
                  <a:solidFill>
                    <a:schemeClr val="bg1"/>
                  </a:solidFill>
                  <a:latin typeface="Monotype Corsiva" pitchFamily="66" charset="0"/>
                </a:rPr>
                <a:t>(«Оранжевое горлышко», «Путешествие муравья» «Синичкин календарь» </a:t>
              </a:r>
              <a:endParaRPr lang="en-US" sz="2800" b="1" dirty="0" smtClean="0">
                <a:solidFill>
                  <a:schemeClr val="bg1"/>
                </a:solidFill>
                <a:latin typeface="Monotype Corsiva" pitchFamily="66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Monotype Corsiva" pitchFamily="66" charset="0"/>
                </a:rPr>
                <a:t>и </a:t>
              </a:r>
              <a:r>
                <a:rPr lang="ru-RU" sz="2800" b="1" dirty="0">
                  <a:solidFill>
                    <a:schemeClr val="bg1"/>
                  </a:solidFill>
                  <a:latin typeface="Monotype Corsiva" pitchFamily="66" charset="0"/>
                </a:rPr>
                <a:t>др.) сняты мультфильмы. </a:t>
              </a:r>
            </a:p>
          </p:txBody>
        </p:sp>
        <p:pic>
          <p:nvPicPr>
            <p:cNvPr id="5" name="Picture 2" descr="http://www.vseodetyah.com/multi/orangevoe-gorlyshko-mpg/orangevoe-gorlyshko-mpg-large-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4348" y="714356"/>
              <a:ext cx="3357586" cy="2571768"/>
            </a:xfrm>
            <a:prstGeom prst="rect">
              <a:avLst/>
            </a:prstGeom>
            <a:ln w="28575"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6" descr="http://www.kinoru.ru/published/publicdata/KINORU1/attachments/SC/products_pictures/644916_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1736" y="2643182"/>
              <a:ext cx="3357586" cy="2420586"/>
            </a:xfrm>
            <a:prstGeom prst="rect">
              <a:avLst/>
            </a:prstGeom>
            <a:ln w="28575"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&amp;Kcy;&amp;acy;&amp;rcy;&amp;tcy;&amp;icy;&amp;ncy;&amp;kcy;&amp;acy; 25 &amp;icy;&amp;zcy; 27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57818" y="714356"/>
              <a:ext cx="3125413" cy="2500330"/>
            </a:xfrm>
            <a:prstGeom prst="rect">
              <a:avLst/>
            </a:prstGeom>
            <a:ln w="28575"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htoby-pomnili.com/preview.php?width=max&amp;dir=595&amp;id=161738423.jpg"/>
          <p:cNvPicPr/>
          <p:nvPr/>
        </p:nvPicPr>
        <p:blipFill>
          <a:blip r:embed="rId2" cstate="email"/>
          <a:srcRect l="7715" t="4372" r="7715" b="7224"/>
          <a:stretch>
            <a:fillRect/>
          </a:stretch>
        </p:blipFill>
        <p:spPr bwMode="auto">
          <a:xfrm>
            <a:off x="857224" y="928670"/>
            <a:ext cx="2714644" cy="442915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85723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Незадолго до смерти Бианки писал в предисловии к одной из своих книг: «Я всегда старался писать свои сказки и рассказы так, чтобы они были доступны и взрослым. А теперь понял, что всю жизнь писал и для взрослых, сохранивших в душе ребенка». </a:t>
            </a:r>
            <a:endParaRPr lang="ru-RU" sz="28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Умер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в Ленинграде 10 июня 1959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г.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71472" y="357166"/>
            <a:ext cx="8001024" cy="6139590"/>
            <a:chOff x="571472" y="681446"/>
            <a:chExt cx="8001024" cy="61395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143380"/>
              <a:ext cx="800102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Monotype Corsiva" pitchFamily="66" charset="0"/>
                </a:rPr>
                <a:t>За 35 лет творческой работы Бианки создал более 300 рассказов, сказок, повестей, очерков и статей. Всю жизнь он вел дневники и натуралистические заметки, отвечал на множество читательских писем. Его произведения были изданы общим тиражом более 40 млн. экземпляров, переведены на многие языки мира.</a:t>
              </a:r>
            </a:p>
          </p:txBody>
        </p:sp>
        <p:pic>
          <p:nvPicPr>
            <p:cNvPr id="5" name="Рисунок 4" descr="http://chtoby-pomnili.com/preview.php?width=max&amp;dir=595&amp;id=161738406.jpg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5786" y="857232"/>
              <a:ext cx="2071702" cy="3214710"/>
            </a:xfrm>
            <a:prstGeom prst="rect">
              <a:avLst/>
            </a:prstGeom>
            <a:ln w="28575"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2" descr="http://www.ircenter.ru/files/products/pics/60914/fullsize/28976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252486">
              <a:off x="3260999" y="681446"/>
              <a:ext cx="841386" cy="1216917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http://www.libex.ru/dimg/1becd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390893">
              <a:off x="3624747" y="1468196"/>
              <a:ext cx="801135" cy="1158888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6" descr="http://server.audiopedia.su:8888/staroeradio/images/pics/00242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466865">
              <a:off x="4624795" y="764371"/>
              <a:ext cx="830769" cy="1125559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10" descr="&amp;Kcy;&amp;acy;&amp;rcy;&amp;tcy;&amp;icy;&amp;ncy;&amp;kcy;&amp;acy; 38 &amp;icy;&amp;zcy; 1127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464393">
              <a:off x="3199989" y="2693021"/>
              <a:ext cx="835019" cy="1146810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2" descr="&amp;Kcy;&amp;acy;&amp;rcy;&amp;tcy;&amp;icy;&amp;ncy;&amp;kcy;&amp;acy; 6 &amp;icy;&amp;zcy; 1127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1468671">
              <a:off x="4019439" y="2188040"/>
              <a:ext cx="795582" cy="1078339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2" descr="http://www.interpres.ru/catalog/images/07948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1388516">
              <a:off x="4417454" y="2985210"/>
              <a:ext cx="846773" cy="1128530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6" descr="&amp;Kcy;&amp;acy;&amp;rcy;&amp;tcy;&amp;icy;&amp;ncy;&amp;kcy;&amp;acy; 22 &amp;icy;&amp;zcy; 11277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1356327">
              <a:off x="5188815" y="2399635"/>
              <a:ext cx="819751" cy="1143008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6" descr="http://www.edu54.ru/sites/default/files/userfiles/image/muravey1(1)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1494296">
              <a:off x="4913195" y="1545156"/>
              <a:ext cx="799910" cy="1118516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4" descr="http://www.char.ru/books/1726815_Kto_chem_poet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1479009">
              <a:off x="5700835" y="1049871"/>
              <a:ext cx="830539" cy="1141203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 descr="http://old.prodalit.ru/images/540000/535752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 rot="1387562">
              <a:off x="6552745" y="690795"/>
              <a:ext cx="845937" cy="1165024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" descr="http://disneya.net/files/news/119/myshonok.pik.1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rot="1373466">
              <a:off x="6052577" y="1902494"/>
              <a:ext cx="836307" cy="1170360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Рисунок 16" descr="http://chtoby-pomnili.com/preview.php?width=max&amp;dir=595&amp;id=161738407.jpg"/>
            <p:cNvPicPr/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rot="1584042">
              <a:off x="6869469" y="1337188"/>
              <a:ext cx="836400" cy="1211674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4" descr="&amp;Kcy;&amp;acy;&amp;rcy;&amp;tcy;&amp;icy;&amp;ncy;&amp;kcy;&amp;acy; 12 &amp;icy;&amp;zcy; 11277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rot="1510402">
              <a:off x="7351889" y="1975491"/>
              <a:ext cx="814527" cy="1160428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2" descr="&amp;Kcy;&amp;acy;&amp;rcy;&amp;tcy;&amp;icy;&amp;ncy;&amp;kcy;&amp;acy; 58 &amp;icy;&amp;zcy; 11277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rot="1450088">
              <a:off x="7347806" y="2901447"/>
              <a:ext cx="814393" cy="1171081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8" descr="&amp;Kcy;&amp;acy;&amp;rcy;&amp;tcy;&amp;icy;&amp;ncy;&amp;kcy;&amp;acy; 36 &amp;icy;&amp;zcy; 11277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 rot="1256582">
              <a:off x="6187627" y="2896084"/>
              <a:ext cx="837496" cy="1200379"/>
            </a:xfrm>
            <a:prstGeom prst="rect">
              <a:avLst/>
            </a:prstGeom>
            <a:ln>
              <a:solidFill>
                <a:srgbClr val="92D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58325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9" name="Рисунок 8" descr="10003726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4752528" cy="638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073486"/>
      </p:ext>
    </p:extLst>
  </p:cSld>
  <p:clrMapOvr>
    <a:masterClrMapping/>
  </p:clrMapOvr>
  <p:transition spd="med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520279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Haettenschweiler" panose="020B0706040902060204" pitchFamily="34" charset="0"/>
              </a:rPr>
              <a:t>«Синичкин календарь»</a:t>
            </a:r>
            <a:endParaRPr lang="ru-RU" sz="7200" dirty="0">
              <a:solidFill>
                <a:srgbClr val="00B05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30738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По мотивам рассказов </a:t>
            </a:r>
            <a:r>
              <a:rPr lang="ru-RU" sz="4800" dirty="0" err="1" smtClean="0">
                <a:solidFill>
                  <a:srgbClr val="0070C0"/>
                </a:solidFill>
                <a:latin typeface="Impact" panose="020B0806030902050204" pitchFamily="34" charset="0"/>
              </a:rPr>
              <a:t>В.Бианки</a:t>
            </a:r>
            <a:r>
              <a:rPr lang="ru-RU" sz="4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.</a:t>
            </a:r>
            <a:endParaRPr lang="ru-RU" sz="4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9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890117"/>
            <a:ext cx="5616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Задание 1.</a:t>
            </a: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Для самых внимательных.</a:t>
            </a: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4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013" y="2967335"/>
            <a:ext cx="879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2.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«Угадай по строчкам книгу»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1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42844" y="3571876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9" y="3108302"/>
            <a:ext cx="2166039" cy="32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" y="-59758"/>
            <a:ext cx="2412932" cy="312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146">
            <a:off x="2242656" y="-760726"/>
            <a:ext cx="4284470" cy="478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09065"/>
            <a:ext cx="2376264" cy="33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C:\Users\zaimka3\Desktop\b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b="7721"/>
          <a:stretch/>
        </p:blipFill>
        <p:spPr bwMode="auto">
          <a:xfrm>
            <a:off x="6444208" y="148721"/>
            <a:ext cx="2095500" cy="27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zaimka3\Desktop\0_02de707d98f6cf779141e0dcbdc78055_149813065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49203" y="3236286"/>
            <a:ext cx="2290505" cy="31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imka3\Desktop\pticy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1" y="-5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4343" y="1556792"/>
            <a:ext cx="6295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3.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«Шифровальщики»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6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24744"/>
            <a:ext cx="84249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Вам нужно расшифровать название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произведений В. Бианки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722" y="2265230"/>
            <a:ext cx="4589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МШНК  ПК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 ЛС и МШНК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6441" y="2428107"/>
            <a:ext cx="3568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Мышонок  Пик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7802" y="3142393"/>
            <a:ext cx="3897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 и Мышонок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5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3. «Тень».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:\тени\1541879-514278-silhouette-bear-isolated-on-white-background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5" y="1196753"/>
            <a:ext cx="3024336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тени\2007775-343088-vector-silhouette-ant-on-white-background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875174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тени\100859149_large_1368444004_black_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941" y="3513583"/>
            <a:ext cx="2786891" cy="278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тени\mouse-silhouett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745" y="1340768"/>
            <a:ext cx="2717333" cy="16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тени\1935019-490869-silhouette-polar-fox-badger-vixens-isolated-on-white-background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198" b="61745"/>
          <a:stretch>
            <a:fillRect/>
          </a:stretch>
        </p:blipFill>
        <p:spPr bwMode="auto">
          <a:xfrm>
            <a:off x="1259632" y="4856050"/>
            <a:ext cx="2717332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9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 idx="4294967295"/>
          </p:nvPr>
        </p:nvSpPr>
        <p:spPr>
          <a:xfrm>
            <a:off x="323528" y="-1"/>
            <a:ext cx="8229600" cy="443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ru" sz="4800" dirty="0" smtClean="0">
                <a:solidFill>
                  <a:srgbClr val="FF0000"/>
                </a:solidFill>
              </a:rPr>
              <a:t>Дорогие  ребята</a:t>
            </a:r>
            <a:r>
              <a:rPr lang="ru" sz="4800" dirty="0">
                <a:solidFill>
                  <a:srgbClr val="FF0000"/>
                </a:solidFill>
              </a:rPr>
              <a:t>!</a:t>
            </a:r>
          </a:p>
          <a:p>
            <a:pPr lvl="0" rtl="0">
              <a:buNone/>
            </a:pPr>
            <a:r>
              <a:rPr lang="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Читайте </a:t>
            </a:r>
            <a:r>
              <a:rPr lang="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книги В.В.Бианки.Они помогут вам найти ключи ко многим тайнам окружающего нас мира.</a:t>
            </a:r>
          </a:p>
          <a:p>
            <a:endParaRPr dirty="0"/>
          </a:p>
          <a:p>
            <a:endParaRPr dirty="0"/>
          </a:p>
        </p:txBody>
      </p:sp>
      <p:sp>
        <p:nvSpPr>
          <p:cNvPr id="328" name="Shape 328"/>
          <p:cNvSpPr/>
          <p:nvPr/>
        </p:nvSpPr>
        <p:spPr>
          <a:xfrm>
            <a:off x="0" y="2996952"/>
            <a:ext cx="9144000" cy="38610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9" name="Shape 329"/>
          <p:cNvSpPr/>
          <p:nvPr/>
        </p:nvSpPr>
        <p:spPr>
          <a:xfrm rot="-9064259">
            <a:off x="6919939" y="472205"/>
            <a:ext cx="2295950" cy="133221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30" name="Shape 330"/>
          <p:cNvSpPr/>
          <p:nvPr/>
        </p:nvSpPr>
        <p:spPr>
          <a:xfrm rot="7881946">
            <a:off x="77574" y="443732"/>
            <a:ext cx="1603281" cy="9312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" name="Shape 330"/>
          <p:cNvSpPr/>
          <p:nvPr/>
        </p:nvSpPr>
        <p:spPr>
          <a:xfrm rot="7881946">
            <a:off x="77574" y="443731"/>
            <a:ext cx="1603281" cy="9312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66777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5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0768" y="1124744"/>
            <a:ext cx="689804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3909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 следам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В. Бианки»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28992" y="1500174"/>
            <a:ext cx="5500694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БИАНКИ </a:t>
            </a:r>
            <a:b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ВИТАЛИЙ </a:t>
            </a:r>
            <a:b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ВАЛЕНТИНОВИЧ</a:t>
            </a:r>
          </a:p>
          <a:p>
            <a:pPr lvl="0" algn="ctr">
              <a:spcBef>
                <a:spcPct val="0"/>
              </a:spcBef>
            </a:pPr>
            <a:r>
              <a:rPr lang="ru-RU" sz="4400" b="1" dirty="0" smtClean="0"/>
              <a:t>(1894–1959)</a:t>
            </a:r>
            <a:endParaRPr kumimoji="0" lang="ru-RU" sz="44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57290" y="5072074"/>
            <a:ext cx="6400800" cy="127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О жизни и творчестве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писателя</a:t>
            </a:r>
          </a:p>
        </p:txBody>
      </p:sp>
      <p:pic>
        <p:nvPicPr>
          <p:cNvPr id="14" name="Содержимое 6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120060" cy="464347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84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Виталий Бианки</a:t>
            </a:r>
          </a:p>
          <a:p>
            <a:pPr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родился в Петербурге</a:t>
            </a:r>
          </a:p>
          <a:p>
            <a:pPr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11 февраля 1894 года.</a:t>
            </a:r>
          </a:p>
          <a:p>
            <a:pPr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Певучая фамилия досталась </a:t>
            </a:r>
          </a:p>
          <a:p>
            <a:pPr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ему от предков-итальянцев.</a:t>
            </a:r>
          </a:p>
          <a:p>
            <a:pPr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От отца - ученого-орнитолога – талант исследователя и интерес ко всему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 «что дышит, цветет и растет»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9" descr="Картинка 39 из 279"/>
          <p:cNvPicPr>
            <a:picLocks noChangeAspect="1" noChangeArrowheads="1"/>
          </p:cNvPicPr>
          <p:nvPr/>
        </p:nvPicPr>
        <p:blipFill>
          <a:blip r:embed="rId3" cstate="print"/>
          <a:srcRect b="10639"/>
          <a:stretch>
            <a:fillRect/>
          </a:stretch>
        </p:blipFill>
        <p:spPr>
          <a:xfrm>
            <a:off x="5715008" y="214290"/>
            <a:ext cx="3071835" cy="383976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928802"/>
            <a:ext cx="5070619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Валентин Львович</a:t>
            </a:r>
          </a:p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Бианки – отец</a:t>
            </a:r>
          </a:p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писателя</a:t>
            </a:r>
          </a:p>
        </p:txBody>
      </p:sp>
      <p:pic>
        <p:nvPicPr>
          <p:cNvPr id="5" name="Содержимое 4" descr="валентин львович биан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85727"/>
            <a:ext cx="3551246" cy="5886577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43e5f29d136500e4b1924b66c377ed7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2172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714356"/>
            <a:ext cx="5715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Отец работал в Зоологическом музее Российской Академии наук. Квартира хранителя коллекций находилась прямо напротив музея, и дети — трое сыновей — часто бывали в его залах. Там за стеклянными витринами замерли животные, привезенные со всего земного шара. Как хотелось найти волшебное слово, которое «оживило» бы музейных зверей. Настоящие были дома: в квартире хранителя расположился небольшой зоопарк.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4" descr="j033236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7B77F"/>
              </a:clrFrom>
              <a:clrTo>
                <a:srgbClr val="B7B77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500570"/>
            <a:ext cx="2643206" cy="212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567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472800"/>
              </a:clrFrom>
              <a:clrTo>
                <a:srgbClr val="472800">
                  <a:alpha val="0"/>
                </a:srgbClr>
              </a:clrTo>
            </a:clrChange>
          </a:blip>
          <a:srcRect t="23704"/>
          <a:stretch>
            <a:fillRect/>
          </a:stretch>
        </p:blipFill>
        <p:spPr>
          <a:xfrm>
            <a:off x="6072198" y="1571612"/>
            <a:ext cx="2755130" cy="275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7148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Летом семья Бианки                        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уезжала в деревню                    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Лебяжье. Здесь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Виталий впервые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отправился в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настоящее лесное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путешествие. Было          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ему тогда лет пять-шесть. С тех пор лес стал для него волшебной страной, раем.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000108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2359"/>
            <a:ext cx="90011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Интерес к лесной жизни сделал его страстным охотником. Недаром первое ружье ему подарили в 13 лет. А еще он очень любил поэзию. Одно время увлекался футболом, даже входил в гимназическую команду.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	Разными были интересы,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таким же — образование.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Вначале — гимназия, затем —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факультет естественных наук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в университете, позднее —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занятия в институте истории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искусств. А своим главным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лесным учителем Бианки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считал отца. Именно он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приучил сына записывать все наблюдения. Через много лет они преобразились в увлекательные рассказы и сказки.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Picture 5" descr="j0231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137" y="1714488"/>
            <a:ext cx="4962863" cy="41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726</Words>
  <Application>Microsoft Office PowerPoint</Application>
  <PresentationFormat>Экран (4:3)</PresentationFormat>
  <Paragraphs>92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«Синичкин календарь»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Бианки постоянно работал над новыми книгами (он автор более трехсот произведений)</vt:lpstr>
      <vt:lpstr>Презентация PowerPoint</vt:lpstr>
      <vt:lpstr> Бианки работал над ней с 1924 года до конца жизни, постоянно внося какие-то изменения. С 1928 года она несколько раз переиздавалась, становилась толще, ее переводили на разные языки мира. 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3. «Тень».</vt:lpstr>
      <vt:lpstr>Дорогие  ребята! Читайте книги В.В.Бианки.Они помогут вам найти ключи ко многим тайнам окружающего нас мира.  </vt:lpstr>
      <vt:lpstr>Презентация PowerPoint</vt:lpstr>
    </vt:vector>
  </TitlesOfParts>
  <Company>МОУ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</cp:lastModifiedBy>
  <cp:revision>55</cp:revision>
  <dcterms:created xsi:type="dcterms:W3CDTF">2009-09-28T03:39:41Z</dcterms:created>
  <dcterms:modified xsi:type="dcterms:W3CDTF">2019-02-12T13:08:12Z</dcterms:modified>
</cp:coreProperties>
</file>