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80" r:id="rId4"/>
    <p:sldId id="262" r:id="rId5"/>
    <p:sldId id="263" r:id="rId6"/>
    <p:sldId id="264" r:id="rId7"/>
    <p:sldId id="265" r:id="rId8"/>
    <p:sldId id="266" r:id="rId9"/>
    <p:sldId id="267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7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91" r:id="rId27"/>
    <p:sldId id="289" r:id="rId28"/>
    <p:sldId id="290" r:id="rId29"/>
    <p:sldId id="26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D9EE7-A9A2-4971-B1D6-CA63567531B5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0DED9-FADD-438B-B497-BDF438821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0DED9-FADD-438B-B497-BDF4388211B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015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0DED9-FADD-438B-B497-BDF4388211B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5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oshsetolovo.ru/wp-content/uploads/2021/11/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2" t="37329" r="5306" b="11565"/>
          <a:stretch/>
        </p:blipFill>
        <p:spPr bwMode="auto">
          <a:xfrm>
            <a:off x="4917233" y="3645024"/>
            <a:ext cx="4226767" cy="30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007" y="188640"/>
            <a:ext cx="892899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СИСТЕМА РАБОТЫ УЧИТЕЛЯ ПО ФОРМИРОВАНИЮ ФУНКЦИОНАЛЬНОЙ ГРАМОТНОСТИ.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4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E3E2062-872A-5BBD-E67A-14977149AAB6}"/>
              </a:ext>
            </a:extLst>
          </p:cNvPr>
          <p:cNvSpPr/>
          <p:nvPr/>
        </p:nvSpPr>
        <p:spPr>
          <a:xfrm>
            <a:off x="1600584" y="692696"/>
            <a:ext cx="69413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РУССКИЙ ЯЗЫК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09DC496-A710-D208-CDA1-235746FE8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407754" cy="35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7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8" b="-3276"/>
          <a:stretch/>
        </p:blipFill>
        <p:spPr bwMode="auto">
          <a:xfrm>
            <a:off x="1043608" y="22921"/>
            <a:ext cx="8100392" cy="705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2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" y="-21704"/>
            <a:ext cx="9132667" cy="687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9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E3E2062-872A-5BBD-E67A-14977149AAB6}"/>
              </a:ext>
            </a:extLst>
          </p:cNvPr>
          <p:cNvSpPr/>
          <p:nvPr/>
        </p:nvSpPr>
        <p:spPr>
          <a:xfrm>
            <a:off x="1443462" y="692696"/>
            <a:ext cx="725564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ЛИТЕРАТУРНОЕ </a:t>
            </a:r>
          </a:p>
          <a:p>
            <a:pPr algn="ctr"/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ЧТЕНИЕ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09DC496-A710-D208-CDA1-235746FE8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44" y="3004671"/>
            <a:ext cx="3407754" cy="35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2" r="13110" b="47098"/>
          <a:stretch/>
        </p:blipFill>
        <p:spPr bwMode="auto">
          <a:xfrm>
            <a:off x="32252" y="28803"/>
            <a:ext cx="4683968" cy="481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t="51239" r="3449" b="9604"/>
          <a:stretch/>
        </p:blipFill>
        <p:spPr bwMode="auto">
          <a:xfrm>
            <a:off x="4788024" y="3924839"/>
            <a:ext cx="4421290" cy="25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8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t="2737"/>
          <a:stretch/>
        </p:blipFill>
        <p:spPr bwMode="auto">
          <a:xfrm>
            <a:off x="1082350" y="849086"/>
            <a:ext cx="7957693" cy="55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8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E3E2062-872A-5BBD-E67A-14977149AAB6}"/>
              </a:ext>
            </a:extLst>
          </p:cNvPr>
          <p:cNvSpPr/>
          <p:nvPr/>
        </p:nvSpPr>
        <p:spPr>
          <a:xfrm>
            <a:off x="1464372" y="692696"/>
            <a:ext cx="721383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ВНЕУРОЧНАЯ </a:t>
            </a:r>
          </a:p>
          <a:p>
            <a:pPr algn="ctr"/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ДЕЯТЕЛЬНОСТЬ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09DC496-A710-D208-CDA1-235746FE8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44" y="3004671"/>
            <a:ext cx="3407754" cy="35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3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https://avatars.mds.yandex.net/get-mpic/7666641/img_id4283272464072404484.png/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8486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9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6678" y="251356"/>
            <a:ext cx="3510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Лев Толстой. Зайцы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86044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     Зайцы лесные по ночам кормятся корою деревьев, зайцы полевые — озимыми и травой,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гуменники</a:t>
            </a:r>
            <a:r>
              <a:rPr lang="ru-RU" dirty="0">
                <a:latin typeface="Arial" pitchFamily="34" charset="0"/>
                <a:cs typeface="Arial" pitchFamily="34" charset="0"/>
              </a:rPr>
              <a:t> — хлебными зёрнами на гумнах. За ночь зайцы прокладывают по снегу глубокий, видный след. До зайцев охотники — и люди, и собаки, и волки, и лисицы, и вороны, и орлы. Если бы заяц ходил просто и прямо, то поутру его сейчас бы нашли по следу и поймали; но заяц труслив, и трусость спасает его.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     Заяц ходит ночью по полям и лесам без страха и прокладывает прямые следы; но как только приходит утро, враги его просыпаются: заяц начинает слышать то лай собак, то визг саней, то голоса мужиков, то треск волка по лесу и начинает от страху метаться из стороны в сторону. Проскачет вперёд, испугается чего-нибудь — и побежит назад по своему следу. Ещё услышит что-нибудь — и со всего размаха прыгнет в сторону и поскачет прочь от прежнего следа. Опять стукнет что-нибудь — опять заяц повернётся назад и опять поскачет в сторону. Когда светло станет, он ляжет.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     Наутро охотники начинают разбирать заячий след, путаются по двойным следам и далёким прыжкам и удивляются хитрости зайца. А заяц и не думал хитрить. Он только всего боится.</a:t>
            </a: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388480" y="6453336"/>
            <a:ext cx="504000" cy="2160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63947" t="78472" r="1875" b="5581"/>
          <a:stretch>
            <a:fillRect/>
          </a:stretch>
        </p:blipFill>
        <p:spPr bwMode="auto">
          <a:xfrm>
            <a:off x="6660232" y="5157192"/>
            <a:ext cx="223224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Задание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636" y="47667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О каких зайцах говорится в тексте? Заполни кластер.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95936" y="980728"/>
            <a:ext cx="1224136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ЗАЙЦЫ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1916832"/>
            <a:ext cx="2160240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ЛЕСНЫЕ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63888" y="1916832"/>
            <a:ext cx="2160240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ПОЛЕВЫЕ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1916832"/>
            <a:ext cx="2160240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ГУМЕННИКИ</a:t>
            </a:r>
          </a:p>
        </p:txBody>
      </p:sp>
      <p:cxnSp>
        <p:nvCxnSpPr>
          <p:cNvPr id="11" name="Прямая со стрелкой 10"/>
          <p:cNvCxnSpPr>
            <a:stCxn id="6" idx="2"/>
            <a:endCxn id="9" idx="0"/>
          </p:cNvCxnSpPr>
          <p:nvPr/>
        </p:nvCxnSpPr>
        <p:spPr>
          <a:xfrm>
            <a:off x="4608004" y="1340768"/>
            <a:ext cx="2700300" cy="5760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2"/>
            <a:endCxn id="8" idx="0"/>
          </p:cNvCxnSpPr>
          <p:nvPr/>
        </p:nvCxnSpPr>
        <p:spPr>
          <a:xfrm>
            <a:off x="4608004" y="1340768"/>
            <a:ext cx="36004" cy="5760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  <a:endCxn id="7" idx="0"/>
          </p:cNvCxnSpPr>
          <p:nvPr/>
        </p:nvCxnSpPr>
        <p:spPr>
          <a:xfrm flipH="1">
            <a:off x="1835696" y="1340768"/>
            <a:ext cx="2772308" cy="5760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9912" y="2668850"/>
            <a:ext cx="15841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Задание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9652" y="321297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О каком времени года говорится в тексте? Запиши.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1600" y="3645024"/>
            <a:ext cx="72008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За ночь зайцы прокладывают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снегу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глубокий, видный след.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9912" y="4109010"/>
            <a:ext cx="15841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Задание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1560" y="450912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itchFamily="66" charset="0"/>
              </a:rPr>
              <a:t>Гуменники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 (те, кто пробираются в закрома человека) ищут пищу на гумнах. Что такое гумно? Дополни определение.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512" y="515719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Гумно</a:t>
            </a:r>
            <a:r>
              <a:rPr lang="ru-RU" dirty="0"/>
              <a:t> – это                   , на котором обмолачивали сжатый                 ,</a:t>
            </a:r>
          </a:p>
          <a:p>
            <a:r>
              <a:rPr lang="ru-RU" dirty="0"/>
              <a:t>предварительно очищенный от растительности.                           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940152" y="5229200"/>
            <a:ext cx="792000" cy="21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хлеб</a:t>
            </a:r>
          </a:p>
        </p:txBody>
      </p:sp>
      <p:sp>
        <p:nvSpPr>
          <p:cNvPr id="24" name="Скругленный прямоугольник 23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103832" y="5949280"/>
            <a:ext cx="432000" cy="432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95520" y="5913232"/>
            <a:ext cx="432000" cy="432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5520" y="5949280"/>
            <a:ext cx="396000" cy="396000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1835696" y="5949280"/>
            <a:ext cx="1080000" cy="432048"/>
          </a:xfrm>
          <a:prstGeom prst="roundRect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место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644008" y="5949280"/>
            <a:ext cx="1080000" cy="432048"/>
          </a:xfrm>
          <a:prstGeom prst="roundRect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хлеб</a:t>
            </a:r>
          </a:p>
        </p:txBody>
      </p:sp>
      <p:sp>
        <p:nvSpPr>
          <p:cNvPr id="29" name="Стрелка вправо 28">
            <a:hlinkClick r:id="" action="ppaction://hlinkshowjump?jump=nextslide"/>
          </p:cNvPr>
          <p:cNvSpPr/>
          <p:nvPr/>
        </p:nvSpPr>
        <p:spPr>
          <a:xfrm>
            <a:off x="8388480" y="6453336"/>
            <a:ext cx="504000" cy="2160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619672" y="5013176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Клик!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9592" y="162880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Клик!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75656" y="5229200"/>
            <a:ext cx="792000" cy="21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место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7544" y="371703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Клик!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/>
              <a:t>«Мои ученики будут узнавать новое не от меня.</a:t>
            </a:r>
            <a:r>
              <a:rPr lang="ru-RU" sz="3600" dirty="0"/>
              <a:t> </a:t>
            </a:r>
            <a:r>
              <a:rPr lang="ru-RU" sz="3600" i="1" dirty="0"/>
              <a:t>Они будут открывать это новое сами.</a:t>
            </a:r>
            <a:r>
              <a:rPr lang="ru-RU" sz="3600" dirty="0"/>
              <a:t> </a:t>
            </a:r>
            <a:r>
              <a:rPr lang="ru-RU" sz="3600" i="1" dirty="0"/>
              <a:t>Моя задача - помочь им раскрыться и развить собственные идеи»</a:t>
            </a:r>
            <a:endParaRPr lang="ru-RU" sz="3600" dirty="0"/>
          </a:p>
          <a:p>
            <a:pPr algn="r"/>
            <a:r>
              <a:rPr lang="ru-RU" sz="3600" i="1" dirty="0"/>
              <a:t>И. Г. Песталоцци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250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492896"/>
            <a:ext cx="8389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В марте в заячьей семье появилось на свет три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зайчонка-настовичка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Зайчиха покормила своих зайчат и убежала. Молоко у зайчихи очень сытное, и его хватает деткам на три дня. А потом зайчиха их нашла.</a:t>
            </a:r>
          </a:p>
          <a:p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   Сколько часов отсутствовала зайчиха, если известно, что она пришла через двое суток?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8640960" cy="1754326"/>
          </a:xfrm>
          <a:prstGeom prst="rect">
            <a:avLst/>
          </a:prstGeom>
          <a:ln w="19050"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    За год в заячьей семье на свет появляется три выводка.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</a:rPr>
              <a:t>Настовики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рождаются на свет в марте. Этот выводок самый маленький, в нём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обычно по 2-3 зайчонка. 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</a:rPr>
              <a:t>Травники, или </a:t>
            </a:r>
            <a:r>
              <a:rPr lang="ru-RU" b="1" u="sng" dirty="0" err="1">
                <a:solidFill>
                  <a:schemeClr val="accent5">
                    <a:lumMod val="50000"/>
                  </a:schemeClr>
                </a:solidFill>
              </a:rPr>
              <a:t>колосовики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, рождаются в июне, их может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быть от 5 до 15. Последний выводок — </a:t>
            </a:r>
            <a:r>
              <a:rPr lang="ru-RU" b="1" u="sng" dirty="0" err="1">
                <a:solidFill>
                  <a:schemeClr val="accent5">
                    <a:lumMod val="50000"/>
                  </a:schemeClr>
                </a:solidFill>
              </a:rPr>
              <a:t>листопаднички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они рождаются в сентябре.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    Зайчата рождаются довольно крупными, зрячими, покрытыми шёрсткой и уже  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через пару часов способны бегать.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2020778"/>
            <a:ext cx="15841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Задание 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4653136"/>
            <a:ext cx="3024336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 1 сутки = 24 ч.  </a:t>
            </a:r>
          </a:p>
          <a:p>
            <a:r>
              <a:rPr lang="ru-RU" b="1" dirty="0"/>
              <a:t>24 ч. + 24 ч. = 48 ч.  </a:t>
            </a:r>
          </a:p>
          <a:p>
            <a:r>
              <a:rPr lang="ru-RU" b="1" dirty="0"/>
              <a:t>Ответ:  через 48 часов</a:t>
            </a: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460432" y="6381328"/>
            <a:ext cx="432048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https://i.pinimg.com/originals/c1/1a/c3/c11ac31e910b5438bfec31890ca7c54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4365104"/>
            <a:ext cx="1800200" cy="22517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43608" y="443711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Клик!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Задание 2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3068960"/>
          <a:ext cx="842493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Запиши, который по счёту зайчик на рисунке.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Сколько травинок съел каждый зайчик.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4338" name="Picture 2" descr="https://img2.freepng.ru/20181203/jbx/kisspng-hare-clip-art-rabbit-show-jumping-openclipart-5c05ccdbcce9f7.304070141543883995839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76056" y="3212976"/>
            <a:ext cx="1134000" cy="1008000"/>
          </a:xfrm>
          <a:prstGeom prst="rect">
            <a:avLst/>
          </a:prstGeom>
          <a:noFill/>
        </p:spPr>
      </p:pic>
      <p:pic>
        <p:nvPicPr>
          <p:cNvPr id="14340" name="Picture 4" descr="https://i01.fotocdn.net/s125/4565589e084431cc/user_m/285307713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3068960"/>
            <a:ext cx="630410" cy="1152128"/>
          </a:xfrm>
          <a:prstGeom prst="rect">
            <a:avLst/>
          </a:prstGeom>
          <a:noFill/>
        </p:spPr>
      </p:pic>
      <p:sp>
        <p:nvSpPr>
          <p:cNvPr id="14342" name="AutoShape 6" descr="https://zooofoto.ru/foto/150/zaika_detskaia_kartinka_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zooofoto.ru/foto/150/zaika_detskaia_kartinka_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5"/>
              </a:clrFrom>
              <a:clrTo>
                <a:srgbClr val="FDFD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933968" y="3140968"/>
            <a:ext cx="135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1520" y="677595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     Подросли зайчата. Появилась первая травка.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     Первый зайчик нашёл 12 травинок  и съел 10. Потом он сделал 3 прыжка и нашёл ещё 14 травинок, а съел 12.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     Второй зайчик важно прошёл 10 метров, съел 14 травинок, затем прошёл 12 метров и съел 9 травинок.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     Третий зайчик лениво потянулся, допрыгал до камушка, съел сначала 14 травинок, а потом 7 и стал греться на солнышке.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87824" y="4581128"/>
            <a:ext cx="1080000" cy="21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третий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6176" y="4581128"/>
            <a:ext cx="1080000" cy="21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первый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36416" y="4581128"/>
            <a:ext cx="1080000" cy="21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второй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99792" y="5517232"/>
            <a:ext cx="540000" cy="4320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14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51920" y="5517232"/>
            <a:ext cx="540000" cy="4320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7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5517232"/>
            <a:ext cx="540000" cy="4320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10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04208" y="5517232"/>
            <a:ext cx="540000" cy="4320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12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48264" y="5517232"/>
            <a:ext cx="540000" cy="4320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14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64448" y="5517232"/>
            <a:ext cx="540000" cy="4320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9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75856" y="5589280"/>
            <a:ext cx="468000" cy="360000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64088" y="5589240"/>
            <a:ext cx="468000" cy="360000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524328" y="5589240"/>
            <a:ext cx="468000" cy="360000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и</a:t>
            </a:r>
          </a:p>
        </p:txBody>
      </p:sp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8460432" y="6381328"/>
            <a:ext cx="432048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347864" y="4293096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Клик!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20880" cy="923330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Жил-был зайчик, который ходил в школу. Родители давали ему деньги на расходы (карманные деньги) для покупки морковки. Но однажды папа-заяц положил перед зайчонком банковскую карту.</a:t>
            </a:r>
          </a:p>
        </p:txBody>
      </p:sp>
      <p:pic>
        <p:nvPicPr>
          <p:cNvPr id="3" name="Picture 4" descr="https://img.freepik.com/premium-vector/rabbit-cartoon-with-backpack_29190-3989.jpg?w=2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268760"/>
            <a:ext cx="1433987" cy="18448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79912" y="1124744"/>
            <a:ext cx="15841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Задание 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— Где ты обычно носишь деньги? — спросил папа-заяц.</a:t>
            </a:r>
          </a:p>
          <a:p>
            <a:r>
              <a:rPr lang="ru-RU" b="1" dirty="0"/>
              <a:t>— В рюкзаке, в кармашке, — ответил зайчонок.</a:t>
            </a:r>
          </a:p>
          <a:p>
            <a:r>
              <a:rPr lang="ru-RU" b="1" dirty="0"/>
              <a:t>— Они у тебя в наличии и поэтому называются: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355976" y="2420888"/>
            <a:ext cx="432000" cy="432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5440" y="2420936"/>
            <a:ext cx="432000" cy="432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440" y="2420888"/>
            <a:ext cx="396000" cy="396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15616" y="2420888"/>
            <a:ext cx="2016000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наличные деньги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6152" y="2420888"/>
            <a:ext cx="2016000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заячьи деньги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996952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— Что можно сказать о наличных деньгах?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7448" y="3429048"/>
            <a:ext cx="432000" cy="432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3568" y="3501008"/>
            <a:ext cx="396000" cy="39600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187624" y="3429000"/>
            <a:ext cx="2016000" cy="432048"/>
          </a:xfrm>
          <a:prstGeom prst="roundRect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монеты тяжёлые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7448" y="4005112"/>
            <a:ext cx="432000" cy="432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3568" y="4041112"/>
            <a:ext cx="396000" cy="396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1187624" y="4005064"/>
            <a:ext cx="2016000" cy="432048"/>
          </a:xfrm>
          <a:prstGeom prst="roundRect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банкноты могут порваться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19856" y="3501056"/>
            <a:ext cx="432000" cy="432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9856" y="3537056"/>
            <a:ext cx="396000" cy="3960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4860032" y="3501008"/>
            <a:ext cx="2916000" cy="432048"/>
          </a:xfrm>
          <a:prstGeom prst="roundRect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не удобно рассчитываться, может не быть сдачи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4437112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— А теперь у нас есть и другие формы денег например, банковские карты.</a:t>
            </a:r>
          </a:p>
          <a:p>
            <a:r>
              <a:rPr lang="ru-RU" b="1" dirty="0"/>
              <a:t>Многие хранят деньги в банках. Чтобы было удобно контролировать все денежные операции, банк выдаёт каждому клиенту специальный номер — </a:t>
            </a:r>
            <a:r>
              <a:rPr lang="ru-RU" b="1" dirty="0" err="1"/>
              <a:t>номер</a:t>
            </a:r>
            <a:r>
              <a:rPr lang="ru-RU" b="1" dirty="0"/>
              <a:t> банковского счёта.</a:t>
            </a:r>
          </a:p>
          <a:p>
            <a:r>
              <a:rPr lang="ru-RU" b="1" dirty="0"/>
              <a:t>— Например, ты положил свои игрушки в сундучок и закрыл его на кодовый замок. В этом случае ты можешь быть уверен, что никто твои игрушки не возьмёт.</a:t>
            </a:r>
          </a:p>
          <a:p>
            <a:r>
              <a:rPr lang="ru-RU" b="1" dirty="0"/>
              <a:t>Я положил в такой сундучок-банк деньги на номер банковского счёта, и мне дали банковскую дебетовую карту.</a:t>
            </a:r>
          </a:p>
        </p:txBody>
      </p:sp>
      <p:sp>
        <p:nvSpPr>
          <p:cNvPr id="22" name="Нашивка 21">
            <a:hlinkClick r:id="" action="ppaction://hlinkshowjump?jump=nextslide"/>
          </p:cNvPr>
          <p:cNvSpPr/>
          <p:nvPr/>
        </p:nvSpPr>
        <p:spPr>
          <a:xfrm>
            <a:off x="8604448" y="6309320"/>
            <a:ext cx="360000" cy="360040"/>
          </a:xfrm>
          <a:prstGeom prst="chevron">
            <a:avLst>
              <a:gd name="adj" fmla="val 5506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48" y="260648"/>
            <a:ext cx="813690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Подсказка</a:t>
            </a:r>
          </a:p>
          <a:p>
            <a:r>
              <a:rPr lang="ru-RU" dirty="0"/>
              <a:t>Карта называется дебетовой потому, что мы используем её, чтобы снять деньги со своего счёта, или, иными словами, дебетовать свой счёт.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43841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— Пластиковые карты имеют более высокую степень защиты, чем наличные деньги.</a:t>
            </a:r>
            <a:r>
              <a:rPr lang="en-US" b="1" dirty="0"/>
              <a:t> </a:t>
            </a:r>
            <a:r>
              <a:rPr lang="ru-RU" b="1" dirty="0"/>
              <a:t>Если ты потеряешь денежные купюры, то никто их тебе не вернёт. Если же ты потеряешь карту, никто не сможет ею воспользоваться, потому что для снятия с неё денег нужно знать специальный код, который называется Р</a:t>
            </a:r>
            <a:r>
              <a:rPr lang="en-US" b="1" dirty="0"/>
              <a:t>IN</a:t>
            </a:r>
            <a:r>
              <a:rPr lang="ru-RU" b="1" dirty="0"/>
              <a:t> (что в переводе означает «личный номер»)</a:t>
            </a:r>
          </a:p>
          <a:p>
            <a:r>
              <a:rPr lang="ru-RU" b="1" dirty="0"/>
              <a:t>— Что я могу купить с помощью банковской карты? — спросил зайчонок.</a:t>
            </a:r>
          </a:p>
        </p:txBody>
      </p:sp>
      <p:sp>
        <p:nvSpPr>
          <p:cNvPr id="4" name="Скругленный прямоугольник 3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323528" y="4005064"/>
            <a:ext cx="432000" cy="432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912" y="4005112"/>
            <a:ext cx="432000" cy="432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3912" y="4005064"/>
            <a:ext cx="396000" cy="396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744088" y="4005064"/>
            <a:ext cx="1620000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игрушки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3704" y="4005064"/>
            <a:ext cx="1620000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дружбу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240" y="4005112"/>
            <a:ext cx="432000" cy="432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6240" y="4005064"/>
            <a:ext cx="396000" cy="396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696416" y="4005064"/>
            <a:ext cx="1620000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продукты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4770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Подумай, что можно купить с помощью дебетовой карты.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86916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Как ещё можно использовать дебетовую карту?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5589240"/>
            <a:ext cx="6912768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Оплата проезда в автобусах, троллейбусах и электропоездах.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s://gas-kvas.com/uploads/posts/2023-02/1676743337_gas-kvas-com-p-zayats-dlya-detskogo-sada-risunok-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70" r="24401"/>
          <a:stretch>
            <a:fillRect/>
          </a:stretch>
        </p:blipFill>
        <p:spPr bwMode="auto">
          <a:xfrm>
            <a:off x="7596336" y="4581128"/>
            <a:ext cx="1008112" cy="1975555"/>
          </a:xfrm>
          <a:prstGeom prst="rect">
            <a:avLst/>
          </a:prstGeom>
          <a:noFill/>
        </p:spPr>
      </p:pic>
      <p:sp>
        <p:nvSpPr>
          <p:cNvPr id="16" name="Нашивка 15">
            <a:hlinkClick r:id="" action="ppaction://hlinkshowjump?jump=nextslide"/>
          </p:cNvPr>
          <p:cNvSpPr/>
          <p:nvPr/>
        </p:nvSpPr>
        <p:spPr>
          <a:xfrm>
            <a:off x="8604448" y="6309320"/>
            <a:ext cx="360000" cy="360040"/>
          </a:xfrm>
          <a:prstGeom prst="chevron">
            <a:avLst>
              <a:gd name="adj" fmla="val 5506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3717032"/>
            <a:ext cx="504056" cy="260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Клик!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44" y="5301208"/>
            <a:ext cx="504056" cy="260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Клик!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 descr="https://img.freepik.com/vector-gratis/rabano-rojo-fresco-hojas_1308-33323.jpg?w=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351" y="3717032"/>
            <a:ext cx="726305" cy="10081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157192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Дополни список овощей:</a:t>
            </a:r>
          </a:p>
          <a:p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Обведи красным карандашом  корнеплоды.</a:t>
            </a:r>
          </a:p>
          <a:p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Дополни список корнеплодов: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0648"/>
            <a:ext cx="7920880" cy="646331"/>
          </a:xfrm>
          <a:prstGeom prst="rect">
            <a:avLst/>
          </a:prstGeom>
          <a:ln w="1905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Мама Зайчиха попросила зайчонка принести с огорода овощей. Зайчишка побежал на огород и принёс много растений.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908720"/>
            <a:ext cx="15841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Задание 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28153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Рассмотри рисунки растений, которые принёс Зайчишка. Подумай, не сделал</a:t>
            </a:r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ли он ошибки. Выбери овощи и отметь так   . Подпиши названия овощей.</a:t>
            </a:r>
          </a:p>
        </p:txBody>
      </p:sp>
      <p:pic>
        <p:nvPicPr>
          <p:cNvPr id="8" name="Picture 14" descr="https://catherineasquithgallery.com/uploads/posts/2023-02/1676545029_catherineasquithgallery-com-p-kapustnii-fon-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431" t="6780" r="6949" b="6780"/>
          <a:stretch>
            <a:fillRect/>
          </a:stretch>
        </p:blipFill>
        <p:spPr bwMode="auto">
          <a:xfrm>
            <a:off x="539551" y="2276872"/>
            <a:ext cx="1185882" cy="1008000"/>
          </a:xfrm>
          <a:prstGeom prst="rect">
            <a:avLst/>
          </a:prstGeom>
          <a:noFill/>
        </p:spPr>
      </p:pic>
      <p:pic>
        <p:nvPicPr>
          <p:cNvPr id="10" name="Picture 4" descr="https://catherineasquithgallery.com/uploads/posts/2021-03/1614570911_85-p-pomidor-na-belom-fone-1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789040"/>
            <a:ext cx="834356" cy="792000"/>
          </a:xfrm>
          <a:prstGeom prst="rect">
            <a:avLst/>
          </a:prstGeom>
          <a:noFill/>
        </p:spPr>
      </p:pic>
      <p:pic>
        <p:nvPicPr>
          <p:cNvPr id="11" name="Picture 6" descr="https://drasler.ru/wp-content/uploads/2019/05/%D0%9E%D0%B3%D1%83%D1%80%D0%B5%D1%86-%D0%BD%D0%B0-%D0%BF%D1%80%D0%BE%D0%B7%D1%80%D0%B0%D1%87%D0%BD%D0%BE%D0%BC-%D1%84%D0%BE%D0%BD%D0%B5-%D0%BA%D0%B0%D1%80%D1%82%D0%B8%D0%BD%D0%BA%D0%B8-%D0%B4%D0%BB%D1%8F-%D0%B4%D0%B5%D1%82%D0%B5%D0%B9-2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7" t="14230" r="12001" b="28848"/>
          <a:stretch>
            <a:fillRect/>
          </a:stretch>
        </p:blipFill>
        <p:spPr bwMode="auto">
          <a:xfrm>
            <a:off x="7164288" y="3861048"/>
            <a:ext cx="1166624" cy="612000"/>
          </a:xfrm>
          <a:prstGeom prst="rect">
            <a:avLst/>
          </a:prstGeom>
          <a:noFill/>
        </p:spPr>
      </p:pic>
      <p:pic>
        <p:nvPicPr>
          <p:cNvPr id="6146" name="Picture 2" descr="https://foni.club/uploads/posts/2023-02/1675812982_foni-club-p-fon-luka-detskii-1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2348880"/>
            <a:ext cx="792088" cy="860269"/>
          </a:xfrm>
          <a:prstGeom prst="rect">
            <a:avLst/>
          </a:prstGeom>
          <a:noFill/>
        </p:spPr>
      </p:pic>
      <p:pic>
        <p:nvPicPr>
          <p:cNvPr id="6148" name="Picture 4" descr="https://otkrit-ka.ru/uploads/posts/2021-09/foto-i-kartinka-dlja-detej-s-percem-34.png"/>
          <p:cNvPicPr>
            <a:picLocks noChangeAspect="1" noChangeArrowheads="1"/>
          </p:cNvPicPr>
          <p:nvPr/>
        </p:nvPicPr>
        <p:blipFill>
          <a:blip r:embed="rId7" cstate="print"/>
          <a:srcRect r="56168"/>
          <a:stretch>
            <a:fillRect/>
          </a:stretch>
        </p:blipFill>
        <p:spPr bwMode="auto">
          <a:xfrm>
            <a:off x="7308304" y="2276872"/>
            <a:ext cx="792088" cy="1069035"/>
          </a:xfrm>
          <a:prstGeom prst="rect">
            <a:avLst/>
          </a:prstGeom>
          <a:noFill/>
        </p:spPr>
      </p:pic>
      <p:pic>
        <p:nvPicPr>
          <p:cNvPr id="6152" name="Picture 8" descr="https://free-png.ru/wp-content/uploads/2021/06/free-png.ru-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3717032"/>
            <a:ext cx="678298" cy="828000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3419872" y="5157192"/>
            <a:ext cx="5472608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баклажан, кабачок, тыква, горох, фасоль, патиссон 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7544" y="3356992"/>
            <a:ext cx="1368152" cy="2880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капуста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1760" y="4581128"/>
            <a:ext cx="1368152" cy="2880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помидор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6016" y="3356992"/>
            <a:ext cx="1368152" cy="2880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лук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92280" y="3356992"/>
            <a:ext cx="1368152" cy="2880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перец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7544" y="4581128"/>
            <a:ext cx="1368152" cy="2880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редис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16016" y="4581128"/>
            <a:ext cx="1368152" cy="2880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клубника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92280" y="4581128"/>
            <a:ext cx="1368152" cy="2880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огурец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67944" y="6237312"/>
            <a:ext cx="4428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картофель,  свекла, редька, репа, чеснок </a:t>
            </a:r>
          </a:p>
        </p:txBody>
      </p:sp>
      <p:sp>
        <p:nvSpPr>
          <p:cNvPr id="24" name="Кольцо 23"/>
          <p:cNvSpPr/>
          <p:nvPr/>
        </p:nvSpPr>
        <p:spPr>
          <a:xfrm>
            <a:off x="2699792" y="2420888"/>
            <a:ext cx="914400" cy="914400"/>
          </a:xfrm>
          <a:prstGeom prst="donut">
            <a:avLst>
              <a:gd name="adj" fmla="val 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Кольцо 25"/>
          <p:cNvSpPr/>
          <p:nvPr/>
        </p:nvSpPr>
        <p:spPr>
          <a:xfrm>
            <a:off x="611560" y="3645024"/>
            <a:ext cx="914400" cy="914400"/>
          </a:xfrm>
          <a:prstGeom prst="donut">
            <a:avLst>
              <a:gd name="adj" fmla="val 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08104" y="5805264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Клик на картинку!</a:t>
            </a:r>
          </a:p>
        </p:txBody>
      </p:sp>
      <p:sp>
        <p:nvSpPr>
          <p:cNvPr id="30" name="Нашивка 29">
            <a:hlinkClick r:id="" action="ppaction://hlinkshowjump?jump=nextslide"/>
          </p:cNvPr>
          <p:cNvSpPr/>
          <p:nvPr/>
        </p:nvSpPr>
        <p:spPr>
          <a:xfrm>
            <a:off x="8604448" y="6309320"/>
            <a:ext cx="360000" cy="360040"/>
          </a:xfrm>
          <a:prstGeom prst="chevron">
            <a:avLst>
              <a:gd name="adj" fmla="val 5506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9" name="Picture 2" descr="https://go-fermer.ru/uploads/category/27/menu_morkov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132856"/>
            <a:ext cx="1152130" cy="1274833"/>
          </a:xfrm>
          <a:prstGeom prst="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2483768" y="3356992"/>
            <a:ext cx="1368152" cy="2880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морковь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76056" y="4869160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Клик!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 </a:t>
            </a:r>
            <a:r>
              <a:rPr lang="ru-RU" b="1" dirty="0"/>
              <a:t>— Что ты любишь, Зайчишка, из овощей больше всего? —спросил папа Заяц.</a:t>
            </a:r>
          </a:p>
          <a:p>
            <a:pPr algn="just"/>
            <a:r>
              <a:rPr lang="ru-RU" b="1" dirty="0"/>
              <a:t>— Морковку. Она очень вкусная .</a:t>
            </a:r>
          </a:p>
          <a:p>
            <a:pPr algn="just"/>
            <a:r>
              <a:rPr lang="ru-RU" b="1" dirty="0"/>
              <a:t>—Если грызть морковку, то зубная эмаль легко очистится от микробов, — посоветовал папа Заяц.</a:t>
            </a:r>
          </a:p>
          <a:p>
            <a:pPr algn="just"/>
            <a:r>
              <a:rPr lang="ru-RU" b="1" dirty="0"/>
              <a:t>— У моркови съедобный корень. Такой корень называется «корнеплод», — дополнила мама Зайчиха. — Это утолщённая, мясистая, сочная часть растения, в которой содержится огромное количество питательных веществ.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Задание 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2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924944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Чтобы увидеть, сколько силы таит в себе даже кусочек этого корнеплода, попробуй прорастить его и понаблюдать, что у тебя получится. Для этого:</a:t>
            </a:r>
          </a:p>
          <a:p>
            <a:r>
              <a:rPr lang="ru-RU" b="1" dirty="0"/>
              <a:t>а) возьми прошлогоднюю морковку,</a:t>
            </a:r>
          </a:p>
          <a:p>
            <a:r>
              <a:rPr lang="ru-RU" b="1" dirty="0"/>
              <a:t>б) срежь самую верхушку там, где виднеются остатки засохших прошлогодних листьев,</a:t>
            </a:r>
          </a:p>
          <a:p>
            <a:r>
              <a:rPr lang="ru-RU" b="1" dirty="0"/>
              <a:t>в) положи её в блюдечко с водой.</a:t>
            </a:r>
          </a:p>
          <a:p>
            <a:endParaRPr lang="ru-RU" dirty="0"/>
          </a:p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Понаблюдай, что будет происходить с морковью.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Зарисуй результаты опыта в таблице. Сделай вывод.</a:t>
            </a:r>
          </a:p>
        </p:txBody>
      </p:sp>
      <p:pic>
        <p:nvPicPr>
          <p:cNvPr id="5" name="Рисунок 4" descr="заяц2.png"/>
          <p:cNvPicPr>
            <a:picLocks noChangeAspect="1"/>
          </p:cNvPicPr>
          <p:nvPr/>
        </p:nvPicPr>
        <p:blipFill>
          <a:blip r:embed="rId2" cstate="print"/>
          <a:srcRect l="71830" t="8400" b="82150"/>
          <a:stretch>
            <a:fillRect/>
          </a:stretch>
        </p:blipFill>
        <p:spPr>
          <a:xfrm>
            <a:off x="6660232" y="4437112"/>
            <a:ext cx="1798901" cy="936104"/>
          </a:xfrm>
          <a:prstGeom prst="rect">
            <a:avLst/>
          </a:prstGeom>
        </p:spPr>
      </p:pic>
      <p:pic>
        <p:nvPicPr>
          <p:cNvPr id="5124" name="Picture 4" descr="https://sneg.top/uploads/posts/2023-04/1681723823_sneg-top-p-zayats-iz-skazki-kartinka-instagram-1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76672"/>
            <a:ext cx="1900504" cy="25922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5805264"/>
            <a:ext cx="763284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Справка</a:t>
            </a:r>
          </a:p>
          <a:p>
            <a:r>
              <a:rPr lang="ru-RU" dirty="0"/>
              <a:t>Силы для роста куст моркови берёт не из питательных веществ в почве, как другие растения, а лишь из своих запасов, которые остались в корнеплоде.</a:t>
            </a:r>
          </a:p>
        </p:txBody>
      </p:sp>
      <p:sp>
        <p:nvSpPr>
          <p:cNvPr id="10" name="Нашивка 9">
            <a:hlinkClick r:id="" action="ppaction://hlinkshowjump?jump=nextslide"/>
          </p:cNvPr>
          <p:cNvSpPr/>
          <p:nvPr/>
        </p:nvSpPr>
        <p:spPr>
          <a:xfrm>
            <a:off x="8604448" y="6309320"/>
            <a:ext cx="360000" cy="360040"/>
          </a:xfrm>
          <a:prstGeom prst="chevron">
            <a:avLst>
              <a:gd name="adj" fmla="val 5506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8124357" cy="626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5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4" y="-11373"/>
            <a:ext cx="8316416" cy="686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84981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7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2.slideserve.com/5262160/slide13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E3E2062-872A-5BBD-E67A-14977149AAB6}"/>
              </a:ext>
            </a:extLst>
          </p:cNvPr>
          <p:cNvSpPr/>
          <p:nvPr/>
        </p:nvSpPr>
        <p:spPr>
          <a:xfrm>
            <a:off x="1937115" y="692696"/>
            <a:ext cx="62683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МАТЕМАТИКА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09DC496-A710-D208-CDA1-235746FE8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407754" cy="35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7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Арина пришла в кафе пообедать, у неё с собой есть 300 рублей. В кафе висит меню: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980179"/>
              </p:ext>
            </p:extLst>
          </p:nvPr>
        </p:nvGraphicFramePr>
        <p:xfrm>
          <a:off x="1218369" y="1917814"/>
          <a:ext cx="7499349" cy="5006386"/>
        </p:xfrm>
        <a:graphic>
          <a:graphicData uri="http://schemas.openxmlformats.org/drawingml/2006/table">
            <a:tbl>
              <a:tblPr firstRow="1" firstCol="1" bandRow="1"/>
              <a:tblGrid>
                <a:gridCol w="2499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97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997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06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Первые блюда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Суп гороховый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рублей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Суп куриный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рублей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Вторые блюда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Котлета куриная с макаронами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 рублей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Варники с картофелем и луком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 рублей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Плов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 рублей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Напитки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Чай черный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рублей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Сок яблочный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 рублей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3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8681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Выбери обед из трёх блюд (первое, второе и напиток), который может купить Арина. В ответе укажи названия блюд и стоимость обеда.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50689"/>
              </p:ext>
            </p:extLst>
          </p:nvPr>
        </p:nvGraphicFramePr>
        <p:xfrm>
          <a:off x="1218369" y="1917814"/>
          <a:ext cx="7499349" cy="5006386"/>
        </p:xfrm>
        <a:graphic>
          <a:graphicData uri="http://schemas.openxmlformats.org/drawingml/2006/table">
            <a:tbl>
              <a:tblPr firstRow="1" firstCol="1" bandRow="1"/>
              <a:tblGrid>
                <a:gridCol w="2499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97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997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06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Первые блюда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Суп гороховый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рублей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Суп куриный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рублей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Вторые блюда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Котлета куриная с макаронами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 рублей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Варники с картофелем и луком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 рублей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Плов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 рублей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Напитки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Чай черный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рублей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Сок яблочный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 рублей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3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4657" y="1252481"/>
            <a:ext cx="8100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Если в 12 часов ночи идет дождь, то можно ли ожидать, что через 72 часа будет солнечная погода?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32655"/>
            <a:ext cx="4927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Нестандартные задачи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66037C-765E-BEF9-FA0D-6B14B0480F70}"/>
              </a:ext>
            </a:extLst>
          </p:cNvPr>
          <p:cNvSpPr txBox="1"/>
          <p:nvPr/>
        </p:nvSpPr>
        <p:spPr>
          <a:xfrm>
            <a:off x="1113250" y="2737671"/>
            <a:ext cx="7848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Нет, так как через 72 часа снова будет полночь.</a:t>
            </a:r>
            <a:endParaRPr lang="ru-RU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4F0EC5-CA4D-BB35-B3DA-29D11BB8EFDA}"/>
              </a:ext>
            </a:extLst>
          </p:cNvPr>
          <p:cNvSpPr txBox="1"/>
          <p:nvPr/>
        </p:nvSpPr>
        <p:spPr>
          <a:xfrm>
            <a:off x="1150436" y="3429000"/>
            <a:ext cx="77744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2.В парке 8 скамеек. Три покрасили. Сколько скамеек стало в парке?</a:t>
            </a:r>
            <a:endParaRPr lang="ru-RU" sz="280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2877B1-5342-32F6-44C8-E7C953EB58E5}"/>
              </a:ext>
            </a:extLst>
          </p:cNvPr>
          <p:cNvSpPr txBox="1"/>
          <p:nvPr/>
        </p:nvSpPr>
        <p:spPr>
          <a:xfrm>
            <a:off x="1257604" y="4393930"/>
            <a:ext cx="4632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Восемь.</a:t>
            </a:r>
            <a:endParaRPr lang="ru-RU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5903C4-74B6-1227-D3F4-B85CF6EF023B}"/>
              </a:ext>
            </a:extLst>
          </p:cNvPr>
          <p:cNvSpPr txBox="1"/>
          <p:nvPr/>
        </p:nvSpPr>
        <p:spPr>
          <a:xfrm>
            <a:off x="1257604" y="5017345"/>
            <a:ext cx="77744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3.Батон разрезали на три части. Сколько сделали разрезов?</a:t>
            </a:r>
            <a:endParaRPr lang="ru-RU" sz="2800" dirty="0"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445B3B-AA9D-2ED4-9EA2-B50126ACC0C9}"/>
              </a:ext>
            </a:extLst>
          </p:cNvPr>
          <p:cNvSpPr txBox="1"/>
          <p:nvPr/>
        </p:nvSpPr>
        <p:spPr>
          <a:xfrm>
            <a:off x="1318861" y="5971452"/>
            <a:ext cx="4632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Два разреза.</a:t>
            </a:r>
            <a:endParaRPr lang="ru-RU" sz="28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225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gdzbomb.ru/wp-content/uploads/book/3-klass/uchebnik-moro-2-chast/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5"/>
          <a:stretch/>
        </p:blipFill>
        <p:spPr bwMode="auto">
          <a:xfrm>
            <a:off x="93542" y="116632"/>
            <a:ext cx="8933985" cy="673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3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твет к учебнику по математике 3 класс 2 часть Моро, Бантова, Бельтюкова страница 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2" t="47346" r="1" b="1"/>
          <a:stretch/>
        </p:blipFill>
        <p:spPr bwMode="auto">
          <a:xfrm>
            <a:off x="-167951" y="391886"/>
            <a:ext cx="9372584" cy="64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9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Ответ к учебнику по математике 3 класс 2 часть Моро, Бантова, Бельтюкова страница 3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2" t="44966" r="-1" b="-1"/>
          <a:stretch/>
        </p:blipFill>
        <p:spPr bwMode="auto">
          <a:xfrm>
            <a:off x="65314" y="158620"/>
            <a:ext cx="9086570" cy="653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8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372</TotalTime>
  <Words>1420</Words>
  <Application>Microsoft Office PowerPoint</Application>
  <PresentationFormat>Экран (4:3)</PresentationFormat>
  <Paragraphs>175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Huawei</dc:creator>
  <cp:lastModifiedBy>Huawei</cp:lastModifiedBy>
  <cp:revision>20</cp:revision>
  <dcterms:created xsi:type="dcterms:W3CDTF">2024-03-25T08:04:43Z</dcterms:created>
  <dcterms:modified xsi:type="dcterms:W3CDTF">2024-10-29T23:14:44Z</dcterms:modified>
</cp:coreProperties>
</file>