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261" r:id="rId2"/>
    <p:sldId id="265" r:id="rId3"/>
    <p:sldId id="401" r:id="rId4"/>
    <p:sldId id="402" r:id="rId5"/>
    <p:sldId id="396" r:id="rId6"/>
    <p:sldId id="340" r:id="rId7"/>
    <p:sldId id="382" r:id="rId8"/>
    <p:sldId id="383" r:id="rId9"/>
    <p:sldId id="275" r:id="rId10"/>
    <p:sldId id="364" r:id="rId11"/>
    <p:sldId id="386" r:id="rId12"/>
    <p:sldId id="387" r:id="rId13"/>
    <p:sldId id="366" r:id="rId14"/>
    <p:sldId id="388" r:id="rId15"/>
    <p:sldId id="370" r:id="rId16"/>
    <p:sldId id="394" r:id="rId17"/>
    <p:sldId id="389" r:id="rId18"/>
    <p:sldId id="393" r:id="rId19"/>
    <p:sldId id="368" r:id="rId20"/>
    <p:sldId id="282" r:id="rId21"/>
    <p:sldId id="322" r:id="rId22"/>
    <p:sldId id="397" r:id="rId23"/>
    <p:sldId id="398" r:id="rId24"/>
    <p:sldId id="399" r:id="rId25"/>
    <p:sldId id="400" r:id="rId26"/>
  </p:sldIdLst>
  <p:sldSz cx="9144000" cy="6858000" type="screen4x3"/>
  <p:notesSz cx="6858000" cy="9144000"/>
  <p:embeddedFontLs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6FF0-9FDE-4403-ADAB-CAB6EF3F951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0807-3536-46E7-AC0D-12287198F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5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2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2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47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47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47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0807-3536-46E7-AC0D-12287198FAF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47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35575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Русский  язык  3  класс</a:t>
            </a:r>
            <a:b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УМК  «Школа России»</a:t>
            </a:r>
            <a:endParaRPr lang="ru-RU" altLang="ru-RU" sz="28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184482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dirty="0" smtClean="0">
                <a:solidFill>
                  <a:srgbClr val="660066"/>
                </a:solidFill>
                <a:latin typeface="Arial Black" pitchFamily="34" charset="0"/>
              </a:rPr>
              <a:t>Основа  слова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772" y="2664498"/>
            <a:ext cx="1544363" cy="18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157788"/>
            <a:ext cx="7916114" cy="6994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Упражнение </a:t>
            </a: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183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02" y="2234124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654332" y="3284984"/>
            <a:ext cx="5798581" cy="604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rgbClr val="660066"/>
                </a:solidFill>
                <a:latin typeface="Arial Black" pitchFamily="34" charset="0"/>
              </a:rPr>
              <a:t>Однокоренные  слова</a:t>
            </a:r>
            <a:endParaRPr lang="ru-RU" altLang="ru-RU" sz="32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30" t="22731" r="28708" b="61762"/>
          <a:stretch/>
        </p:blipFill>
        <p:spPr bwMode="auto">
          <a:xfrm>
            <a:off x="4342505" y="2089314"/>
            <a:ext cx="1181652" cy="93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1" t="7223" r="4219" b="75510"/>
          <a:stretch/>
        </p:blipFill>
        <p:spPr bwMode="auto">
          <a:xfrm>
            <a:off x="1433182" y="698697"/>
            <a:ext cx="7000297" cy="15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549473" y="2447170"/>
            <a:ext cx="1793032" cy="516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ящер -</a:t>
            </a:r>
          </a:p>
        </p:txBody>
      </p: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2827726" y="2234124"/>
            <a:ext cx="1103974" cy="373029"/>
            <a:chOff x="2608" y="3430"/>
            <a:chExt cx="1678" cy="454"/>
          </a:xfrm>
        </p:grpSpPr>
        <p:sp>
          <p:nvSpPr>
            <p:cNvPr id="23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4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654332" y="4725145"/>
            <a:ext cx="377325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200" kern="0" dirty="0" smtClean="0">
                <a:solidFill>
                  <a:srgbClr val="660066"/>
                </a:solidFill>
                <a:latin typeface="Arial Black" pitchFamily="34" charset="0"/>
              </a:rPr>
              <a:t>Формы слова</a:t>
            </a:r>
            <a:endParaRPr lang="ru-RU" altLang="ru-RU" sz="32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9360" y="4034113"/>
            <a:ext cx="7283249" cy="691031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Ящерица,  ящерята,  ящерка. 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604334" y="5338360"/>
            <a:ext cx="7283249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Ящерица,  ящерицей,  ящерицу. </a:t>
            </a:r>
            <a:endParaRPr lang="ru-RU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27584" y="157788"/>
            <a:ext cx="8229600" cy="15430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Учимся  выделять  в  словах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значимые  части  слова  по  памятке!  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143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01" y="1370638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10932" y="3817705"/>
            <a:ext cx="7436877" cy="691031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Ящерица,  ящерята,  ящерка. 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484427" y="4881030"/>
            <a:ext cx="7283249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Ящерица,  ящерицей,  ящерицу. 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04335" y="1052093"/>
            <a:ext cx="879434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1.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2.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3.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4.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5.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474" y="1143414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262832" y="2002817"/>
            <a:ext cx="676514" cy="248458"/>
            <a:chOff x="2608" y="3430"/>
            <a:chExt cx="1678" cy="454"/>
          </a:xfrm>
        </p:grpSpPr>
        <p:sp>
          <p:nvSpPr>
            <p:cNvPr id="1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62832" y="1628136"/>
            <a:ext cx="891861" cy="229975"/>
            <a:chOff x="3923928" y="5148808"/>
            <a:chExt cx="1818028" cy="36842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832" y="2536624"/>
            <a:ext cx="805975" cy="2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2262832" y="3014670"/>
            <a:ext cx="712569" cy="233645"/>
            <a:chOff x="748" y="799"/>
            <a:chExt cx="499" cy="408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804" y="2667038"/>
            <a:ext cx="1457902" cy="115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909" y="3933056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1574587" y="4163585"/>
            <a:ext cx="1571360" cy="229971"/>
            <a:chOff x="3923928" y="5148808"/>
            <a:chExt cx="1818028" cy="36842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1604334" y="3693475"/>
            <a:ext cx="1046911" cy="412337"/>
            <a:chOff x="2608" y="3430"/>
            <a:chExt cx="1678" cy="454"/>
          </a:xfrm>
        </p:grpSpPr>
        <p:sp>
          <p:nvSpPr>
            <p:cNvPr id="4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>
            <a:off x="2623029" y="3714621"/>
            <a:ext cx="550491" cy="206168"/>
            <a:chOff x="748" y="799"/>
            <a:chExt cx="499" cy="408"/>
          </a:xfrm>
        </p:grpSpPr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0789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Группа 49"/>
          <p:cNvGrpSpPr/>
          <p:nvPr/>
        </p:nvGrpSpPr>
        <p:grpSpPr>
          <a:xfrm>
            <a:off x="3824998" y="4169546"/>
            <a:ext cx="1395074" cy="229971"/>
            <a:chOff x="3923928" y="5148808"/>
            <a:chExt cx="1818028" cy="36842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3797774" y="3666284"/>
            <a:ext cx="1046911" cy="412337"/>
            <a:chOff x="2608" y="3430"/>
            <a:chExt cx="1678" cy="454"/>
          </a:xfrm>
        </p:grpSpPr>
        <p:sp>
          <p:nvSpPr>
            <p:cNvPr id="5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5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4844685" y="3714621"/>
            <a:ext cx="425279" cy="255484"/>
            <a:chOff x="748" y="799"/>
            <a:chExt cx="499" cy="408"/>
          </a:xfrm>
        </p:grpSpPr>
        <p:sp>
          <p:nvSpPr>
            <p:cNvPr id="58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461" y="3920788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5744683" y="4169546"/>
            <a:ext cx="1395074" cy="229971"/>
            <a:chOff x="3923928" y="5148808"/>
            <a:chExt cx="1818028" cy="368424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31"/>
          <p:cNvGrpSpPr>
            <a:grpSpLocks/>
          </p:cNvGrpSpPr>
          <p:nvPr/>
        </p:nvGrpSpPr>
        <p:grpSpPr bwMode="auto">
          <a:xfrm>
            <a:off x="5748465" y="3611536"/>
            <a:ext cx="1046911" cy="412337"/>
            <a:chOff x="2608" y="3430"/>
            <a:chExt cx="1678" cy="454"/>
          </a:xfrm>
        </p:grpSpPr>
        <p:sp>
          <p:nvSpPr>
            <p:cNvPr id="6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6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11"/>
          <p:cNvGrpSpPr>
            <a:grpSpLocks/>
          </p:cNvGrpSpPr>
          <p:nvPr/>
        </p:nvGrpSpPr>
        <p:grpSpPr bwMode="auto">
          <a:xfrm>
            <a:off x="6761764" y="3808609"/>
            <a:ext cx="425279" cy="161496"/>
            <a:chOff x="748" y="799"/>
            <a:chExt cx="499" cy="408"/>
          </a:xfrm>
        </p:grpSpPr>
        <p:sp>
          <p:nvSpPr>
            <p:cNvPr id="69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177" y="4934811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31"/>
          <p:cNvGrpSpPr>
            <a:grpSpLocks/>
          </p:cNvGrpSpPr>
          <p:nvPr/>
        </p:nvGrpSpPr>
        <p:grpSpPr bwMode="auto">
          <a:xfrm>
            <a:off x="1574587" y="4695231"/>
            <a:ext cx="1046911" cy="412337"/>
            <a:chOff x="2608" y="3430"/>
            <a:chExt cx="1678" cy="454"/>
          </a:xfrm>
        </p:grpSpPr>
        <p:sp>
          <p:nvSpPr>
            <p:cNvPr id="73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74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566882" y="5239768"/>
            <a:ext cx="1571360" cy="229971"/>
            <a:chOff x="3923928" y="5148808"/>
            <a:chExt cx="1818028" cy="368424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1"/>
          <p:cNvGrpSpPr>
            <a:grpSpLocks/>
          </p:cNvGrpSpPr>
          <p:nvPr/>
        </p:nvGrpSpPr>
        <p:grpSpPr bwMode="auto">
          <a:xfrm>
            <a:off x="2662283" y="4836451"/>
            <a:ext cx="550491" cy="206168"/>
            <a:chOff x="748" y="799"/>
            <a:chExt cx="499" cy="408"/>
          </a:xfrm>
        </p:grpSpPr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780" y="5009238"/>
            <a:ext cx="665238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3766420" y="5227379"/>
            <a:ext cx="1571360" cy="229971"/>
            <a:chOff x="3923928" y="5148808"/>
            <a:chExt cx="1818028" cy="368424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31"/>
          <p:cNvGrpSpPr>
            <a:grpSpLocks/>
          </p:cNvGrpSpPr>
          <p:nvPr/>
        </p:nvGrpSpPr>
        <p:grpSpPr bwMode="auto">
          <a:xfrm>
            <a:off x="3766420" y="4728642"/>
            <a:ext cx="1046911" cy="412337"/>
            <a:chOff x="2608" y="3430"/>
            <a:chExt cx="1678" cy="454"/>
          </a:xfrm>
        </p:grpSpPr>
        <p:sp>
          <p:nvSpPr>
            <p:cNvPr id="8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11"/>
          <p:cNvGrpSpPr>
            <a:grpSpLocks/>
          </p:cNvGrpSpPr>
          <p:nvPr/>
        </p:nvGrpSpPr>
        <p:grpSpPr bwMode="auto">
          <a:xfrm>
            <a:off x="4801254" y="4792768"/>
            <a:ext cx="550491" cy="206168"/>
            <a:chOff x="748" y="799"/>
            <a:chExt cx="499" cy="408"/>
          </a:xfrm>
        </p:grpSpPr>
        <p:sp>
          <p:nvSpPr>
            <p:cNvPr id="91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290" y="5003209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Группа 93"/>
          <p:cNvGrpSpPr/>
          <p:nvPr/>
        </p:nvGrpSpPr>
        <p:grpSpPr>
          <a:xfrm>
            <a:off x="6147930" y="5221413"/>
            <a:ext cx="1571360" cy="229971"/>
            <a:chOff x="3923928" y="5148808"/>
            <a:chExt cx="1818028" cy="368424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31"/>
          <p:cNvGrpSpPr>
            <a:grpSpLocks/>
          </p:cNvGrpSpPr>
          <p:nvPr/>
        </p:nvGrpSpPr>
        <p:grpSpPr bwMode="auto">
          <a:xfrm>
            <a:off x="6140132" y="4655091"/>
            <a:ext cx="1046911" cy="412337"/>
            <a:chOff x="2608" y="3430"/>
            <a:chExt cx="1678" cy="454"/>
          </a:xfrm>
        </p:grpSpPr>
        <p:sp>
          <p:nvSpPr>
            <p:cNvPr id="9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0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1"/>
          <p:cNvGrpSpPr>
            <a:grpSpLocks/>
          </p:cNvGrpSpPr>
          <p:nvPr/>
        </p:nvGrpSpPr>
        <p:grpSpPr bwMode="auto">
          <a:xfrm>
            <a:off x="7187043" y="4773729"/>
            <a:ext cx="550491" cy="206168"/>
            <a:chOff x="748" y="799"/>
            <a:chExt cx="499" cy="408"/>
          </a:xfrm>
        </p:grpSpPr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50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27584" y="422202"/>
            <a:ext cx="8229600" cy="15430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Учимся  разбирать предложение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  членам  по  памятке!  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142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2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3523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37117" y="3068960"/>
            <a:ext cx="7436877" cy="691031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Ящерица  лежала   на  камне.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190" y="1540318"/>
            <a:ext cx="1691668" cy="13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 flipV="1">
            <a:off x="1618117" y="3767869"/>
            <a:ext cx="208823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3950507" y="3708276"/>
            <a:ext cx="1778148" cy="152400"/>
            <a:chOff x="3788296" y="2760599"/>
            <a:chExt cx="1296144" cy="152400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788296" y="2760599"/>
              <a:ext cx="1296144" cy="2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788296" y="2912999"/>
              <a:ext cx="12961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4942384" y="2947958"/>
            <a:ext cx="126014" cy="192663"/>
            <a:chOff x="3563888" y="5517232"/>
            <a:chExt cx="252028" cy="360040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Выгнутая вверх стрелка 1"/>
          <p:cNvSpPr/>
          <p:nvPr/>
        </p:nvSpPr>
        <p:spPr>
          <a:xfrm>
            <a:off x="5220072" y="2509728"/>
            <a:ext cx="2659332" cy="73152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4522496"/>
            <a:ext cx="8061511" cy="1066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Укажите  над  словами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предложения  части  речи.</a:t>
            </a: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4144" y="2780928"/>
            <a:ext cx="1097696" cy="323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sz="2400" dirty="0" smtClean="0">
                <a:solidFill>
                  <a:srgbClr val="660066"/>
                </a:solidFill>
                <a:latin typeface="Arial Black" pitchFamily="34" charset="0"/>
              </a:rPr>
              <a:t>ущ.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1479" y="2780928"/>
            <a:ext cx="888054" cy="370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Arial Black" pitchFamily="34" charset="0"/>
              </a:rPr>
              <a:t>гл.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2814519"/>
            <a:ext cx="888054" cy="370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66"/>
                </a:solidFill>
                <a:latin typeface="Arial Black" pitchFamily="34" charset="0"/>
              </a:rPr>
              <a:t>пр.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98695" y="2900777"/>
            <a:ext cx="1097696" cy="323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sz="2400" dirty="0" smtClean="0">
                <a:solidFill>
                  <a:srgbClr val="660066"/>
                </a:solidFill>
                <a:latin typeface="Arial Black" pitchFamily="34" charset="0"/>
              </a:rPr>
              <a:t>ущ.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157788"/>
            <a:ext cx="8229600" cy="15430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Наш  помощник -  словообразовательный  словарь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5307" y="5944763"/>
            <a:ext cx="1368152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96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307" y="4581128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12776"/>
            <a:ext cx="7560840" cy="21542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Прочитайте  на страничке  для  любознательных,  как нам  поможет  </a:t>
            </a:r>
            <a:r>
              <a:rPr lang="ru-RU" sz="2800" dirty="0">
                <a:solidFill>
                  <a:srgbClr val="660066"/>
                </a:solidFill>
                <a:latin typeface="Arial Black" pitchFamily="34" charset="0"/>
              </a:rPr>
              <a:t>словообразовательный  </a:t>
            </a: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словарь?</a:t>
            </a: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1" r="8173" b="16521"/>
          <a:stretch/>
        </p:blipFill>
        <p:spPr bwMode="auto">
          <a:xfrm>
            <a:off x="2000232" y="3335940"/>
            <a:ext cx="2143140" cy="310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848989"/>
            <a:ext cx="2245505" cy="36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78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332656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Работаем  с  форзацем  учебника!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944724"/>
            <a:ext cx="7344816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Состав  слова и словообразование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761" y="5442744"/>
            <a:ext cx="807583" cy="99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43337" y="2204864"/>
            <a:ext cx="3900663" cy="208112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Прочитайте  слова,  которые образовались  от  слов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ШКОЛА, БЕРЁЗА,  ЖЁЛТЫЙ.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932" y="1700808"/>
            <a:ext cx="3666774" cy="444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45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88786" y="332656"/>
            <a:ext cx="8229600" cy="771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Работаем со  словами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по  рядам!  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0299" y="4026786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682924" y="1076275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03667" y="1033870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2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63601" y="1063448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3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003" y="2112567"/>
            <a:ext cx="18161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270" y="1737838"/>
            <a:ext cx="1480813" cy="20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Овал 32"/>
          <p:cNvSpPr/>
          <p:nvPr/>
        </p:nvSpPr>
        <p:spPr>
          <a:xfrm>
            <a:off x="6952721" y="1983000"/>
            <a:ext cx="1533927" cy="142571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11427" y="3590313"/>
            <a:ext cx="6553191" cy="18871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Учимся  выделять  значимые  части  слова,  используя  памятку  и  сведения форзаца учебника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143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2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88786" y="332656"/>
            <a:ext cx="8229600" cy="771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 работу со  словами!  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885" y="4777235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643673" y="1104166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9336"/>
            <a:ext cx="2448272" cy="174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146  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8555" y="2348880"/>
            <a:ext cx="7344816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Школа,  школьница, школьный,  дошкольный,  пришкольный.    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2210" y="4049900"/>
            <a:ext cx="879434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1.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2.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3.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4.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5.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349" y="4141221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2780707" y="5000624"/>
            <a:ext cx="676514" cy="248458"/>
            <a:chOff x="2608" y="3430"/>
            <a:chExt cx="1678" cy="454"/>
          </a:xfrm>
        </p:grpSpPr>
        <p:sp>
          <p:nvSpPr>
            <p:cNvPr id="17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8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80707" y="4625943"/>
            <a:ext cx="891861" cy="229975"/>
            <a:chOff x="3923928" y="5148808"/>
            <a:chExt cx="1818028" cy="36842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707" y="5534431"/>
            <a:ext cx="805975" cy="2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2780707" y="6012477"/>
            <a:ext cx="712569" cy="233645"/>
            <a:chOff x="748" y="799"/>
            <a:chExt cx="499" cy="408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856" y="2483880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1403648" y="2656637"/>
            <a:ext cx="1336208" cy="229975"/>
            <a:chOff x="3923928" y="5148808"/>
            <a:chExt cx="1818028" cy="36842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461863" y="2207522"/>
            <a:ext cx="1264889" cy="276357"/>
            <a:chOff x="2608" y="3430"/>
            <a:chExt cx="1678" cy="454"/>
          </a:xfrm>
        </p:grpSpPr>
        <p:sp>
          <p:nvSpPr>
            <p:cNvPr id="4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83880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3396078" y="2656633"/>
            <a:ext cx="2256042" cy="229975"/>
            <a:chOff x="3923928" y="5148808"/>
            <a:chExt cx="1818028" cy="368424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3457221" y="2221743"/>
            <a:ext cx="1264889" cy="276357"/>
            <a:chOff x="2608" y="3430"/>
            <a:chExt cx="1678" cy="454"/>
          </a:xfrm>
        </p:grpSpPr>
        <p:sp>
          <p:nvSpPr>
            <p:cNvPr id="4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4898247" y="2221743"/>
            <a:ext cx="712569" cy="233645"/>
            <a:chOff x="748" y="799"/>
            <a:chExt cx="499" cy="408"/>
          </a:xfrm>
        </p:grpSpPr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735" y="2981796"/>
            <a:ext cx="733193" cy="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1468709" y="2823488"/>
            <a:ext cx="1264889" cy="276357"/>
            <a:chOff x="2608" y="3430"/>
            <a:chExt cx="1678" cy="454"/>
          </a:xfrm>
        </p:grpSpPr>
        <p:sp>
          <p:nvSpPr>
            <p:cNvPr id="5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5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468708" y="3130355"/>
            <a:ext cx="1714985" cy="229975"/>
            <a:chOff x="3923928" y="5148808"/>
            <a:chExt cx="1818028" cy="368424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1"/>
          <p:cNvGrpSpPr>
            <a:grpSpLocks/>
          </p:cNvGrpSpPr>
          <p:nvPr/>
        </p:nvGrpSpPr>
        <p:grpSpPr bwMode="auto">
          <a:xfrm>
            <a:off x="2796985" y="2869782"/>
            <a:ext cx="425279" cy="172757"/>
            <a:chOff x="748" y="799"/>
            <a:chExt cx="499" cy="408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40122"/>
            <a:ext cx="733193" cy="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Группа 64"/>
          <p:cNvGrpSpPr/>
          <p:nvPr/>
        </p:nvGrpSpPr>
        <p:grpSpPr>
          <a:xfrm>
            <a:off x="4234961" y="3099845"/>
            <a:ext cx="2353263" cy="356430"/>
            <a:chOff x="3923928" y="5148808"/>
            <a:chExt cx="1818028" cy="36842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31"/>
          <p:cNvGrpSpPr>
            <a:grpSpLocks/>
          </p:cNvGrpSpPr>
          <p:nvPr/>
        </p:nvGrpSpPr>
        <p:grpSpPr bwMode="auto">
          <a:xfrm>
            <a:off x="4874510" y="2766182"/>
            <a:ext cx="1264889" cy="276357"/>
            <a:chOff x="2608" y="3430"/>
            <a:chExt cx="1678" cy="454"/>
          </a:xfrm>
        </p:grpSpPr>
        <p:sp>
          <p:nvSpPr>
            <p:cNvPr id="7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7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961" y="2975857"/>
            <a:ext cx="595935" cy="19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11"/>
          <p:cNvGrpSpPr>
            <a:grpSpLocks/>
          </p:cNvGrpSpPr>
          <p:nvPr/>
        </p:nvGrpSpPr>
        <p:grpSpPr bwMode="auto">
          <a:xfrm>
            <a:off x="6177552" y="2829395"/>
            <a:ext cx="425279" cy="172757"/>
            <a:chOff x="748" y="799"/>
            <a:chExt cx="499" cy="408"/>
          </a:xfrm>
        </p:grpSpPr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831" y="3500944"/>
            <a:ext cx="733193" cy="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" name="Группа 79"/>
          <p:cNvGrpSpPr/>
          <p:nvPr/>
        </p:nvGrpSpPr>
        <p:grpSpPr>
          <a:xfrm>
            <a:off x="1429008" y="3721532"/>
            <a:ext cx="2643320" cy="175668"/>
            <a:chOff x="3923928" y="5148808"/>
            <a:chExt cx="1818028" cy="368424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31"/>
          <p:cNvGrpSpPr>
            <a:grpSpLocks/>
          </p:cNvGrpSpPr>
          <p:nvPr/>
        </p:nvGrpSpPr>
        <p:grpSpPr bwMode="auto">
          <a:xfrm>
            <a:off x="2342469" y="3290218"/>
            <a:ext cx="1264889" cy="276357"/>
            <a:chOff x="2608" y="3430"/>
            <a:chExt cx="1678" cy="454"/>
          </a:xfrm>
        </p:grpSpPr>
        <p:sp>
          <p:nvSpPr>
            <p:cNvPr id="8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04516"/>
            <a:ext cx="914143" cy="2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3607358" y="3328187"/>
            <a:ext cx="425279" cy="172757"/>
            <a:chOff x="748" y="799"/>
            <a:chExt cx="499" cy="408"/>
          </a:xfrm>
        </p:grpSpPr>
        <p:sp>
          <p:nvSpPr>
            <p:cNvPr id="89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76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88786" y="332656"/>
            <a:ext cx="8229600" cy="771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работу со  словами!  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60" y="1022627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031940" y="1033282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2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29" y="783297"/>
            <a:ext cx="1480813" cy="20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143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92572" y="4262326"/>
            <a:ext cx="879434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1.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2.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3.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4.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5.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711" y="4353647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2551069" y="5213050"/>
            <a:ext cx="676514" cy="248458"/>
            <a:chOff x="2608" y="3430"/>
            <a:chExt cx="1678" cy="454"/>
          </a:xfrm>
        </p:grpSpPr>
        <p:sp>
          <p:nvSpPr>
            <p:cNvPr id="1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51069" y="4838369"/>
            <a:ext cx="891861" cy="229975"/>
            <a:chOff x="3923928" y="5148808"/>
            <a:chExt cx="1818028" cy="36842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069" y="5746857"/>
            <a:ext cx="805975" cy="2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2551069" y="6224903"/>
            <a:ext cx="712569" cy="233645"/>
            <a:chOff x="748" y="799"/>
            <a:chExt cx="499" cy="408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356865" y="2708920"/>
            <a:ext cx="7344816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Берёза, берёзка, берёзонька, березняк,    берёзовый,</a:t>
            </a:r>
            <a:b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подберёзовик   .    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475" y="2828900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1430157" y="3059428"/>
            <a:ext cx="1449895" cy="184786"/>
            <a:chOff x="3923928" y="5148808"/>
            <a:chExt cx="1818028" cy="36842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528554" y="2577339"/>
            <a:ext cx="1273795" cy="421215"/>
            <a:chOff x="2608" y="3430"/>
            <a:chExt cx="1678" cy="454"/>
          </a:xfrm>
        </p:grpSpPr>
        <p:sp>
          <p:nvSpPr>
            <p:cNvPr id="4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586" y="2830582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3429295" y="3061649"/>
            <a:ext cx="1558853" cy="184786"/>
            <a:chOff x="3923928" y="5148808"/>
            <a:chExt cx="1818028" cy="368424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3442930" y="2491156"/>
            <a:ext cx="1273795" cy="421215"/>
            <a:chOff x="2608" y="3430"/>
            <a:chExt cx="1678" cy="454"/>
          </a:xfrm>
        </p:grpSpPr>
        <p:sp>
          <p:nvSpPr>
            <p:cNvPr id="4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4682775" y="2668952"/>
            <a:ext cx="425279" cy="172757"/>
            <a:chOff x="748" y="799"/>
            <a:chExt cx="499" cy="408"/>
          </a:xfrm>
        </p:grpSpPr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852" y="2841709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5544108" y="3059425"/>
            <a:ext cx="2412268" cy="187010"/>
            <a:chOff x="3923928" y="5148808"/>
            <a:chExt cx="1818028" cy="368424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5576871" y="2458344"/>
            <a:ext cx="1273795" cy="421215"/>
            <a:chOff x="2608" y="3430"/>
            <a:chExt cx="1678" cy="454"/>
          </a:xfrm>
        </p:grpSpPr>
        <p:sp>
          <p:nvSpPr>
            <p:cNvPr id="5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6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>
            <a:off x="6992545" y="2577339"/>
            <a:ext cx="926130" cy="233645"/>
            <a:chOff x="748" y="799"/>
            <a:chExt cx="499" cy="408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042" y="3340962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Группа 64"/>
          <p:cNvGrpSpPr/>
          <p:nvPr/>
        </p:nvGrpSpPr>
        <p:grpSpPr>
          <a:xfrm>
            <a:off x="1395203" y="3594084"/>
            <a:ext cx="2271839" cy="184786"/>
            <a:chOff x="3923928" y="5148808"/>
            <a:chExt cx="1818028" cy="36842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31"/>
          <p:cNvGrpSpPr>
            <a:grpSpLocks/>
          </p:cNvGrpSpPr>
          <p:nvPr/>
        </p:nvGrpSpPr>
        <p:grpSpPr bwMode="auto">
          <a:xfrm>
            <a:off x="1513282" y="3092504"/>
            <a:ext cx="1273795" cy="421215"/>
            <a:chOff x="2608" y="3430"/>
            <a:chExt cx="1678" cy="454"/>
          </a:xfrm>
        </p:grpSpPr>
        <p:sp>
          <p:nvSpPr>
            <p:cNvPr id="7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7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11"/>
          <p:cNvGrpSpPr>
            <a:grpSpLocks/>
          </p:cNvGrpSpPr>
          <p:nvPr/>
        </p:nvGrpSpPr>
        <p:grpSpPr bwMode="auto">
          <a:xfrm>
            <a:off x="2897675" y="3187224"/>
            <a:ext cx="712569" cy="233645"/>
            <a:chOff x="748" y="799"/>
            <a:chExt cx="499" cy="408"/>
          </a:xfrm>
        </p:grpSpPr>
        <p:sp>
          <p:nvSpPr>
            <p:cNvPr id="73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438" y="3346115"/>
            <a:ext cx="737865" cy="43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Группа 75"/>
          <p:cNvGrpSpPr/>
          <p:nvPr/>
        </p:nvGrpSpPr>
        <p:grpSpPr>
          <a:xfrm>
            <a:off x="4328627" y="3594080"/>
            <a:ext cx="1903811" cy="184789"/>
            <a:chOff x="3923928" y="5148808"/>
            <a:chExt cx="1818028" cy="368424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31"/>
          <p:cNvGrpSpPr>
            <a:grpSpLocks/>
          </p:cNvGrpSpPr>
          <p:nvPr/>
        </p:nvGrpSpPr>
        <p:grpSpPr bwMode="auto">
          <a:xfrm>
            <a:off x="4374424" y="3166671"/>
            <a:ext cx="1273795" cy="421215"/>
            <a:chOff x="2608" y="3430"/>
            <a:chExt cx="1678" cy="454"/>
          </a:xfrm>
        </p:grpSpPr>
        <p:sp>
          <p:nvSpPr>
            <p:cNvPr id="8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>
            <a:off x="5696508" y="3217667"/>
            <a:ext cx="425279" cy="172757"/>
            <a:chOff x="748" y="799"/>
            <a:chExt cx="499" cy="408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266" y="3780208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7" name="Группа 86"/>
          <p:cNvGrpSpPr/>
          <p:nvPr/>
        </p:nvGrpSpPr>
        <p:grpSpPr>
          <a:xfrm>
            <a:off x="1430157" y="4125723"/>
            <a:ext cx="3252618" cy="187010"/>
            <a:chOff x="3923928" y="5148808"/>
            <a:chExt cx="1818028" cy="368424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31"/>
          <p:cNvGrpSpPr>
            <a:grpSpLocks/>
          </p:cNvGrpSpPr>
          <p:nvPr/>
        </p:nvGrpSpPr>
        <p:grpSpPr bwMode="auto">
          <a:xfrm>
            <a:off x="2317158" y="3562491"/>
            <a:ext cx="1273795" cy="421215"/>
            <a:chOff x="2608" y="3430"/>
            <a:chExt cx="1678" cy="454"/>
          </a:xfrm>
        </p:grpSpPr>
        <p:sp>
          <p:nvSpPr>
            <p:cNvPr id="9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9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66757"/>
            <a:ext cx="914143" cy="2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" name="Group 11"/>
          <p:cNvGrpSpPr>
            <a:grpSpLocks/>
          </p:cNvGrpSpPr>
          <p:nvPr/>
        </p:nvGrpSpPr>
        <p:grpSpPr bwMode="auto">
          <a:xfrm>
            <a:off x="3644764" y="3603594"/>
            <a:ext cx="926130" cy="233645"/>
            <a:chOff x="748" y="799"/>
            <a:chExt cx="499" cy="408"/>
          </a:xfrm>
        </p:grpSpPr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59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88786" y="332656"/>
            <a:ext cx="8229600" cy="771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работу со  словами!  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49145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843979" y="1063448"/>
            <a:ext cx="151216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3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 ряд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572000" y="945157"/>
            <a:ext cx="1122789" cy="12446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8024" y="587727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143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97741" y="4169023"/>
            <a:ext cx="879434" cy="6910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1.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2.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3. 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4.</a:t>
            </a:r>
          </a:p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5.</a:t>
            </a:r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429" y="4205716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2375787" y="5065119"/>
            <a:ext cx="676514" cy="248458"/>
            <a:chOff x="2608" y="3430"/>
            <a:chExt cx="1678" cy="454"/>
          </a:xfrm>
        </p:grpSpPr>
        <p:sp>
          <p:nvSpPr>
            <p:cNvPr id="1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75787" y="4690438"/>
            <a:ext cx="891861" cy="229975"/>
            <a:chOff x="3923928" y="5148808"/>
            <a:chExt cx="1818028" cy="36842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87" y="5598926"/>
            <a:ext cx="805975" cy="2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2375787" y="6076972"/>
            <a:ext cx="712569" cy="233645"/>
            <a:chOff x="748" y="799"/>
            <a:chExt cx="499" cy="408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460986" y="2348880"/>
            <a:ext cx="7344816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Жёлтенький,  желток,  желтоватый,  желтизна,  желтеть. </a:t>
            </a:r>
            <a:endParaRPr lang="ru-RU" sz="320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7"/>
            <a:ext cx="720080" cy="3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1542473" y="2680815"/>
            <a:ext cx="2309447" cy="229975"/>
            <a:chOff x="3923928" y="5148808"/>
            <a:chExt cx="1818028" cy="36842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545605" y="2189850"/>
            <a:ext cx="1159165" cy="454500"/>
            <a:chOff x="2608" y="3430"/>
            <a:chExt cx="1678" cy="454"/>
          </a:xfrm>
        </p:grpSpPr>
        <p:sp>
          <p:nvSpPr>
            <p:cNvPr id="4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2779294" y="2147017"/>
            <a:ext cx="1003796" cy="344073"/>
            <a:chOff x="748" y="799"/>
            <a:chExt cx="499" cy="408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509" y="2491090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4810630" y="2680815"/>
            <a:ext cx="1633578" cy="229975"/>
            <a:chOff x="3923928" y="5148808"/>
            <a:chExt cx="1818028" cy="368424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1"/>
          <p:cNvGrpSpPr>
            <a:grpSpLocks/>
          </p:cNvGrpSpPr>
          <p:nvPr/>
        </p:nvGrpSpPr>
        <p:grpSpPr bwMode="auto">
          <a:xfrm>
            <a:off x="4721163" y="2171074"/>
            <a:ext cx="1159165" cy="454500"/>
            <a:chOff x="2608" y="3430"/>
            <a:chExt cx="1678" cy="454"/>
          </a:xfrm>
        </p:grpSpPr>
        <p:sp>
          <p:nvSpPr>
            <p:cNvPr id="5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5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5937402" y="2171074"/>
            <a:ext cx="602107" cy="246026"/>
            <a:chOff x="748" y="799"/>
            <a:chExt cx="499" cy="408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593" y="2985160"/>
            <a:ext cx="720080" cy="3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1422451" y="3173078"/>
            <a:ext cx="2309447" cy="229975"/>
            <a:chOff x="3923928" y="5148808"/>
            <a:chExt cx="1818028" cy="368424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31"/>
          <p:cNvGrpSpPr>
            <a:grpSpLocks/>
          </p:cNvGrpSpPr>
          <p:nvPr/>
        </p:nvGrpSpPr>
        <p:grpSpPr bwMode="auto">
          <a:xfrm>
            <a:off x="1542473" y="2718578"/>
            <a:ext cx="1159165" cy="454500"/>
            <a:chOff x="2608" y="3430"/>
            <a:chExt cx="1678" cy="454"/>
          </a:xfrm>
        </p:grpSpPr>
        <p:sp>
          <p:nvSpPr>
            <p:cNvPr id="6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6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Group 11"/>
          <p:cNvGrpSpPr>
            <a:grpSpLocks/>
          </p:cNvGrpSpPr>
          <p:nvPr/>
        </p:nvGrpSpPr>
        <p:grpSpPr bwMode="auto">
          <a:xfrm>
            <a:off x="2791574" y="2792705"/>
            <a:ext cx="712569" cy="233645"/>
            <a:chOff x="748" y="799"/>
            <a:chExt cx="499" cy="408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852" y="2989481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4768979" y="3220008"/>
            <a:ext cx="1975872" cy="229975"/>
            <a:chOff x="3923928" y="5148808"/>
            <a:chExt cx="1818028" cy="368424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31"/>
          <p:cNvGrpSpPr>
            <a:grpSpLocks/>
          </p:cNvGrpSpPr>
          <p:nvPr/>
        </p:nvGrpSpPr>
        <p:grpSpPr bwMode="auto">
          <a:xfrm>
            <a:off x="4790404" y="2680815"/>
            <a:ext cx="1159165" cy="454500"/>
            <a:chOff x="2608" y="3430"/>
            <a:chExt cx="1678" cy="454"/>
          </a:xfrm>
        </p:grpSpPr>
        <p:sp>
          <p:nvSpPr>
            <p:cNvPr id="73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74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11"/>
          <p:cNvGrpSpPr>
            <a:grpSpLocks/>
          </p:cNvGrpSpPr>
          <p:nvPr/>
        </p:nvGrpSpPr>
        <p:grpSpPr bwMode="auto">
          <a:xfrm>
            <a:off x="5937402" y="2787777"/>
            <a:ext cx="602107" cy="246026"/>
            <a:chOff x="748" y="799"/>
            <a:chExt cx="499" cy="408"/>
          </a:xfrm>
        </p:grpSpPr>
        <p:sp>
          <p:nvSpPr>
            <p:cNvPr id="76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421" y="3487397"/>
            <a:ext cx="572722" cy="3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" name="Группа 78"/>
          <p:cNvGrpSpPr/>
          <p:nvPr/>
        </p:nvGrpSpPr>
        <p:grpSpPr>
          <a:xfrm>
            <a:off x="1473493" y="3742633"/>
            <a:ext cx="1457928" cy="211481"/>
            <a:chOff x="3923928" y="5148808"/>
            <a:chExt cx="1818028" cy="368424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31"/>
          <p:cNvGrpSpPr>
            <a:grpSpLocks/>
          </p:cNvGrpSpPr>
          <p:nvPr/>
        </p:nvGrpSpPr>
        <p:grpSpPr bwMode="auto">
          <a:xfrm>
            <a:off x="1545606" y="3260147"/>
            <a:ext cx="1159165" cy="454500"/>
            <a:chOff x="2608" y="3430"/>
            <a:chExt cx="1678" cy="454"/>
          </a:xfrm>
        </p:grpSpPr>
        <p:sp>
          <p:nvSpPr>
            <p:cNvPr id="8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8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>
            <a:off x="2577175" y="3314068"/>
            <a:ext cx="425279" cy="172757"/>
            <a:chOff x="748" y="799"/>
            <a:chExt cx="499" cy="408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5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179" y="4589574"/>
            <a:ext cx="822277" cy="10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046025" y="1267002"/>
            <a:ext cx="3913657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143 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Памятка  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73" y="2777289"/>
            <a:ext cx="101123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143877" y="2309704"/>
            <a:ext cx="6676595" cy="1066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Обратите  внимание! Цифра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, стоящая справа  от  слова,  показывает, что  это  слово  нужно  разобрать  по  составу.</a:t>
            </a: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88722" y="4518253"/>
            <a:ext cx="7231750" cy="10667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Мастерица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²</a:t>
            </a: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,  пёрышко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²</a:t>
            </a: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, дошкольный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²</a:t>
            </a:r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.</a:t>
            </a:r>
            <a:endParaRPr lang="ru-RU" sz="320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16726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588722" y="4917032"/>
            <a:ext cx="2335206" cy="184789"/>
            <a:chOff x="3923928" y="5148808"/>
            <a:chExt cx="1818028" cy="36842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1739091" y="4440207"/>
            <a:ext cx="1536765" cy="349276"/>
            <a:chOff x="2608" y="3430"/>
            <a:chExt cx="1678" cy="454"/>
          </a:xfrm>
        </p:grpSpPr>
        <p:sp>
          <p:nvSpPr>
            <p:cNvPr id="2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3275856" y="4402435"/>
            <a:ext cx="602107" cy="246026"/>
            <a:chOff x="748" y="799"/>
            <a:chExt cx="499" cy="408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850" y="4648461"/>
            <a:ext cx="410685" cy="3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674812" y="4917029"/>
            <a:ext cx="1954615" cy="184789"/>
            <a:chOff x="3923928" y="5148808"/>
            <a:chExt cx="1818028" cy="36842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4754906" y="4462469"/>
            <a:ext cx="897214" cy="327014"/>
            <a:chOff x="2608" y="3430"/>
            <a:chExt cx="1678" cy="454"/>
          </a:xfrm>
        </p:grpSpPr>
        <p:sp>
          <p:nvSpPr>
            <p:cNvPr id="4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4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5652120" y="4402435"/>
            <a:ext cx="792088" cy="288235"/>
            <a:chOff x="748" y="799"/>
            <a:chExt cx="499" cy="408"/>
          </a:xfrm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154695"/>
            <a:ext cx="750885" cy="43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1628254" y="5511370"/>
            <a:ext cx="2272774" cy="184789"/>
            <a:chOff x="3923928" y="5148808"/>
            <a:chExt cx="1818028" cy="368424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2244710" y="4994016"/>
            <a:ext cx="1359349" cy="375829"/>
            <a:chOff x="2608" y="3430"/>
            <a:chExt cx="1678" cy="454"/>
          </a:xfrm>
        </p:grpSpPr>
        <p:sp>
          <p:nvSpPr>
            <p:cNvPr id="5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5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254" y="5096669"/>
            <a:ext cx="595935" cy="19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11"/>
          <p:cNvGrpSpPr>
            <a:grpSpLocks/>
          </p:cNvGrpSpPr>
          <p:nvPr/>
        </p:nvGrpSpPr>
        <p:grpSpPr bwMode="auto">
          <a:xfrm>
            <a:off x="3604059" y="5032470"/>
            <a:ext cx="425279" cy="172757"/>
            <a:chOff x="748" y="799"/>
            <a:chExt cx="499" cy="408"/>
          </a:xfrm>
        </p:grpSpPr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8" name="Заголовок 1"/>
          <p:cNvSpPr txBox="1">
            <a:spLocks/>
          </p:cNvSpPr>
          <p:nvPr/>
        </p:nvSpPr>
        <p:spPr>
          <a:xfrm>
            <a:off x="942166" y="285728"/>
            <a:ext cx="7916114" cy="5715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Упражнение 181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solidFill>
                  <a:srgbClr val="660066"/>
                </a:solidFill>
                <a:latin typeface="Arial Black" pitchFamily="34" charset="0"/>
              </a:rPr>
              <a:t>15</a:t>
            </a:r>
            <a:r>
              <a:rPr lang="ru-RU" altLang="ru-RU" sz="3600" dirty="0" smtClean="0">
                <a:solidFill>
                  <a:srgbClr val="660066"/>
                </a:solidFill>
                <a:latin typeface="Arial Black" pitchFamily="34" charset="0"/>
              </a:rPr>
              <a:t>  </a:t>
            </a:r>
            <a:r>
              <a:rPr lang="ru-RU" altLang="ru-RU" sz="3600" dirty="0" smtClean="0">
                <a:solidFill>
                  <a:srgbClr val="660066"/>
                </a:solidFill>
                <a:latin typeface="Arial Black" pitchFamily="34" charset="0"/>
              </a:rPr>
              <a:t>н</a:t>
            </a:r>
            <a:r>
              <a:rPr lang="ru-RU" altLang="ru-RU" sz="3600" dirty="0" smtClean="0">
                <a:solidFill>
                  <a:srgbClr val="FF0000"/>
                </a:solidFill>
                <a:latin typeface="Arial Black" pitchFamily="34" charset="0"/>
              </a:rPr>
              <a:t>оя</a:t>
            </a:r>
            <a:r>
              <a:rPr lang="ru-RU" altLang="ru-RU" sz="3600" dirty="0" smtClean="0">
                <a:solidFill>
                  <a:srgbClr val="660066"/>
                </a:solidFill>
                <a:latin typeface="Arial Black" pitchFamily="34" charset="0"/>
              </a:rPr>
              <a:t>бря.</a:t>
            </a:r>
            <a:r>
              <a:rPr lang="ru-RU" altLang="ru-RU" sz="3600" dirty="0"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ru-RU" altLang="ru-RU" sz="3600" dirty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altLang="ru-RU" sz="3600" dirty="0">
                <a:solidFill>
                  <a:srgbClr val="660066"/>
                </a:solidFill>
                <a:latin typeface="Arial Black" pitchFamily="34" charset="0"/>
              </a:rPr>
              <a:t>Кла</a:t>
            </a:r>
            <a:r>
              <a:rPr lang="ru-RU" altLang="ru-RU" sz="3600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sz="3600" dirty="0">
                <a:solidFill>
                  <a:srgbClr val="660066"/>
                </a:solidFill>
                <a:latin typeface="Arial Black" pitchFamily="34" charset="0"/>
              </a:rPr>
              <a:t>ная  р</a:t>
            </a:r>
            <a:r>
              <a:rPr lang="ru-RU" altLang="ru-RU" sz="36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sz="3600" dirty="0">
                <a:solidFill>
                  <a:srgbClr val="660066"/>
                </a:solidFill>
                <a:latin typeface="Arial Black" pitchFamily="34" charset="0"/>
              </a:rPr>
              <a:t>бота.</a:t>
            </a:r>
            <a:r>
              <a:rPr lang="en-US" altLang="ru-RU" sz="4000" dirty="0"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en-US" altLang="ru-RU" sz="4000" dirty="0">
                <a:solidFill>
                  <a:srgbClr val="660066"/>
                </a:solidFill>
                <a:latin typeface="Arial Black" pitchFamily="34" charset="0"/>
              </a:rPr>
            </a:br>
            <a:endParaRPr lang="ru-RU" sz="4000" dirty="0">
              <a:solidFill>
                <a:srgbClr val="660066"/>
              </a:solidFill>
            </a:endParaRPr>
          </a:p>
        </p:txBody>
      </p:sp>
      <p:pic>
        <p:nvPicPr>
          <p:cNvPr id="6" name="Picture 4" descr="C:\Documents and Settings\Лариса\Рабочий стол\Коллекция для  созд  презентаций\правильно  сиж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9" r="53318" b="12578"/>
          <a:stretch/>
        </p:blipFill>
        <p:spPr bwMode="auto">
          <a:xfrm>
            <a:off x="5455479" y="1729683"/>
            <a:ext cx="1792518" cy="198804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Лариса\Рабочий стол\Коллекция для  созд  презентаций\правильно  сиж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91" t="14062" b="8415"/>
          <a:stretch/>
        </p:blipFill>
        <p:spPr bwMode="auto">
          <a:xfrm>
            <a:off x="2143108" y="1714488"/>
            <a:ext cx="1886483" cy="20110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52404" y="5157192"/>
            <a:ext cx="475985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200" kern="0" dirty="0">
                <a:solidFill>
                  <a:srgbClr val="FF0000"/>
                </a:solidFill>
                <a:latin typeface="Arial Black" pitchFamily="34" charset="0"/>
              </a:rPr>
              <a:t>Сижу  правильно, </a:t>
            </a:r>
          </a:p>
          <a:p>
            <a:pPr algn="ctr">
              <a:defRPr/>
            </a:pPr>
            <a:r>
              <a:rPr lang="ru-RU" altLang="ru-RU" sz="3200" kern="0" dirty="0">
                <a:solidFill>
                  <a:srgbClr val="FF0000"/>
                </a:solidFill>
                <a:latin typeface="Arial Black" pitchFamily="34" charset="0"/>
              </a:rPr>
              <a:t>пишу  красиво!</a:t>
            </a:r>
            <a:endParaRPr lang="ru-RU" altLang="ru-RU" sz="3200" kern="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3929066"/>
            <a:ext cx="4896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57422" y="4721154"/>
            <a:ext cx="4896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7422" y="4361114"/>
            <a:ext cx="4896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21518" y="4361114"/>
            <a:ext cx="144016" cy="3600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25574" y="4350657"/>
            <a:ext cx="144016" cy="3600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5516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Подведём  итоги     работы!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7283152" cy="20882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Какую   часть    слова  учились находить  на  уроке?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Как  найти  основу  слова?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685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00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26974" y="2928934"/>
            <a:ext cx="6016926" cy="1785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96  упр.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186, письменно </a:t>
            </a:r>
            <a:endParaRPr lang="ru-RU" altLang="ru-RU" sz="2800" kern="0" dirty="0" smtClean="0">
              <a:solidFill>
                <a:srgbClr val="660066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выделить  части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слова(ручка, жёлтый)</a:t>
            </a:r>
          </a:p>
          <a:p>
            <a:pPr algn="ctr"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С.95-ПРАВИЛО.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004335" cy="23790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3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42976" y="214290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ОКОНЧАНИЕ – </a:t>
            </a:r>
            <a:r>
              <a:rPr lang="ru-RU" sz="4400" b="1" i="1" dirty="0">
                <a:solidFill>
                  <a:srgbClr val="0000FF"/>
                </a:solidFill>
                <a:latin typeface="Times New Roman" pitchFamily="18" charset="0"/>
              </a:rPr>
              <a:t>это изменяемая часть слова, служит для связи слов в предложении.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929454" y="2143116"/>
            <a:ext cx="1518832" cy="1512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42976" y="3559153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ОСНОВА – </a:t>
            </a:r>
            <a:r>
              <a:rPr lang="ru-RU" sz="4400" b="1" i="1" dirty="0">
                <a:solidFill>
                  <a:srgbClr val="0000FF"/>
                </a:solidFill>
                <a:latin typeface="Times New Roman" pitchFamily="18" charset="0"/>
              </a:rPr>
              <a:t>это часть слова без окончания.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4240188" y="5502253"/>
            <a:ext cx="4354278" cy="288925"/>
            <a:chOff x="3276600" y="5516563"/>
            <a:chExt cx="4751388" cy="288925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3276600" y="5805488"/>
              <a:ext cx="4751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3276600" y="5516563"/>
              <a:ext cx="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8027988" y="5516563"/>
              <a:ext cx="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158432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92075" indent="3175">
              <a:spcBef>
                <a:spcPct val="20000"/>
              </a:spcBef>
            </a:pPr>
            <a:r>
              <a:rPr lang="ru-RU" sz="3600" b="1">
                <a:solidFill>
                  <a:srgbClr val="000066"/>
                </a:solidFill>
              </a:rPr>
              <a:t>Вод     , вод       …</a:t>
            </a:r>
          </a:p>
          <a:p>
            <a:pPr marL="92075" indent="3175">
              <a:spcBef>
                <a:spcPct val="20000"/>
              </a:spcBef>
            </a:pPr>
            <a:r>
              <a:rPr lang="ru-RU" sz="3600" b="1">
                <a:solidFill>
                  <a:srgbClr val="000066"/>
                </a:solidFill>
              </a:rPr>
              <a:t>Приведите свои примеры…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187450" y="3573463"/>
            <a:ext cx="504825" cy="5048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916238" y="3500438"/>
            <a:ext cx="719137" cy="57626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ой</a:t>
            </a:r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0" y="404813"/>
            <a:ext cx="9144000" cy="184467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92075" indent="3175">
              <a:spcBef>
                <a:spcPct val="20000"/>
              </a:spcBef>
            </a:pPr>
            <a:r>
              <a:rPr lang="ru-RU" sz="3600" b="1">
                <a:solidFill>
                  <a:srgbClr val="000066"/>
                </a:solidFill>
              </a:rPr>
              <a:t>Если в слове меняется </a:t>
            </a:r>
            <a:r>
              <a:rPr lang="ru-RU" sz="3600" b="1">
                <a:solidFill>
                  <a:srgbClr val="CC0000"/>
                </a:solidFill>
              </a:rPr>
              <a:t>окончание</a:t>
            </a:r>
            <a:r>
              <a:rPr lang="ru-RU" sz="3600" b="1">
                <a:solidFill>
                  <a:srgbClr val="000066"/>
                </a:solidFill>
              </a:rPr>
              <a:t>, то получается </a:t>
            </a:r>
            <a:r>
              <a:rPr lang="ru-RU" sz="3600" b="1">
                <a:solidFill>
                  <a:srgbClr val="CC0000"/>
                </a:solidFill>
              </a:rPr>
              <a:t>форма</a:t>
            </a:r>
            <a:r>
              <a:rPr lang="ru-RU" sz="3600" b="1">
                <a:solidFill>
                  <a:srgbClr val="000066"/>
                </a:solidFill>
              </a:rPr>
              <a:t> того же слова, а не родственное слово.</a:t>
            </a:r>
            <a:endParaRPr lang="ru-RU" sz="3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7462860" cy="644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Порядок разбора слова по составу</a:t>
            </a:r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71538" y="1052513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1. Измени  слово, найди окончание.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1538" y="2000240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2. Выдели основу слова.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1538" y="2786058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3. Подбери родственные  слова, найди </a:t>
            </a:r>
          </a:p>
          <a:p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   корень слова.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1538" y="4143380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2. Выдели  приставку  и  суффикс.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57356" y="5357826"/>
            <a:ext cx="4000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походка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00562" y="5715016"/>
            <a:ext cx="500066" cy="642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000232" y="6215082"/>
            <a:ext cx="2428892" cy="214314"/>
            <a:chOff x="3276600" y="5516563"/>
            <a:chExt cx="4751388" cy="288925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276600" y="5805488"/>
              <a:ext cx="4751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276600" y="5516563"/>
              <a:ext cx="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8027988" y="5516563"/>
              <a:ext cx="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Дуга 18"/>
          <p:cNvSpPr/>
          <p:nvPr/>
        </p:nvSpPr>
        <p:spPr>
          <a:xfrm>
            <a:off x="2786050" y="5500702"/>
            <a:ext cx="1143008" cy="402909"/>
          </a:xfrm>
          <a:prstGeom prst="arc">
            <a:avLst>
              <a:gd name="adj1" fmla="val 10687952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2000232" y="5500702"/>
            <a:ext cx="714380" cy="285752"/>
            <a:chOff x="6072198" y="5572140"/>
            <a:chExt cx="1072364" cy="21510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072198" y="5572140"/>
              <a:ext cx="107157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036611" y="5679297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000496" y="5357826"/>
            <a:ext cx="428628" cy="428628"/>
            <a:chOff x="6858016" y="5357826"/>
            <a:chExt cx="500066" cy="35719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6786578" y="5429264"/>
              <a:ext cx="357190" cy="2143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H="1">
              <a:off x="7036611" y="5393545"/>
              <a:ext cx="357190" cy="2857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5" grpId="0"/>
      <p:bldP spid="6" grpId="0"/>
      <p:bldP spid="7" grpId="0"/>
      <p:bldP spid="8" grpId="0"/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85852" y="1071546"/>
            <a:ext cx="75723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Помни, при разборе слова</a:t>
            </a:r>
          </a:p>
          <a:p>
            <a:pPr>
              <a:buFont typeface="Wingdings" pitchFamily="2" charset="2"/>
              <a:buNone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Окончание и основу</a:t>
            </a:r>
          </a:p>
          <a:p>
            <a:pPr>
              <a:buFont typeface="Wingdings" pitchFamily="2" charset="2"/>
              <a:buNone/>
            </a:pP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Первым делом находи!</a:t>
            </a:r>
          </a:p>
        </p:txBody>
      </p:sp>
      <p:pic>
        <p:nvPicPr>
          <p:cNvPr id="8197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57628"/>
            <a:ext cx="20113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Рисунок3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929063"/>
            <a:ext cx="25400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8313" y="404813"/>
            <a:ext cx="57912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Распределите слова в три столбика.</a:t>
            </a:r>
          </a:p>
        </p:txBody>
      </p:sp>
      <p:pic>
        <p:nvPicPr>
          <p:cNvPr id="22529" name="Picture 1" descr="D:\3 класс\русский язык\таблицы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2305050" cy="1084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530" name="Picture 2" descr="D:\3 класс\русский язык\таблиц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125538"/>
            <a:ext cx="3273425" cy="1079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531" name="Picture 3" descr="D:\3 класс\русский язык\таблицы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6638" y="1125538"/>
            <a:ext cx="2841625" cy="1109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395288" y="2924175"/>
            <a:ext cx="8435975" cy="3140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/>
              <a:t> </a:t>
            </a:r>
            <a:r>
              <a:rPr lang="ru-RU" sz="6600" b="1" dirty="0"/>
              <a:t>Переходы, звёздочка,</a:t>
            </a:r>
          </a:p>
          <a:p>
            <a:pPr>
              <a:defRPr/>
            </a:pPr>
            <a:r>
              <a:rPr lang="ru-RU" sz="6600" b="1" dirty="0"/>
              <a:t> река, побежит, дома, </a:t>
            </a:r>
          </a:p>
          <a:p>
            <a:pPr>
              <a:defRPr/>
            </a:pPr>
            <a:r>
              <a:rPr lang="ru-RU" sz="6600" b="1" dirty="0"/>
              <a:t> ночной, облака.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8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500042"/>
            <a:ext cx="62581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/>
              <a:t>Прочитайте и скажите, какое слово лишнее?.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1857365"/>
            <a:ext cx="792961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/>
              <a:t> </a:t>
            </a:r>
            <a:r>
              <a:rPr lang="ru-RU" sz="6600" b="1" dirty="0" smtClean="0"/>
              <a:t>Приставка, предлог, </a:t>
            </a:r>
          </a:p>
          <a:p>
            <a:pPr>
              <a:defRPr/>
            </a:pPr>
            <a:r>
              <a:rPr lang="ru-RU" sz="6600" b="1" dirty="0" smtClean="0"/>
              <a:t> суффикс, корень,</a:t>
            </a:r>
          </a:p>
          <a:p>
            <a:pPr>
              <a:defRPr/>
            </a:pPr>
            <a:r>
              <a:rPr lang="ru-RU" sz="6600" b="1" dirty="0" smtClean="0"/>
              <a:t> окончание.</a:t>
            </a:r>
            <a:endParaRPr lang="ru-RU" sz="66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8350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642918"/>
            <a:ext cx="2736304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 слова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071678"/>
            <a:ext cx="1714512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071678"/>
            <a:ext cx="185738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суффикс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194649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571604" y="1357298"/>
            <a:ext cx="1571636" cy="6526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29058" y="1357298"/>
            <a:ext cx="0" cy="64807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857752" y="1357298"/>
            <a:ext cx="642942" cy="64294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28860" y="3643314"/>
            <a:ext cx="2143140" cy="1785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часть родственных слов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643314"/>
            <a:ext cx="2143140" cy="17145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образования новых слов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3643314"/>
            <a:ext cx="2071702" cy="18345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образования новых слов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00100" y="2714620"/>
            <a:ext cx="0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28992" y="2714620"/>
            <a:ext cx="0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70" y="2714620"/>
            <a:ext cx="36004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1357298"/>
            <a:ext cx="1857388" cy="64294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72330" y="2071678"/>
            <a:ext cx="185738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окончание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929586" y="2714620"/>
            <a:ext cx="36004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00892" y="3643314"/>
            <a:ext cx="2143108" cy="18345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связи слов в предложении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421" y="2780928"/>
            <a:ext cx="5277272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На какой  вопрос постараемся  ответить?       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9" y="1628800"/>
            <a:ext cx="453650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4000" kern="0" dirty="0" smtClean="0">
                <a:solidFill>
                  <a:srgbClr val="FF0000"/>
                </a:solidFill>
                <a:latin typeface="Arial Black" pitchFamily="34" charset="0"/>
              </a:rPr>
              <a:t>Основа слова</a:t>
            </a:r>
            <a:endParaRPr lang="ru-RU" altLang="ru-RU" sz="40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7001"/>
            <a:ext cx="2160240" cy="29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81236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Определите,  по  какой теме продолжим  работу  сегодня?</a:t>
            </a:r>
            <a:endParaRPr lang="ru-RU" sz="3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82183" y="5881276"/>
            <a:ext cx="1364906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95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7167" y="4293096"/>
            <a:ext cx="4608512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800" kern="0" dirty="0" smtClean="0">
                <a:solidFill>
                  <a:srgbClr val="FF0000"/>
                </a:solidFill>
                <a:latin typeface="Arial Black" pitchFamily="34" charset="0"/>
              </a:rPr>
              <a:t>Что такое  основа слова?</a:t>
            </a:r>
            <a:endParaRPr lang="ru-RU" altLang="ru-RU" sz="28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1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157788"/>
            <a:ext cx="8229600" cy="7509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Проведём  исследование!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990" y="745907"/>
            <a:ext cx="1017958" cy="125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4" t="54895" r="16729" b="36177"/>
          <a:stretch/>
        </p:blipFill>
        <p:spPr bwMode="auto">
          <a:xfrm>
            <a:off x="1875009" y="882891"/>
            <a:ext cx="5896183" cy="10441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2771800" y="3410857"/>
            <a:ext cx="4102602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ОСНОВА  СЛОВА</a:t>
            </a: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147984" y="2001450"/>
            <a:ext cx="781796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Рассмотрите  схему.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Назовите  часть  слова,  с которой  ещё  не  познакомились.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ru-RU" sz="2800" dirty="0" smtClean="0">
              <a:solidFill>
                <a:srgbClr val="660066"/>
              </a:solidFill>
              <a:latin typeface="Arial Black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Как  она  обозначается  на  схеме?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Можете  ли вы  сказать, как  найти  основу  слова? </a:t>
            </a:r>
            <a:endParaRPr lang="ru-RU" sz="2800" dirty="0">
              <a:solidFill>
                <a:srgbClr val="660066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914087" y="4651897"/>
            <a:ext cx="1818028" cy="368424"/>
            <a:chOff x="3923928" y="5148808"/>
            <a:chExt cx="1818028" cy="368424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533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157788"/>
            <a:ext cx="8229600" cy="7509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Сделайте выводы:  что  такое основа  слова  и  как  её  найти?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5882521"/>
            <a:ext cx="129614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95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3648" y="2708920"/>
            <a:ext cx="7416824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ОСНОВА СЛОВА </a:t>
            </a: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 – это  часть  слова  без  окончания. В  основе слова  заключено  его  лексическое  значение. </a:t>
            </a:r>
          </a:p>
          <a:p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Чтобы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найти  основу  слова</a:t>
            </a: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</a:rPr>
              <a:t>,  нужно  отделить окончание.</a:t>
            </a:r>
            <a:endParaRPr lang="ru-RU" sz="2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333" y="1352108"/>
            <a:ext cx="685406" cy="8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545" y="3711961"/>
            <a:ext cx="1354581" cy="164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995936" y="1945931"/>
            <a:ext cx="1818028" cy="368424"/>
            <a:chOff x="3923928" y="5148808"/>
            <a:chExt cx="1818028" cy="36842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46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942166" y="157788"/>
            <a:ext cx="8229600" cy="15430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Учимся находить  основу  слова!  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5966939"/>
            <a:ext cx="3024336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с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95 упр. 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182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390" y="929420"/>
            <a:ext cx="685406" cy="8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994993" y="1523243"/>
            <a:ext cx="1818028" cy="368424"/>
            <a:chOff x="3923928" y="5148808"/>
            <a:chExt cx="1818028" cy="36842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344816" cy="64807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 Black" pitchFamily="34" charset="0"/>
              </a:rPr>
              <a:t>Пушистый, снежинки,  улетят.    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082" y="3476708"/>
            <a:ext cx="3938038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1. Выделяю 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83363" y="4653136"/>
            <a:ext cx="4760845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800" kern="0" dirty="0">
                <a:solidFill>
                  <a:srgbClr val="660066"/>
                </a:solidFill>
                <a:latin typeface="Arial Black" pitchFamily="34" charset="0"/>
              </a:rPr>
              <a:t>2</a:t>
            </a:r>
            <a:r>
              <a:rPr lang="ru-RU" altLang="ru-RU" sz="2800" kern="0" dirty="0" smtClean="0">
                <a:solidFill>
                  <a:srgbClr val="660066"/>
                </a:solidFill>
                <a:latin typeface="Arial Black" pitchFamily="34" charset="0"/>
              </a:rPr>
              <a:t>. Выделяю </a:t>
            </a:r>
            <a:endParaRPr lang="ru-RU" altLang="ru-RU" sz="2800" kern="0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971" y="3517347"/>
            <a:ext cx="599473" cy="5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4485477" y="4921070"/>
            <a:ext cx="1551375" cy="184212"/>
            <a:chOff x="3923928" y="5148808"/>
            <a:chExt cx="1818028" cy="36842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Лариса\Рабочий стол\Коллекция для  созд  презентаций\snow-flake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012" y="3379478"/>
            <a:ext cx="774552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Лариса\Рабочий стол\Коллекция для  созд  презентаций\snow-flake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1904" y="3483790"/>
            <a:ext cx="774552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Лариса\Рабочий стол\Коллекция для  созд  презентаций\snow-flake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6688" y="4498007"/>
            <a:ext cx="774552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220" y="2612646"/>
            <a:ext cx="734877" cy="5994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734" y="2617623"/>
            <a:ext cx="410685" cy="5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901" y="2637213"/>
            <a:ext cx="734877" cy="5798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1398821" y="3114041"/>
            <a:ext cx="1767399" cy="259465"/>
            <a:chOff x="3923928" y="5148808"/>
            <a:chExt cx="1818028" cy="36842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4172461" y="3021788"/>
            <a:ext cx="1939561" cy="221985"/>
            <a:chOff x="3923928" y="5148808"/>
            <a:chExt cx="1818028" cy="36842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3923928" y="5517232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6870757" y="3149503"/>
            <a:ext cx="891861" cy="229975"/>
            <a:chOff x="3923928" y="5148808"/>
            <a:chExt cx="1818028" cy="36842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3923928" y="5517226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300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по  русскому  языку  в 3  классе  quotОснова  словаquot">
  <a:themeElements>
    <a:clrScheme name="Другая 7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 русскому  языку  в 3  классе  quotОснова  словаquot</Template>
  <TotalTime>40</TotalTime>
  <Words>641</Words>
  <Application>Microsoft Office PowerPoint</Application>
  <PresentationFormat>Экран (4:3)</PresentationFormat>
  <Paragraphs>146</Paragraphs>
  <Slides>25</Slides>
  <Notes>6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Times New Roman</vt:lpstr>
      <vt:lpstr>Презентация по  русскому  языку  в 3  классе  quotОснова  словаquot</vt:lpstr>
      <vt:lpstr>Слайд 1</vt:lpstr>
      <vt:lpstr>15  ноября. Классная  работа. </vt:lpstr>
      <vt:lpstr>Слайд 3</vt:lpstr>
      <vt:lpstr>Слайд 4</vt:lpstr>
      <vt:lpstr>Слайд 5</vt:lpstr>
      <vt:lpstr>На какой  вопрос постараемся  ответить?       </vt:lpstr>
      <vt:lpstr>Слайд 7</vt:lpstr>
      <vt:lpstr>Слайд 8</vt:lpstr>
      <vt:lpstr>Пушистый, снежинки,  улетят.    </vt:lpstr>
      <vt:lpstr>Ящерица,  ящерята,  ящерка. </vt:lpstr>
      <vt:lpstr>Ящерица,  ящерята,  ящерка. </vt:lpstr>
      <vt:lpstr>Ящерица  лежала   на  камне.</vt:lpstr>
      <vt:lpstr>Слайд 13</vt:lpstr>
      <vt:lpstr>Слайд 14</vt:lpstr>
      <vt:lpstr>Слайд 15</vt:lpstr>
      <vt:lpstr>Школа,  школьница, школьный,  дошкольный,  пришкольный.    </vt:lpstr>
      <vt:lpstr>Берёза, берёзка, берёзонька, березняк,    берёзовый, подберёзовик   .    </vt:lpstr>
      <vt:lpstr>Жёлтенький,  желток,  желтоватый,  желтизна,  желтеть. </vt:lpstr>
      <vt:lpstr>Слайд 19</vt:lpstr>
      <vt:lpstr>Подведём  итоги     работы! 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keywords>Шаблон презентации</cp:keywords>
  <cp:lastModifiedBy>Ирина Худолеева</cp:lastModifiedBy>
  <cp:revision>7</cp:revision>
  <dcterms:created xsi:type="dcterms:W3CDTF">2020-11-16T10:04:59Z</dcterms:created>
  <dcterms:modified xsi:type="dcterms:W3CDTF">2024-11-14T12:33:25Z</dcterms:modified>
</cp:coreProperties>
</file>