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CD4E951-637F-45FC-97CD-84F8578B09A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7354C-2F4A-45CB-9DD9-3FA94F64FC3A}" type="slidenum">
              <a:rPr lang="ru-RU"/>
              <a:pPr/>
              <a:t>1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0E1B-1749-4E24-90C6-CE27E30E0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8338" y="1341438"/>
            <a:ext cx="8475662" cy="20447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6000" b="1" dirty="0" smtClean="0"/>
              <a:t>МОЩНОСТЬ</a:t>
            </a:r>
            <a:endParaRPr lang="en-US" sz="6000" b="1" dirty="0"/>
          </a:p>
          <a:p>
            <a:pPr>
              <a:buFontTx/>
              <a:buNone/>
            </a:pPr>
            <a:endParaRPr lang="en-US" sz="6000" b="1" dirty="0"/>
          </a:p>
        </p:txBody>
      </p:sp>
      <p:pic>
        <p:nvPicPr>
          <p:cNvPr id="8197" name="Picture 5" descr="x_8ac63b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2843213" cy="2187575"/>
          </a:xfrm>
          <a:prstGeom prst="rect">
            <a:avLst/>
          </a:prstGeom>
          <a:noFill/>
        </p:spPr>
      </p:pic>
      <p:pic>
        <p:nvPicPr>
          <p:cNvPr id="8198" name="Picture 6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928934"/>
            <a:ext cx="2808288" cy="2160588"/>
          </a:xfrm>
          <a:prstGeom prst="rect">
            <a:avLst/>
          </a:prstGeom>
          <a:noFill/>
        </p:spPr>
      </p:pic>
      <p:pic>
        <p:nvPicPr>
          <p:cNvPr id="8199" name="Picture 7" descr="1206935825_0_83_8337_12067121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3929066"/>
            <a:ext cx="3095625" cy="206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28604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Эта единица часто используется и в наши дни для характеристики мощности двигателя </a:t>
            </a:r>
            <a:r>
              <a:rPr lang="ru-RU" sz="4000" dirty="0" smtClean="0"/>
              <a:t>автомобиля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27653" name="Picture 5" descr="Horses_running_through_water_Wallpaper_kkk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781300"/>
            <a:ext cx="4319588" cy="3213100"/>
          </a:xfrm>
          <a:prstGeom prst="rect">
            <a:avLst/>
          </a:prstGeom>
          <a:noFill/>
        </p:spPr>
      </p:pic>
      <p:pic>
        <p:nvPicPr>
          <p:cNvPr id="27655" name="Picture 7" descr="4ea14769a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1300"/>
            <a:ext cx="4432300" cy="317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Внесистемная единица мощности – </a:t>
            </a:r>
            <a:r>
              <a:rPr lang="ru-RU" sz="3600" i="1" dirty="0"/>
              <a:t>лошадиная сила</a:t>
            </a:r>
            <a:r>
              <a:rPr lang="ru-RU" sz="3600" dirty="0"/>
              <a:t> (1 л.с.)</a:t>
            </a:r>
            <a:br>
              <a:rPr lang="ru-RU" sz="3600" dirty="0"/>
            </a:br>
            <a:r>
              <a:rPr lang="ru-RU" sz="3600" dirty="0"/>
              <a:t>1 л.с. = 735,5 Вт.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3685" t="13297" b="20322"/>
          <a:stretch>
            <a:fillRect/>
          </a:stretch>
        </p:blipFill>
        <p:spPr bwMode="auto">
          <a:xfrm>
            <a:off x="0" y="2214554"/>
            <a:ext cx="8924142" cy="3929090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3929058" y="400050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28604"/>
            <a:ext cx="8229600" cy="600079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В технике широко используются более крупные единицы мощности – киловатт(кВт) и мегаватт(МВт),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а также более мелкая единица – милливатт(мВт)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1МВт = 1 000 000 Вт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1 кВт = 1 000 Вт</a:t>
            </a:r>
            <a:br>
              <a:rPr lang="ru-RU" sz="4000" b="1" i="1" dirty="0">
                <a:solidFill>
                  <a:schemeClr val="tx1"/>
                </a:solidFill>
              </a:rPr>
            </a:br>
            <a:r>
              <a:rPr lang="ru-RU" sz="4000" b="1" i="1" dirty="0">
                <a:solidFill>
                  <a:schemeClr val="tx1"/>
                </a:solidFill>
              </a:rPr>
              <a:t>1 мВт = 0,001 Вт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285860"/>
            <a:ext cx="8229600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/>
              <a:t>Мощность</a:t>
            </a:r>
            <a:r>
              <a:rPr lang="ru-RU" sz="4800" dirty="0"/>
              <a:t> является важной характеристикой любого двигателя. Различные двигатели имеют мощности от сотых и десятых долей киловатта до миллионов киловатт.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/>
              <a:t>Например, мощность двигателя автомобиля Жигули = 75 кВт</a:t>
            </a:r>
          </a:p>
        </p:txBody>
      </p:sp>
      <p:pic>
        <p:nvPicPr>
          <p:cNvPr id="35846" name="Picture 6" descr="i (8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571744"/>
            <a:ext cx="4929223" cy="328614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/>
              <a:t>Мощность двигателя космического корабля составляет 20 000 000 кВт </a:t>
            </a:r>
          </a:p>
        </p:txBody>
      </p:sp>
      <p:pic>
        <p:nvPicPr>
          <p:cNvPr id="39942" name="Picture 6" descr="2027_o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133600"/>
            <a:ext cx="4021137" cy="4402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/>
              <a:t>Мощность человека при ходьбе в среднем равна 60 Вт</a:t>
            </a:r>
          </a:p>
        </p:txBody>
      </p:sp>
      <p:pic>
        <p:nvPicPr>
          <p:cNvPr id="41988" name="Picture 4" descr="x_005fdb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4176713" cy="3511550"/>
          </a:xfrm>
          <a:prstGeom prst="rect">
            <a:avLst/>
          </a:prstGeom>
          <a:noFill/>
        </p:spPr>
      </p:pic>
      <p:pic>
        <p:nvPicPr>
          <p:cNvPr id="41989" name="Picture 5" descr="11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205038"/>
            <a:ext cx="3636963" cy="346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/>
              <a:t>Мощность бегущего гепарда достигает 1000 Вт</a:t>
            </a:r>
          </a:p>
        </p:txBody>
      </p:sp>
      <p:pic>
        <p:nvPicPr>
          <p:cNvPr id="43014" name="Picture 6" descr="60889347_gep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086769"/>
            <a:ext cx="5334000" cy="3552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Выводы: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Мощность характеризует быстроту выполнения работы</a:t>
            </a:r>
          </a:p>
          <a:p>
            <a:r>
              <a:rPr lang="ru-RU" dirty="0"/>
              <a:t>Мощность равна отношению работы ко времени, за которое она была совершена</a:t>
            </a:r>
          </a:p>
          <a:p>
            <a:r>
              <a:rPr lang="ru-RU" dirty="0"/>
              <a:t>Мощность является важной характеристикой любого двигателя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14290"/>
            <a:ext cx="8229600" cy="2928958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Слово «</a:t>
            </a:r>
            <a:r>
              <a:rPr lang="ru-RU" sz="3600" b="1" i="1" dirty="0"/>
              <a:t>мощность</a:t>
            </a:r>
            <a:r>
              <a:rPr lang="ru-RU" sz="3600" dirty="0"/>
              <a:t>» хорошо знакомо и употребляется достаточно часто. </a:t>
            </a:r>
            <a:br>
              <a:rPr lang="ru-RU" sz="3600" dirty="0"/>
            </a:br>
            <a:r>
              <a:rPr lang="ru-RU" sz="3600" dirty="0"/>
              <a:t>Мы говорим, что один автомобиль </a:t>
            </a:r>
            <a:r>
              <a:rPr lang="ru-RU" sz="3600" b="1" i="1" dirty="0"/>
              <a:t>мощнее</a:t>
            </a:r>
            <a:r>
              <a:rPr lang="ru-RU" sz="3600" dirty="0"/>
              <a:t> другого и хорошо понимаем, что означают эти слова. </a:t>
            </a:r>
          </a:p>
        </p:txBody>
      </p:sp>
      <p:pic>
        <p:nvPicPr>
          <p:cNvPr id="13317" name="Picture 5" descr="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50259"/>
            <a:ext cx="2446340" cy="1615403"/>
          </a:xfrm>
          <a:prstGeom prst="rect">
            <a:avLst/>
          </a:prstGeom>
          <a:noFill/>
        </p:spPr>
      </p:pic>
      <p:pic>
        <p:nvPicPr>
          <p:cNvPr id="13319" name="Picture 7" descr="i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2879725" cy="2006600"/>
          </a:xfrm>
          <a:prstGeom prst="rect">
            <a:avLst/>
          </a:prstGeom>
          <a:noFill/>
        </p:spPr>
      </p:pic>
      <p:pic>
        <p:nvPicPr>
          <p:cNvPr id="13320" name="Picture 8" descr="i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786190"/>
            <a:ext cx="266382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Одна и та же работа может быть совершена за разное время </a:t>
            </a: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3317720" cy="2214578"/>
          </a:xfrm>
          <a:prstGeom prst="rect">
            <a:avLst/>
          </a:prstGeom>
          <a:noFill/>
        </p:spPr>
      </p:pic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29066"/>
            <a:ext cx="2562196" cy="2382843"/>
          </a:xfrm>
          <a:prstGeom prst="rect">
            <a:avLst/>
          </a:prstGeom>
          <a:noFill/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357572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40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067175" cy="3389309"/>
          </a:xfrm>
          <a:prstGeom prst="rect">
            <a:avLst/>
          </a:prstGeom>
          <a:noFill/>
        </p:spPr>
      </p:pic>
      <p:pic>
        <p:nvPicPr>
          <p:cNvPr id="17415" name="Picture 7" descr="r2b005138_942x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071678"/>
            <a:ext cx="5003800" cy="3389309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8596" y="50004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Одна и та же работа может быть совершена за разное время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214422"/>
            <a:ext cx="8229600" cy="38576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Мощность – эта физическая величина, характеризующая быстроту выполнения работы. Мощность показывает, какая работа совершается за единицу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69863" y="2071688"/>
          <a:ext cx="8570912" cy="2643187"/>
        </p:xfrm>
        <a:graphic>
          <a:graphicData uri="http://schemas.openxmlformats.org/presentationml/2006/ole">
            <p:oleObj spid="_x0000_s14337" name="Формула" r:id="rId3" imgW="1358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0" name="Text Box 24"/>
          <p:cNvSpPr txBox="1">
            <a:spLocks noChangeArrowheads="1"/>
          </p:cNvSpPr>
          <p:nvPr/>
        </p:nvSpPr>
        <p:spPr bwMode="auto">
          <a:xfrm>
            <a:off x="179388" y="188913"/>
            <a:ext cx="576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dirty="0">
                <a:latin typeface="Times New Roman" pitchFamily="18" charset="0"/>
              </a:rPr>
              <a:t>N</a:t>
            </a:r>
            <a:endParaRPr lang="ru-RU" sz="5400" b="1" i="1" dirty="0">
              <a:latin typeface="Times New Roman" pitchFamily="18" charset="0"/>
            </a:endParaRPr>
          </a:p>
        </p:txBody>
      </p:sp>
      <p:sp>
        <p:nvSpPr>
          <p:cNvPr id="21531" name="Line 25"/>
          <p:cNvSpPr>
            <a:spLocks noChangeShapeType="1"/>
          </p:cNvSpPr>
          <p:nvPr/>
        </p:nvSpPr>
        <p:spPr bwMode="auto">
          <a:xfrm>
            <a:off x="900113" y="692150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2" name="Text Box 26"/>
          <p:cNvSpPr txBox="1">
            <a:spLocks noChangeArrowheads="1"/>
          </p:cNvSpPr>
          <p:nvPr/>
        </p:nvSpPr>
        <p:spPr bwMode="auto">
          <a:xfrm>
            <a:off x="1331913" y="188913"/>
            <a:ext cx="3960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latin typeface="Times New Roman" pitchFamily="18" charset="0"/>
              </a:rPr>
              <a:t>мощность</a:t>
            </a:r>
          </a:p>
        </p:txBody>
      </p:sp>
      <p:sp>
        <p:nvSpPr>
          <p:cNvPr id="21533" name="Text Box 27"/>
          <p:cNvSpPr txBox="1">
            <a:spLocks noChangeArrowheads="1"/>
          </p:cNvSpPr>
          <p:nvPr/>
        </p:nvSpPr>
        <p:spPr bwMode="auto">
          <a:xfrm>
            <a:off x="179388" y="1341438"/>
            <a:ext cx="576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latin typeface="Times New Roman" pitchFamily="18" charset="0"/>
              </a:rPr>
              <a:t>А</a:t>
            </a:r>
          </a:p>
        </p:txBody>
      </p:sp>
      <p:sp>
        <p:nvSpPr>
          <p:cNvPr id="21534" name="Line 29"/>
          <p:cNvSpPr>
            <a:spLocks noChangeShapeType="1"/>
          </p:cNvSpPr>
          <p:nvPr/>
        </p:nvSpPr>
        <p:spPr bwMode="auto">
          <a:xfrm>
            <a:off x="900113" y="1844675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5" name="Text Box 30"/>
          <p:cNvSpPr txBox="1">
            <a:spLocks noChangeArrowheads="1"/>
          </p:cNvSpPr>
          <p:nvPr/>
        </p:nvSpPr>
        <p:spPr bwMode="auto">
          <a:xfrm>
            <a:off x="1547813" y="1341438"/>
            <a:ext cx="3170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latin typeface="Times New Roman" pitchFamily="18" charset="0"/>
              </a:rPr>
              <a:t>работа</a:t>
            </a:r>
          </a:p>
        </p:txBody>
      </p:sp>
      <p:sp>
        <p:nvSpPr>
          <p:cNvPr id="21536" name="Text Box 31"/>
          <p:cNvSpPr txBox="1">
            <a:spLocks noChangeArrowheads="1"/>
          </p:cNvSpPr>
          <p:nvPr/>
        </p:nvSpPr>
        <p:spPr bwMode="auto">
          <a:xfrm>
            <a:off x="250825" y="2349500"/>
            <a:ext cx="576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dirty="0">
                <a:latin typeface="Times New Roman" pitchFamily="18" charset="0"/>
              </a:rPr>
              <a:t>t</a:t>
            </a:r>
            <a:endParaRPr lang="ru-RU" sz="5400" b="1" i="1" dirty="0">
              <a:latin typeface="Times New Roman" pitchFamily="18" charset="0"/>
            </a:endParaRPr>
          </a:p>
        </p:txBody>
      </p:sp>
      <p:sp>
        <p:nvSpPr>
          <p:cNvPr id="21537" name="Line 32"/>
          <p:cNvSpPr>
            <a:spLocks noChangeShapeType="1"/>
          </p:cNvSpPr>
          <p:nvPr/>
        </p:nvSpPr>
        <p:spPr bwMode="auto">
          <a:xfrm>
            <a:off x="900113" y="285273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8" name="Text Box 33"/>
          <p:cNvSpPr txBox="1">
            <a:spLocks noChangeArrowheads="1"/>
          </p:cNvSpPr>
          <p:nvPr/>
        </p:nvSpPr>
        <p:spPr bwMode="auto">
          <a:xfrm>
            <a:off x="1476375" y="2349500"/>
            <a:ext cx="2954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latin typeface="Times New Roman" pitchFamily="18" charset="0"/>
              </a:rPr>
              <a:t>время</a:t>
            </a: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4286249" y="2439048"/>
          <a:ext cx="3830640" cy="3515666"/>
        </p:xfrm>
        <a:graphic>
          <a:graphicData uri="http://schemas.openxmlformats.org/presentationml/2006/ole">
            <p:oleObj spid="_x0000_s13313" name="Формула" r:id="rId3" imgW="60948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571480"/>
            <a:ext cx="8229600" cy="3143272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За единицу мощности принимают такую мощность, при которой за одну секунду совершается работа в 1Дж</a:t>
            </a:r>
            <a:br>
              <a:rPr lang="ru-RU" sz="3600" dirty="0"/>
            </a:br>
            <a:r>
              <a:rPr lang="ru-RU" sz="3600" dirty="0"/>
              <a:t>Эту единицу называют </a:t>
            </a:r>
            <a:r>
              <a:rPr lang="ru-RU" sz="3600" i="1" dirty="0"/>
              <a:t>ваттом</a:t>
            </a:r>
            <a:r>
              <a:rPr lang="ru-RU" sz="3600" dirty="0"/>
              <a:t> (Вт) в честь английского ученого Джеймса Уатта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95288" y="4365625"/>
            <a:ext cx="18002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1 </a:t>
            </a:r>
            <a:r>
              <a:rPr lang="ru-RU" sz="4400" b="1" dirty="0" smtClean="0">
                <a:latin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</a:rPr>
              <a:t>атт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2052638" y="4437063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=</a:t>
            </a:r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>
            <a:off x="2771775" y="4725988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2700338" y="4005263"/>
            <a:ext cx="2519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latin typeface="Times New Roman" pitchFamily="18" charset="0"/>
              </a:rPr>
              <a:t>1 Джоуль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5795963" y="4294188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>
              <a:latin typeface="Verdana" pitchFamily="34" charset="0"/>
            </a:endParaRPr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2771775" y="4652963"/>
            <a:ext cx="259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latin typeface="Times New Roman" pitchFamily="18" charset="0"/>
              </a:rPr>
              <a:t>1 секунда</a:t>
            </a:r>
            <a:endParaRPr lang="ru-RU" sz="4400" b="1" dirty="0">
              <a:latin typeface="Times New Roman" pitchFamily="18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5795963" y="4508500"/>
            <a:ext cx="1223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1Вт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6948488" y="45815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=</a:t>
            </a:r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7956550" y="4868863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7956550" y="4221163"/>
            <a:ext cx="1187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Дж</a:t>
            </a: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7035800" y="48593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 b="1">
              <a:latin typeface="Verdana" pitchFamily="34" charset="0"/>
            </a:endParaRP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7451725" y="4581525"/>
            <a:ext cx="360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8027988" y="4724400"/>
            <a:ext cx="1116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</a:rPr>
              <a:t>с</a:t>
            </a:r>
          </a:p>
        </p:txBody>
      </p:sp>
      <p:sp>
        <p:nvSpPr>
          <p:cNvPr id="22547" name="Text Box 18"/>
          <p:cNvSpPr txBox="1">
            <a:spLocks noChangeArrowheads="1"/>
          </p:cNvSpPr>
          <p:nvPr/>
        </p:nvSpPr>
        <p:spPr bwMode="auto">
          <a:xfrm>
            <a:off x="5219700" y="4365625"/>
            <a:ext cx="792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5761037" cy="2879725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/>
              <a:t>Джеймс Уатт</a:t>
            </a:r>
            <a:r>
              <a:rPr lang="ru-RU" sz="2800" dirty="0"/>
              <a:t> – английский изобретатель, первым построившим паровую машину, в качестве единицы мощности использовал лошадиную силу. </a:t>
            </a:r>
            <a:br>
              <a:rPr lang="ru-RU" sz="2800" dirty="0"/>
            </a:br>
            <a:r>
              <a:rPr lang="ru-RU" sz="2800" dirty="0"/>
              <a:t>С ее помощью он сравнивал работоспособность лошади и своей паровой машины. </a:t>
            </a:r>
          </a:p>
        </p:txBody>
      </p:sp>
      <p:pic>
        <p:nvPicPr>
          <p:cNvPr id="24584" name="Picture 8" descr="H4230313-James_Watt,_Scottish_engineer-S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0"/>
            <a:ext cx="3060700" cy="3744913"/>
          </a:xfrm>
          <a:prstGeom prst="rect">
            <a:avLst/>
          </a:prstGeom>
          <a:noFill/>
        </p:spPr>
      </p:pic>
      <p:pic>
        <p:nvPicPr>
          <p:cNvPr id="24585" name="Picture 9" descr="2774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860800"/>
            <a:ext cx="3240088" cy="2984500"/>
          </a:xfrm>
          <a:prstGeom prst="rect">
            <a:avLst/>
          </a:prstGeom>
          <a:noFill/>
        </p:spPr>
      </p:pic>
      <p:pic>
        <p:nvPicPr>
          <p:cNvPr id="24587" name="Picture 11" descr="i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860800"/>
            <a:ext cx="3168650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224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Microsoft Equation 3.0</vt:lpstr>
      <vt:lpstr>Слайд 1</vt:lpstr>
      <vt:lpstr>Слово «мощность» хорошо знакомо и употребляется достаточно часто.  Мы говорим, что один автомобиль мощнее другого и хорошо понимаем, что означают эти слова. </vt:lpstr>
      <vt:lpstr>Одна и та же работа может быть совершена за разное время </vt:lpstr>
      <vt:lpstr>Слайд 4</vt:lpstr>
      <vt:lpstr>Мощность – эта физическая величина, характеризующая быстроту выполнения работы. Мощность показывает, какая работа совершается за единицу времени.</vt:lpstr>
      <vt:lpstr>Слайд 6</vt:lpstr>
      <vt:lpstr>Слайд 7</vt:lpstr>
      <vt:lpstr>За единицу мощности принимают такую мощность, при которой за одну секунду совершается работа в 1Дж Эту единицу называют ваттом (Вт) в честь английского ученого Джеймса Уатта</vt:lpstr>
      <vt:lpstr>Джеймс Уатт – английский изобретатель, первым построившим паровую машину, в качестве единицы мощности использовал лошадиную силу.  С ее помощью он сравнивал работоспособность лошади и своей паровой машины. </vt:lpstr>
      <vt:lpstr>Эта единица часто используется и в наши дни для характеристики мощности двигателя автомобиля </vt:lpstr>
      <vt:lpstr>Внесистемная единица мощности – лошадиная сила (1 л.с.) 1 л.с. = 735,5 Вт.</vt:lpstr>
      <vt:lpstr>В технике широко используются более крупные единицы мощности – киловатт(кВт) и мегаватт(МВт),  а также более мелкая единица – милливатт(мВт)  1МВт = 1 000 000 Вт 1 кВт = 1 000 Вт 1 мВт = 0,001 Вт</vt:lpstr>
      <vt:lpstr>Мощность является важной характеристикой любого двигателя. Различные двигатели имеют мощности от сотых и десятых долей киловатта до миллионов киловатт. </vt:lpstr>
      <vt:lpstr>Например, мощность двигателя автомобиля Жигули = 75 кВт</vt:lpstr>
      <vt:lpstr>Мощность двигателя космического корабля составляет 20 000 000 кВт </vt:lpstr>
      <vt:lpstr>Мощность человека при ходьбе в среднем равна 60 Вт</vt:lpstr>
      <vt:lpstr>Мощность бегущего гепарда достигает 1000 Вт</vt:lpstr>
      <vt:lpstr>Выводы: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Орхан</dc:creator>
  <cp:lastModifiedBy>HP</cp:lastModifiedBy>
  <cp:revision>9</cp:revision>
  <dcterms:created xsi:type="dcterms:W3CDTF">2012-08-29T09:11:05Z</dcterms:created>
  <dcterms:modified xsi:type="dcterms:W3CDTF">2024-11-12T04:02:12Z</dcterms:modified>
</cp:coreProperties>
</file>