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1" d="100"/>
          <a:sy n="71" d="100"/>
        </p:scale>
        <p:origin x="-1320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307FF655-E331-497B-80F0-D734B3D920E5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4B355782-4542-4628-AEE3-79370F5548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FF655-E331-497B-80F0-D734B3D920E5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55782-4542-4628-AEE3-79370F5548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FF655-E331-497B-80F0-D734B3D920E5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55782-4542-4628-AEE3-79370F5548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307FF655-E331-497B-80F0-D734B3D920E5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55782-4542-4628-AEE3-79370F5548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307FF655-E331-497B-80F0-D734B3D920E5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4B355782-4542-4628-AEE3-79370F55486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307FF655-E331-497B-80F0-D734B3D920E5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4B355782-4542-4628-AEE3-79370F5548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307FF655-E331-497B-80F0-D734B3D920E5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4B355782-4542-4628-AEE3-79370F5548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FF655-E331-497B-80F0-D734B3D920E5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55782-4542-4628-AEE3-79370F5548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307FF655-E331-497B-80F0-D734B3D920E5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4B355782-4542-4628-AEE3-79370F5548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307FF655-E331-497B-80F0-D734B3D920E5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4B355782-4542-4628-AEE3-79370F5548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307FF655-E331-497B-80F0-D734B3D920E5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4B355782-4542-4628-AEE3-79370F5548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307FF655-E331-497B-80F0-D734B3D920E5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4B355782-4542-4628-AEE3-79370F55486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7158" y="357166"/>
            <a:ext cx="8358246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 В </a:t>
            </a:r>
            <a:r>
              <a:rPr lang="ru-RU" sz="4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СОВРЕМЕННОМ ДОШКОЛЬНОМ </a:t>
            </a:r>
            <a:r>
              <a:rPr lang="ru-RU" sz="4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ОБРАЗОВАНИИ</a:t>
            </a:r>
            <a:endParaRPr lang="ru-RU" sz="4000" b="1" dirty="0">
              <a:ln w="50800"/>
              <a:solidFill>
                <a:schemeClr val="bg1">
                  <a:shade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2" name="Picture 8" descr="http://www.kinderok.ru/sites/default/files/deti-v-detskom-sad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432" y="2214554"/>
            <a:ext cx="6405153" cy="42674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602620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40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Игровые формы обучения:</a:t>
            </a:r>
          </a:p>
          <a:p>
            <a:pPr>
              <a:buNone/>
            </a:pP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1) Свободная активность, лишенная принуждения и контроля со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стороны взрослых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700" name="Picture 4" descr="http://heaclub.ru/images/heaclub/2016/02/jepm-x3u7kw-ns65dbzk3yxxxl4j3hpexhjnof_p3ymrypkwj94qgrtdb3sbc6ky.jpg"/>
          <p:cNvPicPr>
            <a:picLocks noChangeAspect="1" noChangeArrowheads="1"/>
          </p:cNvPicPr>
          <p:nvPr/>
        </p:nvPicPr>
        <p:blipFill>
          <a:blip r:embed="rId2"/>
          <a:srcRect l="8938" r="8453"/>
          <a:stretch>
            <a:fillRect/>
          </a:stretch>
        </p:blipFill>
        <p:spPr bwMode="auto">
          <a:xfrm>
            <a:off x="1000100" y="2357430"/>
            <a:ext cx="7072362" cy="4064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4allwomen.ru/_pu/6/460792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643050"/>
            <a:ext cx="6929486" cy="465296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928662" y="714356"/>
            <a:ext cx="6643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2) Эмоциональный подъем</a:t>
            </a:r>
            <a:endParaRPr lang="ru-RU" sz="3600" b="1" dirty="0">
              <a:ln w="18415" cmpd="sng">
                <a:solidFill>
                  <a:srgbClr val="FFFFFF"/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67494"/>
            <a:ext cx="7715304" cy="1304118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3) Проба, спонтанное, активное опробование себя и предмета игры   </a:t>
            </a:r>
            <a:endParaRPr lang="ru-RU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http://t-l.ru/i/n/532/192532/tn_192532_728aff9ac2d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797576"/>
            <a:ext cx="6786610" cy="46318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67494"/>
            <a:ext cx="8329642" cy="946928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Условия, способствующих возвращению игры:</a:t>
            </a:r>
            <a:endParaRPr lang="ru-RU" sz="3600" b="1" dirty="0">
              <a:ln w="50800"/>
              <a:solidFill>
                <a:schemeClr val="bg1">
                  <a:shade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1214446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Открытость образовательной программы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4" name="Picture 4" descr="http://cs418730.vk.me/v418730728/f750/RFj8P1wDjM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000240"/>
            <a:ext cx="3500462" cy="4676754"/>
          </a:xfrm>
          <a:prstGeom prst="rect">
            <a:avLst/>
          </a:prstGeom>
          <a:noFill/>
        </p:spPr>
      </p:pic>
      <p:pic>
        <p:nvPicPr>
          <p:cNvPr id="30728" name="Picture 8" descr="http://www.ukazka.ru/img/b/uk50979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000240"/>
            <a:ext cx="3500462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43998" cy="107157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Адекватная предметно-пространственная среда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 descr="http://www.lotex.ru/upload/iblock/04c/04c4564587c334e82e28a0aad58a592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357299"/>
            <a:ext cx="3143272" cy="2428892"/>
          </a:xfrm>
          <a:prstGeom prst="rect">
            <a:avLst/>
          </a:prstGeom>
          <a:noFill/>
        </p:spPr>
      </p:pic>
      <p:pic>
        <p:nvPicPr>
          <p:cNvPr id="32774" name="Picture 6" descr="http://modulnoe-origami.net/uploads/posts/2013-06-01/image_4355161.jpg"/>
          <p:cNvPicPr>
            <a:picLocks noChangeAspect="1" noChangeArrowheads="1"/>
          </p:cNvPicPr>
          <p:nvPr/>
        </p:nvPicPr>
        <p:blipFill>
          <a:blip r:embed="rId3"/>
          <a:srcRect l="15865" t="5137" r="17788" b="4965"/>
          <a:stretch>
            <a:fillRect/>
          </a:stretch>
        </p:blipFill>
        <p:spPr bwMode="auto">
          <a:xfrm>
            <a:off x="4500562" y="1357298"/>
            <a:ext cx="3571900" cy="2500330"/>
          </a:xfrm>
          <a:prstGeom prst="rect">
            <a:avLst/>
          </a:prstGeom>
          <a:noFill/>
        </p:spPr>
      </p:pic>
      <p:pic>
        <p:nvPicPr>
          <p:cNvPr id="32778" name="Picture 10" descr="http://www.maam.ru/images/users/photos/medium/80d9eb9194d81ca0213c3cc30ec25dd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4000504"/>
            <a:ext cx="3219434" cy="2560236"/>
          </a:xfrm>
          <a:prstGeom prst="rect">
            <a:avLst/>
          </a:prstGeom>
          <a:noFill/>
        </p:spPr>
      </p:pic>
      <p:pic>
        <p:nvPicPr>
          <p:cNvPr id="32780" name="Picture 12" descr="http://www.maam.ru/upload/blogs/detsad-100484-141494113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2" y="4000505"/>
            <a:ext cx="3500425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500066"/>
          </a:xfrm>
        </p:spPr>
        <p:txBody>
          <a:bodyPr>
            <a:noAutofit/>
          </a:bodyPr>
          <a:lstStyle/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Игровая компетентность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 descr="http://smolensk-i.ru/wp-content/uploads/2016/02/dreamstime_m_322099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142984"/>
            <a:ext cx="7620000" cy="5076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602620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938186" y="714356"/>
            <a:ext cx="7878347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Литература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Смирнова Е.О., </a:t>
            </a:r>
            <a:r>
              <a:rPr lang="ru-RU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Гударёва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О.В. Игра и произвольность современных дошкольников // Вопросы психологии. 2004. № 1. С. 12–20. </a:t>
            </a:r>
          </a:p>
          <a:p>
            <a:pPr algn="just"/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Смирнова Е.О., Соколова М.В. Право на игру: новый комментарий к статье 31 конвенции о правах ребенка // Психологическая наука и образование. 2013. № 1. С. 5–11. </a:t>
            </a:r>
          </a:p>
          <a:p>
            <a:pPr algn="just"/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Эльконин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Д.Б. Психология игры. М.: Педагогика, 1978. 300 с.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290"/>
            <a:ext cx="8229600" cy="650085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       </a:t>
            </a:r>
            <a:r>
              <a:rPr lang="ru-RU" sz="18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Игровые формы обучения</a:t>
            </a:r>
            <a:r>
              <a:rPr lang="ru-RU" sz="14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:</a:t>
            </a:r>
          </a:p>
          <a:p>
            <a:pPr>
              <a:buNone/>
            </a:pPr>
            <a:r>
              <a:rPr lang="ru-RU" sz="1400" dirty="0" smtClean="0"/>
              <a:t>       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Свободная активность, лишенная принуждения и контроля со стороны взрослых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взрослые не имеют права вмешиваться в игру, запрещать  или прерывать ее. Они могут только наблюдать, участвовать или помогать по просьбе детей. </a:t>
            </a:r>
          </a:p>
          <a:p>
            <a:pPr>
              <a:buNone/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Эмоциональный подъем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играющие дети получают удовольствие от того, что они сами строят воображаемую ситуацию и выполняют принятые ими роли и соблюдают собственные правила. </a:t>
            </a:r>
          </a:p>
          <a:p>
            <a:pPr>
              <a:buNone/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Проба, спонтанное, активное опробование себя и предмета игры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Она не может подчиняться какой-либо программе, обязательным правилам или строгому плану. Это всегда импровизация, неожиданность, сюрприз. </a:t>
            </a:r>
          </a:p>
          <a:p>
            <a:pPr>
              <a:buNone/>
            </a:pPr>
            <a:r>
              <a:rPr lang="ru-RU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18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Условий, способствующих возвращению игры: </a:t>
            </a:r>
          </a:p>
          <a:p>
            <a:pPr>
              <a:buNone/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Открытость образовательной программы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дети и взрослые в детских садах существуют в жестких рамках образовательных занятий, предписанных программой. </a:t>
            </a:r>
          </a:p>
          <a:p>
            <a:pPr>
              <a:buNone/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Адекватная предметно-пространственная среда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- такая среда предполагает гибкость и </a:t>
            </a: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трансформируемость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пространства, возможность использования разных предметов (мебели, тканей, мягких модулей и пр.) для самостоятельного построения игровой ситуации. </a:t>
            </a:r>
          </a:p>
          <a:p>
            <a:pPr>
              <a:buNone/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Игровая компетентность -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это  </a:t>
            </a: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креативность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 развитое воображение: умение придумать сюжет, по-новому увидеть привычную ситуацию, придать новое значение знакомым предметам, преодолеть сложившиеся стереотипы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февраля 2013 г. ООН объявила о принятии Комментария к ст. 31      Конвенции о правах ребенка, провозглашающей право на игру </a:t>
            </a:r>
            <a:endParaRPr lang="ru-RU" sz="1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281</TotalTime>
  <Words>356</Words>
  <Application>Microsoft Office PowerPoint</Application>
  <PresentationFormat>Экран (4:3)</PresentationFormat>
  <Paragraphs>25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Яркая</vt:lpstr>
      <vt:lpstr>Слайд 1</vt:lpstr>
      <vt:lpstr>Слайд 2</vt:lpstr>
      <vt:lpstr>Слайд 3</vt:lpstr>
      <vt:lpstr>3) Проба, спонтанное, активное опробование себя и предмета игры   </vt:lpstr>
      <vt:lpstr>Условия, способствующих возвращению игры:</vt:lpstr>
      <vt:lpstr>2. Адекватная предметно-пространственная среда</vt:lpstr>
      <vt:lpstr>3. Игровая компетентность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Евросеть</dc:creator>
  <cp:lastModifiedBy>Евросеть</cp:lastModifiedBy>
  <cp:revision>28</cp:revision>
  <dcterms:created xsi:type="dcterms:W3CDTF">2016-10-05T05:22:21Z</dcterms:created>
  <dcterms:modified xsi:type="dcterms:W3CDTF">2016-10-05T10:05:09Z</dcterms:modified>
</cp:coreProperties>
</file>