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88" r:id="rId5"/>
    <p:sldId id="289" r:id="rId6"/>
    <p:sldId id="290" r:id="rId7"/>
    <p:sldId id="291" r:id="rId8"/>
    <p:sldId id="264" r:id="rId9"/>
    <p:sldId id="295" r:id="rId10"/>
    <p:sldId id="294" r:id="rId11"/>
    <p:sldId id="293" r:id="rId12"/>
    <p:sldId id="292" r:id="rId13"/>
    <p:sldId id="269" r:id="rId14"/>
    <p:sldId id="296" r:id="rId15"/>
    <p:sldId id="297" r:id="rId16"/>
    <p:sldId id="299" r:id="rId17"/>
    <p:sldId id="298" r:id="rId18"/>
    <p:sldId id="274" r:id="rId19"/>
    <p:sldId id="300" r:id="rId20"/>
    <p:sldId id="301" r:id="rId21"/>
    <p:sldId id="303" r:id="rId22"/>
    <p:sldId id="302" r:id="rId23"/>
    <p:sldId id="279" r:id="rId24"/>
    <p:sldId id="307" r:id="rId25"/>
    <p:sldId id="306" r:id="rId26"/>
    <p:sldId id="305" r:id="rId27"/>
    <p:sldId id="304" r:id="rId28"/>
    <p:sldId id="284" r:id="rId29"/>
    <p:sldId id="30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4900"/>
    <a:srgbClr val="004200"/>
    <a:srgbClr val="2A65AC"/>
    <a:srgbClr val="FA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03.11.2024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48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03.11.2024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" Type="http://schemas.openxmlformats.org/officeDocument/2006/relationships/image" Target="../media/image7.jpeg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2" Type="http://schemas.openxmlformats.org/officeDocument/2006/relationships/notesSlide" Target="../notesSlides/notesSlide2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28" Type="http://schemas.openxmlformats.org/officeDocument/2006/relationships/slide" Target="slide27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slide" Target="slide26.xml"/><Relationship Id="rId30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sign-web.com.ua/wp-content/uploads/2012/11/owl.jpg" TargetMode="External"/><Relationship Id="rId5" Type="http://schemas.openxmlformats.org/officeDocument/2006/relationships/hyperlink" Target="http://gatet.files.wordpress.com/2010/06/me.jpg" TargetMode="External"/><Relationship Id="rId4" Type="http://schemas.openxmlformats.org/officeDocument/2006/relationships/hyperlink" Target="http://www.hereisfree.com/content1/pic/zip/201122421113324977801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lenaranko.ucoz.ru/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27585" y="5085184"/>
            <a:ext cx="74888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</a:rPr>
              <a:t>Автор-составитель Хохлова С.А. учитель начальных классов МАОУ гимназия № </a:t>
            </a:r>
            <a:r>
              <a:rPr lang="ru-RU" sz="2400" b="1" i="1" dirty="0" smtClean="0">
                <a:latin typeface="Times New Roman" pitchFamily="18" charset="0"/>
              </a:rPr>
              <a:t>174 им. Л.Я. </a:t>
            </a:r>
            <a:r>
              <a:rPr lang="ru-RU" sz="2400" b="1" i="1" dirty="0" err="1" smtClean="0">
                <a:latin typeface="Times New Roman" pitchFamily="18" charset="0"/>
              </a:rPr>
              <a:t>Драпкина</a:t>
            </a:r>
            <a:endParaRPr lang="ru-RU" sz="2400" b="1" i="1" dirty="0">
              <a:latin typeface="Times New Roman" pitchFamily="18" charset="0"/>
            </a:endParaRPr>
          </a:p>
        </p:txBody>
      </p:sp>
      <p:pic>
        <p:nvPicPr>
          <p:cNvPr id="9" name="Рисунок 8" descr="Рисунок16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55576" y="1772816"/>
            <a:ext cx="7560841" cy="1449717"/>
          </a:xfrm>
          <a:prstGeom prst="rect">
            <a:avLst/>
          </a:prstGeom>
        </p:spPr>
      </p:pic>
      <p:pic>
        <p:nvPicPr>
          <p:cNvPr id="10" name="Рисунок 9" descr="Рисунок17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827584" y="332658"/>
            <a:ext cx="7416824" cy="650226"/>
          </a:xfrm>
          <a:prstGeom prst="rect">
            <a:avLst/>
          </a:prstGeom>
        </p:spPr>
      </p:pic>
      <p:pic>
        <p:nvPicPr>
          <p:cNvPr id="11" name="Рисунок 10" descr="Рисунок18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395536" y="6165304"/>
            <a:ext cx="1606332" cy="36004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6084168" y="6165304"/>
            <a:ext cx="2700300" cy="36004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Про пернатых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4941168"/>
            <a:ext cx="8496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6000" i="1" dirty="0" smtClean="0">
                <a:solidFill>
                  <a:srgbClr val="FF0000"/>
                </a:solidFill>
                <a:latin typeface="Georgia" pitchFamily="18" charset="0"/>
              </a:rPr>
              <a:t>снегирь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Обитатели таёжных лесов. В начале зимы в большом количестве появляются в центральных областях нашей страны.</a:t>
            </a:r>
          </a:p>
          <a:p>
            <a:endParaRPr lang="ru-RU" sz="2400" dirty="0" smtClean="0"/>
          </a:p>
          <a:p>
            <a:r>
              <a:rPr lang="ru-RU" sz="2400" dirty="0" smtClean="0"/>
              <a:t>- Нижняя часть тела самцов кирпично-розовая, спина - пепельно-серая; верх головы, крылья и хвост блестяще-черный. У самок красный цвет замещен буровато-серым.</a:t>
            </a:r>
          </a:p>
          <a:p>
            <a:endParaRPr lang="ru-RU" sz="2400" dirty="0" smtClean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538" y="1412875"/>
            <a:ext cx="45847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Про пернатых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4797152"/>
            <a:ext cx="8496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6000" i="1" dirty="0" smtClean="0">
                <a:solidFill>
                  <a:srgbClr val="FF0000"/>
                </a:solidFill>
                <a:latin typeface="Georgia" pitchFamily="18" charset="0"/>
              </a:rPr>
              <a:t>сорока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484784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Ловкая, подвижная, суетливая птица.</a:t>
            </a:r>
          </a:p>
          <a:p>
            <a:endParaRPr lang="ru-RU" sz="2400" dirty="0" smtClean="0"/>
          </a:p>
          <a:p>
            <a:r>
              <a:rPr lang="ru-RU" sz="2400" dirty="0" smtClean="0"/>
              <a:t>- Голова крылья, хвост - чёрные, а по бокам белоснежные пёрышки. Хвост длинный, прямой, будто стрела. Клюв прочный и острый.</a:t>
            </a:r>
          </a:p>
          <a:p>
            <a:endParaRPr lang="ru-RU" sz="2400" dirty="0" smtClean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341438"/>
            <a:ext cx="44196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4725144"/>
            <a:ext cx="8496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6000" i="1" dirty="0" smtClean="0">
                <a:solidFill>
                  <a:srgbClr val="FF0000"/>
                </a:solidFill>
                <a:latin typeface="Georgia" pitchFamily="18" charset="0"/>
              </a:rPr>
              <a:t>синица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484784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Отличается чрезвычайной подвижностью и ловкостью.</a:t>
            </a:r>
          </a:p>
          <a:p>
            <a:endParaRPr lang="ru-RU" sz="2400" dirty="0" smtClean="0"/>
          </a:p>
          <a:p>
            <a:r>
              <a:rPr lang="ru-RU" sz="2400" dirty="0" smtClean="0"/>
              <a:t>- Голова, горло, полоса вдоль груди и подхвостье черные, крылья и хвост голубоватые, спинка желто-зеленая или голубовато-серая, брюшко чаще желтое, а щеки и пятно на затылке белые.</a:t>
            </a:r>
          </a:p>
          <a:p>
            <a:endParaRPr lang="ru-RU" sz="2400" dirty="0" smtClean="0"/>
          </a:p>
          <a:p>
            <a:endParaRPr lang="ru-RU" sz="2400" dirty="0" smtClean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638" y="1412875"/>
            <a:ext cx="525621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05475" y="332656"/>
            <a:ext cx="3828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Про пернатых</a:t>
            </a:r>
          </a:p>
          <a:p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 деревьях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4941168"/>
            <a:ext cx="8496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6000" i="1" dirty="0" smtClean="0">
                <a:solidFill>
                  <a:srgbClr val="FF0000"/>
                </a:solidFill>
                <a:latin typeface="Georgia" pitchFamily="18" charset="0"/>
              </a:rPr>
              <a:t>дуб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31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/>
              <a:t>Я из крошки-бочки вылез,</a:t>
            </a:r>
          </a:p>
          <a:p>
            <a:pPr>
              <a:defRPr/>
            </a:pPr>
            <a:r>
              <a:rPr lang="ru-RU" sz="2800" b="1" dirty="0" smtClean="0"/>
              <a:t> Корешки пустил и вырос, </a:t>
            </a:r>
          </a:p>
          <a:p>
            <a:pPr>
              <a:defRPr/>
            </a:pPr>
            <a:r>
              <a:rPr lang="ru-RU" sz="2800" b="1" dirty="0" smtClean="0"/>
              <a:t> Стал высок я и могуч, </a:t>
            </a:r>
          </a:p>
          <a:p>
            <a:pPr>
              <a:defRPr/>
            </a:pPr>
            <a:r>
              <a:rPr lang="ru-RU" sz="2800" b="1" dirty="0" smtClean="0"/>
              <a:t> Не боюсь ни гроз, ни туч. </a:t>
            </a:r>
          </a:p>
          <a:p>
            <a:pPr>
              <a:defRPr/>
            </a:pPr>
            <a:r>
              <a:rPr lang="ru-RU" sz="2800" b="1" dirty="0" smtClean="0"/>
              <a:t> Я кормлю свиней и белок – </a:t>
            </a:r>
          </a:p>
          <a:p>
            <a:pPr>
              <a:defRPr/>
            </a:pPr>
            <a:r>
              <a:rPr lang="ru-RU" sz="2800" b="1" dirty="0" smtClean="0"/>
              <a:t> Ничего, что плод мой мелок.</a:t>
            </a:r>
          </a:p>
          <a:p>
            <a:pPr>
              <a:spcBef>
                <a:spcPct val="20000"/>
              </a:spcBef>
            </a:pP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365104"/>
            <a:ext cx="1512168" cy="233730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1484784"/>
            <a:ext cx="4176464" cy="471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 деревьях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4941168"/>
            <a:ext cx="8496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6000" i="1" dirty="0" smtClean="0">
                <a:solidFill>
                  <a:srgbClr val="FF0000"/>
                </a:solidFill>
                <a:latin typeface="Georgia" pitchFamily="18" charset="0"/>
              </a:rPr>
              <a:t>берёза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/>
              <a:t>Клейкие почки, </a:t>
            </a:r>
          </a:p>
          <a:p>
            <a:pPr>
              <a:defRPr/>
            </a:pPr>
            <a:r>
              <a:rPr lang="ru-RU" sz="2800" b="1" dirty="0" smtClean="0"/>
              <a:t> Зеленые листочки. </a:t>
            </a:r>
          </a:p>
          <a:p>
            <a:pPr>
              <a:defRPr/>
            </a:pPr>
            <a:r>
              <a:rPr lang="ru-RU" sz="2800" b="1" dirty="0" smtClean="0"/>
              <a:t> С белой корой </a:t>
            </a:r>
          </a:p>
          <a:p>
            <a:pPr>
              <a:defRPr/>
            </a:pPr>
            <a:r>
              <a:rPr lang="ru-RU" sz="2800" b="1" dirty="0" smtClean="0"/>
              <a:t> Стоит под горой.</a:t>
            </a:r>
          </a:p>
          <a:p>
            <a:pPr>
              <a:defRPr/>
            </a:pPr>
            <a:endParaRPr lang="ru-RU" sz="2800" dirty="0" smtClean="0"/>
          </a:p>
          <a:p>
            <a:pPr>
              <a:defRPr/>
            </a:pPr>
            <a:endParaRPr lang="ru-RU" sz="2800" dirty="0" smtClean="0"/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1340768"/>
            <a:ext cx="54006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 деревьях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4869160"/>
            <a:ext cx="8496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6000" i="1" dirty="0" smtClean="0">
                <a:solidFill>
                  <a:srgbClr val="FF0000"/>
                </a:solidFill>
                <a:latin typeface="Georgia" pitchFamily="18" charset="0"/>
              </a:rPr>
              <a:t>тополь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33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/>
              <a:t>Из деревьев ранним летом </a:t>
            </a:r>
          </a:p>
          <a:p>
            <a:pPr>
              <a:defRPr/>
            </a:pPr>
            <a:r>
              <a:rPr lang="ru-RU" sz="2800" b="1" dirty="0" smtClean="0"/>
              <a:t> Вдруг снежинки запорхают, </a:t>
            </a:r>
          </a:p>
          <a:p>
            <a:pPr>
              <a:defRPr/>
            </a:pPr>
            <a:r>
              <a:rPr lang="ru-RU" sz="2800" b="1" dirty="0" smtClean="0"/>
              <a:t> Но не радует нас это - </a:t>
            </a:r>
          </a:p>
          <a:p>
            <a:pPr>
              <a:defRPr/>
            </a:pPr>
            <a:r>
              <a:rPr lang="ru-RU" sz="2800" b="1" dirty="0" smtClean="0"/>
              <a:t> Мы от этого чихаем.</a:t>
            </a:r>
            <a:endParaRPr lang="ru-RU" sz="2800" dirty="0" smtClean="0"/>
          </a:p>
          <a:p>
            <a:pPr>
              <a:spcBef>
                <a:spcPct val="20000"/>
              </a:spcBef>
            </a:pP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1196752"/>
            <a:ext cx="446405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 деревьях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4869160"/>
            <a:ext cx="8496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6000" i="1" dirty="0" smtClean="0">
                <a:solidFill>
                  <a:srgbClr val="FF0000"/>
                </a:solidFill>
                <a:latin typeface="Georgia" pitchFamily="18" charset="0"/>
              </a:rPr>
              <a:t>рябина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/>
              <a:t>Весной зеленела, </a:t>
            </a:r>
          </a:p>
          <a:p>
            <a:pPr>
              <a:defRPr/>
            </a:pPr>
            <a:r>
              <a:rPr lang="ru-RU" sz="2800" b="1" dirty="0" smtClean="0"/>
              <a:t>летом загорела, </a:t>
            </a:r>
          </a:p>
          <a:p>
            <a:pPr>
              <a:defRPr/>
            </a:pPr>
            <a:r>
              <a:rPr lang="ru-RU" sz="2800" b="1" dirty="0" smtClean="0"/>
              <a:t>Осень в сад пришла,</a:t>
            </a:r>
          </a:p>
          <a:p>
            <a:pPr>
              <a:defRPr/>
            </a:pPr>
            <a:r>
              <a:rPr lang="ru-RU" sz="2800" b="1" dirty="0" smtClean="0"/>
              <a:t> красный факел зажгла.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175" y="1340768"/>
            <a:ext cx="507682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 деревьях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4725144"/>
            <a:ext cx="8496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6000" i="1" dirty="0" smtClean="0">
                <a:solidFill>
                  <a:srgbClr val="FF0000"/>
                </a:solidFill>
                <a:latin typeface="Georgia" pitchFamily="18" charset="0"/>
              </a:rPr>
              <a:t>ива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76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/>
              <a:t>Кудри в речку опустила </a:t>
            </a:r>
          </a:p>
          <a:p>
            <a:pPr>
              <a:defRPr/>
            </a:pPr>
            <a:r>
              <a:rPr lang="ru-RU" sz="2800" b="1" dirty="0" smtClean="0"/>
              <a:t>И о чём-то загрустила, </a:t>
            </a:r>
          </a:p>
          <a:p>
            <a:pPr>
              <a:defRPr/>
            </a:pPr>
            <a:r>
              <a:rPr lang="ru-RU" sz="2800" b="1" dirty="0" smtClean="0"/>
              <a:t>А о чём грустит, </a:t>
            </a:r>
          </a:p>
          <a:p>
            <a:pPr>
              <a:defRPr/>
            </a:pPr>
            <a:r>
              <a:rPr lang="ru-RU" sz="2800" b="1" dirty="0" smtClean="0"/>
              <a:t>никому не говорит.</a:t>
            </a:r>
          </a:p>
          <a:p>
            <a:pPr>
              <a:defRPr/>
            </a:pPr>
            <a:endParaRPr lang="ru-RU" sz="2800" dirty="0" smtClean="0"/>
          </a:p>
          <a:p>
            <a:pPr>
              <a:spcBef>
                <a:spcPct val="20000"/>
              </a:spcBef>
            </a:pP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1268760"/>
            <a:ext cx="508635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 мире животных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4797152"/>
            <a:ext cx="8496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6000" i="1" dirty="0" smtClean="0">
                <a:solidFill>
                  <a:srgbClr val="FF0000"/>
                </a:solidFill>
                <a:latin typeface="Georgia" pitchFamily="18" charset="0"/>
              </a:rPr>
              <a:t>змеи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 </a:t>
            </a:r>
            <a:r>
              <a:rPr lang="ru-RU" sz="2800" b="1" dirty="0" smtClean="0"/>
              <a:t>Про каких животных можно сказать, что они вылезают из кожи вон?</a:t>
            </a:r>
            <a:endParaRPr lang="ru-RU" sz="2800" b="1" dirty="0" smtClean="0">
              <a:latin typeface="Georgia" pitchFamily="1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1484784"/>
            <a:ext cx="539273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4725144"/>
            <a:ext cx="8496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6000" i="1" dirty="0" smtClean="0">
                <a:solidFill>
                  <a:srgbClr val="FF0000"/>
                </a:solidFill>
                <a:latin typeface="Georgia" pitchFamily="18" charset="0"/>
              </a:rPr>
              <a:t>ящерица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 </a:t>
            </a:r>
            <a:r>
              <a:rPr lang="ru-RU" sz="2800" b="1" dirty="0" smtClean="0"/>
              <a:t>Какое животное бросает  свой хвост, когда убегает от врага?</a:t>
            </a:r>
            <a:endParaRPr lang="ru-RU" sz="2800" b="1" dirty="0" smtClean="0">
              <a:latin typeface="Georgia" pitchFamily="1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1412776"/>
            <a:ext cx="485933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997969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93300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869632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80625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741294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</a:t>
            </a:r>
            <a:endParaRPr lang="ru-RU" sz="3200" b="1" dirty="0"/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97969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300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869632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80625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741294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</a:t>
            </a:r>
            <a:endParaRPr lang="ru-RU" sz="3200" b="1" dirty="0"/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997969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300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869632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80625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41294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</a:t>
            </a:r>
            <a:endParaRPr lang="ru-RU" sz="3200" b="1" dirty="0"/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3997969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933007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869632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8776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7412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</a:t>
            </a:r>
            <a:endParaRPr lang="ru-RU" sz="3200" b="1" dirty="0"/>
          </a:p>
        </p:txBody>
      </p:sp>
      <p:sp>
        <p:nvSpPr>
          <p:cNvPr id="3140" name="AutoShape 6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39979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3142" name="AutoShape 7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933007" y="5157118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3143" name="AutoShape 7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9410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3144" name="AutoShape 72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68776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3145" name="AutoShape 73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77412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</a:t>
            </a:r>
            <a:endParaRPr lang="ru-RU" sz="3200" b="1" dirty="0"/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251520" y="1700734"/>
            <a:ext cx="3384376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000" b="1" cap="all" dirty="0" smtClean="0">
                <a:latin typeface="Georgia" pitchFamily="18" charset="0"/>
              </a:rPr>
              <a:t>Овощная грядка</a:t>
            </a:r>
            <a:endParaRPr lang="ru-RU" sz="2000" b="1" cap="all" dirty="0">
              <a:latin typeface="Georgia" pitchFamily="18" charset="0"/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251520" y="5157118"/>
            <a:ext cx="3384376" cy="79216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000" b="1" cap="all" dirty="0" smtClean="0">
                <a:latin typeface="Georgia" pitchFamily="18" charset="0"/>
              </a:rPr>
              <a:t>Четвёртый лишний</a:t>
            </a:r>
            <a:endParaRPr lang="ru-RU" sz="2000" b="1" cap="all" dirty="0">
              <a:latin typeface="Georgia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251520" y="4293022"/>
            <a:ext cx="3384376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000" b="1" cap="all" dirty="0" smtClean="0">
                <a:latin typeface="Georgia" pitchFamily="18" charset="0"/>
              </a:rPr>
              <a:t>В мире животных</a:t>
            </a:r>
            <a:endParaRPr lang="ru-RU" sz="2000" b="1" cap="all" dirty="0">
              <a:latin typeface="Georgia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251520" y="2564830"/>
            <a:ext cx="3384376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rgbClr val="FAFBF7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000" b="1" cap="all" dirty="0" smtClean="0">
                <a:latin typeface="Georgia" pitchFamily="18" charset="0"/>
              </a:rPr>
              <a:t>Про пернатых</a:t>
            </a:r>
            <a:endParaRPr lang="ru-RU" sz="2000" b="1" cap="all" dirty="0">
              <a:latin typeface="Georgia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251520" y="3428926"/>
            <a:ext cx="3384376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000" b="1" cap="all" dirty="0" smtClean="0">
                <a:latin typeface="Georgia" pitchFamily="18" charset="0"/>
              </a:rPr>
              <a:t>О  деревьях</a:t>
            </a:r>
            <a:endParaRPr lang="ru-RU" sz="2000" b="1" cap="all" dirty="0">
              <a:latin typeface="Georgia" pitchFamily="18" charset="0"/>
            </a:endParaRPr>
          </a:p>
        </p:txBody>
      </p:sp>
      <p:pic>
        <p:nvPicPr>
          <p:cNvPr id="37" name="Рисунок 36" descr="Рисунок36.png"/>
          <p:cNvPicPr>
            <a:picLocks noChangeAspect="1"/>
          </p:cNvPicPr>
          <p:nvPr/>
        </p:nvPicPr>
        <p:blipFill>
          <a:blip r:embed="rId29" cstate="screen"/>
          <a:srcRect/>
          <a:stretch>
            <a:fillRect/>
          </a:stretch>
        </p:blipFill>
        <p:spPr>
          <a:xfrm>
            <a:off x="1475656" y="260648"/>
            <a:ext cx="6891166" cy="792088"/>
          </a:xfrm>
          <a:prstGeom prst="rect">
            <a:avLst/>
          </a:prstGeom>
        </p:spPr>
      </p:pic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0" cstate="screen"/>
          <a:srcRect/>
          <a:stretch>
            <a:fillRect/>
          </a:stretch>
        </p:blipFill>
        <p:spPr>
          <a:xfrm>
            <a:off x="7308304" y="6237312"/>
            <a:ext cx="1152128" cy="300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 мире животных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5373216"/>
            <a:ext cx="8496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6000" i="1" dirty="0" smtClean="0">
                <a:solidFill>
                  <a:srgbClr val="FF0000"/>
                </a:solidFill>
                <a:latin typeface="Georgia" pitchFamily="18" charset="0"/>
              </a:rPr>
              <a:t>У кузнечика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/>
              <a:t>У какого насекомого орган слуха находится на ноге?</a:t>
            </a:r>
          </a:p>
          <a:p>
            <a:pPr>
              <a:spcBef>
                <a:spcPct val="20000"/>
              </a:spcBef>
            </a:pP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1412776"/>
            <a:ext cx="4689475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 мире животных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4869160"/>
            <a:ext cx="8496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6000" i="1" dirty="0" smtClean="0">
                <a:solidFill>
                  <a:srgbClr val="FF0000"/>
                </a:solidFill>
                <a:latin typeface="Georgia" pitchFamily="18" charset="0"/>
              </a:rPr>
              <a:t>бобры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/>
              <a:t>Каких животных называют строителями плотин?</a:t>
            </a:r>
          </a:p>
          <a:p>
            <a:pPr>
              <a:spcBef>
                <a:spcPct val="20000"/>
              </a:spcBef>
            </a:pP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1700808"/>
            <a:ext cx="5400675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 мире животных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4725144"/>
            <a:ext cx="8496944" cy="176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i="1" dirty="0" smtClean="0">
                <a:solidFill>
                  <a:srgbClr val="FF0000"/>
                </a:solidFill>
              </a:rPr>
              <a:t>В гору. У него передние </a:t>
            </a:r>
          </a:p>
          <a:p>
            <a:pPr>
              <a:spcBef>
                <a:spcPct val="20000"/>
              </a:spcBef>
            </a:pPr>
            <a:r>
              <a:rPr lang="ru-RU" sz="3200" i="1" dirty="0" smtClean="0">
                <a:solidFill>
                  <a:srgbClr val="FF0000"/>
                </a:solidFill>
              </a:rPr>
              <a:t>лапы короткие. </a:t>
            </a:r>
          </a:p>
          <a:p>
            <a:pPr>
              <a:spcBef>
                <a:spcPct val="20000"/>
              </a:spcBef>
            </a:pPr>
            <a:r>
              <a:rPr lang="ru-RU" sz="3200" i="1" dirty="0" smtClean="0">
                <a:solidFill>
                  <a:srgbClr val="FF0000"/>
                </a:solidFill>
              </a:rPr>
              <a:t>В гору бежать  легко.</a:t>
            </a:r>
            <a:endParaRPr lang="ru-RU" sz="3200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/>
              <a:t>Куда зайцу легче бежать- в гору или с горы?</a:t>
            </a:r>
          </a:p>
          <a:p>
            <a:pPr>
              <a:spcBef>
                <a:spcPct val="20000"/>
              </a:spcBef>
            </a:pP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7491" y="1412776"/>
            <a:ext cx="4526509" cy="396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Четвёртый  лишний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2708920"/>
            <a:ext cx="84969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5400" i="1" dirty="0" smtClean="0">
                <a:solidFill>
                  <a:srgbClr val="FF0000"/>
                </a:solidFill>
                <a:latin typeface="Georgia" pitchFamily="18" charset="0"/>
              </a:rPr>
              <a:t>Шиповник-кустарник.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79512" y="1628800"/>
            <a:ext cx="87849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latin typeface="Georgia" pitchFamily="18" charset="0"/>
              </a:rPr>
              <a:t>Берёза, дуб, шиповник, тополь.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Четвёртый лишний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2564904"/>
            <a:ext cx="84969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5400" i="1" dirty="0" smtClean="0">
                <a:solidFill>
                  <a:srgbClr val="FF0000"/>
                </a:solidFill>
                <a:latin typeface="Georgia" pitchFamily="18" charset="0"/>
              </a:rPr>
              <a:t>Ель- хвойное дерево.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latin typeface="Georgia" pitchFamily="18" charset="0"/>
              </a:rPr>
              <a:t>Осина, липа, дуб, ель.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Четвёртый лишний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2420888"/>
            <a:ext cx="84969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5400" i="1" dirty="0" smtClean="0">
                <a:solidFill>
                  <a:srgbClr val="FF0000"/>
                </a:solidFill>
                <a:latin typeface="Georgia" pitchFamily="18" charset="0"/>
              </a:rPr>
              <a:t>Сосна – хвойное дерево.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3600" b="1" dirty="0" smtClean="0">
                <a:latin typeface="Georgia" pitchFamily="18" charset="0"/>
              </a:rPr>
              <a:t>Сосна, тополь, рябина, ива.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Четвёртый лишний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2492896"/>
            <a:ext cx="84969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5400" i="1" dirty="0" smtClean="0">
                <a:solidFill>
                  <a:srgbClr val="FF0000"/>
                </a:solidFill>
                <a:latin typeface="Georgia" pitchFamily="18" charset="0"/>
              </a:rPr>
              <a:t>Тюльпан – цветок.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latin typeface="Georgia" pitchFamily="18" charset="0"/>
              </a:rPr>
              <a:t>Клён, рябина, ель, тюльпан.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Четвёртый лишний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2420888"/>
            <a:ext cx="849694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5400" i="1" dirty="0" smtClean="0">
                <a:solidFill>
                  <a:srgbClr val="FF0000"/>
                </a:solidFill>
                <a:latin typeface="Georgia" pitchFamily="18" charset="0"/>
              </a:rPr>
              <a:t>Тополь- неплодовое дерево.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3600" b="1" dirty="0" smtClean="0">
                <a:latin typeface="Georgia" pitchFamily="18" charset="0"/>
              </a:rPr>
              <a:t>Груша, слива, тополь, вишня 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3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bg1"/>
              </a:gs>
              <a:gs pos="100000">
                <a:srgbClr val="FFE7EC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2" name="Рисунок 11" descr="Рисунок41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63688" y="404664"/>
            <a:ext cx="6480720" cy="648072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1484784"/>
            <a:ext cx="864096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http://www.hereisfree.com/content1//pic/zip/201122421113324977801.jpg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идея кнопки «домик»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http://gatet.files.wordpress.com/2010/06/me.jpg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знак вопроса с человечком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http://www.design-web.com.ua/wp-content/uploads/2012/11/owl.jpg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мудрая сова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3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bg1"/>
              </a:gs>
              <a:gs pos="100000">
                <a:srgbClr val="FFE7EC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51520" y="1844824"/>
            <a:ext cx="8640960" cy="303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Ранько Елена Алексеевна 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учитель начальных классов  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МАОУ лицей №21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г. Иваново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Сайт:</a:t>
            </a:r>
            <a:r>
              <a:rPr kumimoji="0" lang="ru-RU" sz="24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http://elenaranko.ucoz.ru/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i="1" dirty="0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6000" b="1" i="1" dirty="0" smtClean="0">
                <a:solidFill>
                  <a:srgbClr val="FF0000"/>
                </a:solidFill>
                <a:latin typeface="Georgia" pitchFamily="18" charset="0"/>
              </a:rPr>
              <a:t>капуста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/>
              <a:t>Этот овощ давно известен на всех континентах. Даже на севере нашей страны и Америки он дает хороший урожай и кормит людей круглый год. Всего известно 35 видов. Едят в свежем виде, делая различные салаты, голубцы, котлеты. А в квашеном виде — кладовая разных витаминов. </a:t>
            </a: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Овощная грядка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3795" y="1484784"/>
            <a:ext cx="475609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6000" b="1" i="1" dirty="0" smtClean="0">
                <a:solidFill>
                  <a:srgbClr val="FF0000"/>
                </a:solidFill>
                <a:latin typeface="Georgia" pitchFamily="18" charset="0"/>
              </a:rPr>
              <a:t>морковь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1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/>
              <a:t> </a:t>
            </a:r>
            <a:r>
              <a:rPr lang="ru-RU" sz="2400" dirty="0" smtClean="0"/>
              <a:t>Этот овощ всегда ценили за сладкую сочность и целебные свойства. Ведь в нем очень много витамина А,  очень важного для здоровья и роста человека. Этот витамин улучшает зрение. Поэтому всем детям  нужно его есть как можно чаще. </a:t>
            </a:r>
          </a:p>
          <a:p>
            <a:pPr>
              <a:spcBef>
                <a:spcPct val="20000"/>
              </a:spcBef>
            </a:pP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Овощная грядка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1268760"/>
            <a:ext cx="455817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6000" b="1" i="1" dirty="0" smtClean="0">
                <a:solidFill>
                  <a:srgbClr val="FF0000"/>
                </a:solidFill>
                <a:latin typeface="Georgia" pitchFamily="18" charset="0"/>
              </a:rPr>
              <a:t>лук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Овощная грядка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1520" y="1484784"/>
            <a:ext cx="864096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Этот овощ — давний символ здоровья и благополучия. Не случайно во многих домах, овощных магазинах, на рынках и по сей день вывешивают косы и венки, сплетенные из него. Он, и зеленый, и репчатый, — «защитник» от вредных микробов. 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1700808"/>
            <a:ext cx="524496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6000" b="1" i="1" dirty="0" smtClean="0">
                <a:solidFill>
                  <a:srgbClr val="FF0000"/>
                </a:solidFill>
                <a:latin typeface="Georgia" pitchFamily="18" charset="0"/>
              </a:rPr>
              <a:t>перец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Овощная грядка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1556792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Он бывает горьким и сладким, а его плоды имеют разную форму и цвет. Славится не только как своеобразная еда, но еще как ароматический и лекарственный продукт. Витамина С в нем в пять раз больше, чем в лимоне.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1700808"/>
            <a:ext cx="525658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4293096"/>
            <a:ext cx="8496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6000" b="1" i="1" dirty="0" smtClean="0">
                <a:solidFill>
                  <a:srgbClr val="FF0000"/>
                </a:solidFill>
                <a:latin typeface="Georgia" pitchFamily="18" charset="0"/>
              </a:rPr>
              <a:t>тыква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/>
              <a:t>Один из самых крупных овощей. А люди всегда питают слабость к громадному — оно будит воображение. Поэтому и к этому овощу относятся с особым уважением. По прихоти человека этот овощ достигает невероятных размеров и может весить до 100 кг. Его удобно выращивать: он неприхотлив, растет даже без ухода, а из-за своей величины не пользуется популярностью у воров. </a:t>
            </a: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Овощная грядка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1700808"/>
            <a:ext cx="5184576" cy="424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Про пернатых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4581128"/>
            <a:ext cx="8496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6000" i="1" dirty="0" smtClean="0">
                <a:solidFill>
                  <a:srgbClr val="FF0000"/>
                </a:solidFill>
                <a:latin typeface="Georgia" pitchFamily="18" charset="0"/>
              </a:rPr>
              <a:t>воробей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484784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- Маленькая серенькая подвижная птичка.</a:t>
            </a:r>
          </a:p>
          <a:p>
            <a:endParaRPr lang="ru-RU" sz="2000" dirty="0" smtClean="0"/>
          </a:p>
          <a:p>
            <a:r>
              <a:rPr lang="ru-RU" sz="2000" dirty="0" smtClean="0"/>
              <a:t>- Стоит этой птичке увидеть горсть крошек или россыпь зерна, она прежде всего издаёт призывное " </a:t>
            </a:r>
            <a:r>
              <a:rPr lang="ru-RU" sz="2000" dirty="0" err="1" smtClean="0"/>
              <a:t>чив</a:t>
            </a:r>
            <a:r>
              <a:rPr lang="ru-RU" sz="2000" dirty="0" smtClean="0"/>
              <a:t>..., </a:t>
            </a:r>
            <a:r>
              <a:rPr lang="ru-RU" sz="2000" dirty="0" err="1" smtClean="0"/>
              <a:t>чив</a:t>
            </a:r>
            <a:r>
              <a:rPr lang="ru-RU" sz="2000" dirty="0" smtClean="0"/>
              <a:t>...", которое служит приглашением к обеду для всех окрестных собратьев. </a:t>
            </a:r>
          </a:p>
          <a:p>
            <a:endParaRPr lang="ru-RU" sz="2000" dirty="0" smtClean="0"/>
          </a:p>
          <a:p>
            <a:r>
              <a:rPr lang="ru-RU" sz="2000" dirty="0" smtClean="0"/>
              <a:t>- В холодную пору птицы сидят, плотно прижавшись друг к другу, нахохлившись.</a:t>
            </a: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1340768"/>
            <a:ext cx="45148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Про пернатых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4221088"/>
            <a:ext cx="8496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6000" i="1" dirty="0" smtClean="0">
                <a:solidFill>
                  <a:srgbClr val="FF0000"/>
                </a:solidFill>
                <a:latin typeface="Georgia" pitchFamily="18" charset="0"/>
              </a:rPr>
              <a:t>дятел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1268760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Отличается от других птиц пестрой окраской оперения.</a:t>
            </a:r>
          </a:p>
          <a:p>
            <a:endParaRPr lang="ru-RU" sz="2400" dirty="0" smtClean="0"/>
          </a:p>
          <a:p>
            <a:r>
              <a:rPr lang="ru-RU" sz="2400" dirty="0" smtClean="0"/>
              <a:t>- Верхняя часть тела черная, а низ белый. Темя и затылок у самок черные, а у самцов на затылке красное пятно. На крыльях много белых пятен.</a:t>
            </a:r>
          </a:p>
          <a:p>
            <a:endParaRPr lang="ru-RU" sz="2400" dirty="0" smtClean="0"/>
          </a:p>
          <a:p>
            <a:endParaRPr lang="ru-RU" dirty="0" smtClean="0"/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1196975"/>
            <a:ext cx="4203700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902</Words>
  <Application>Microsoft Office PowerPoint</Application>
  <PresentationFormat>Экран (4:3)</PresentationFormat>
  <Paragraphs>180</Paragraphs>
  <Slides>29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19</cp:revision>
  <dcterms:created xsi:type="dcterms:W3CDTF">2014-01-06T16:00:12Z</dcterms:created>
  <dcterms:modified xsi:type="dcterms:W3CDTF">2024-11-03T16:53:27Z</dcterms:modified>
</cp:coreProperties>
</file>