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7" r:id="rId2"/>
    <p:sldId id="258" r:id="rId3"/>
    <p:sldId id="260" r:id="rId4"/>
    <p:sldId id="300" r:id="rId5"/>
    <p:sldId id="261" r:id="rId6"/>
    <p:sldId id="301" r:id="rId7"/>
    <p:sldId id="262" r:id="rId8"/>
    <p:sldId id="302" r:id="rId9"/>
    <p:sldId id="264" r:id="rId10"/>
    <p:sldId id="303" r:id="rId11"/>
    <p:sldId id="263" r:id="rId12"/>
    <p:sldId id="304" r:id="rId13"/>
    <p:sldId id="270" r:id="rId14"/>
    <p:sldId id="305" r:id="rId15"/>
    <p:sldId id="271" r:id="rId16"/>
    <p:sldId id="306" r:id="rId17"/>
    <p:sldId id="272" r:id="rId18"/>
    <p:sldId id="307" r:id="rId19"/>
    <p:sldId id="273" r:id="rId20"/>
    <p:sldId id="308" r:id="rId21"/>
    <p:sldId id="274" r:id="rId22"/>
    <p:sldId id="309" r:id="rId23"/>
    <p:sldId id="275" r:id="rId24"/>
    <p:sldId id="310" r:id="rId25"/>
    <p:sldId id="277" r:id="rId26"/>
    <p:sldId id="311" r:id="rId27"/>
    <p:sldId id="278" r:id="rId28"/>
    <p:sldId id="312" r:id="rId29"/>
    <p:sldId id="279" r:id="rId30"/>
    <p:sldId id="330" r:id="rId31"/>
    <p:sldId id="280" r:id="rId32"/>
    <p:sldId id="329" r:id="rId33"/>
    <p:sldId id="328" r:id="rId34"/>
    <p:sldId id="276" r:id="rId35"/>
    <p:sldId id="281" r:id="rId36"/>
    <p:sldId id="327" r:id="rId37"/>
    <p:sldId id="282" r:id="rId38"/>
    <p:sldId id="326" r:id="rId39"/>
    <p:sldId id="283" r:id="rId40"/>
    <p:sldId id="325" r:id="rId41"/>
    <p:sldId id="284" r:id="rId42"/>
    <p:sldId id="324" r:id="rId43"/>
    <p:sldId id="322" r:id="rId44"/>
    <p:sldId id="323" r:id="rId45"/>
    <p:sldId id="290" r:id="rId46"/>
    <p:sldId id="321" r:id="rId47"/>
    <p:sldId id="288" r:id="rId48"/>
    <p:sldId id="320" r:id="rId49"/>
    <p:sldId id="289" r:id="rId50"/>
    <p:sldId id="319" r:id="rId51"/>
    <p:sldId id="287" r:id="rId52"/>
    <p:sldId id="318" r:id="rId53"/>
    <p:sldId id="292" r:id="rId54"/>
    <p:sldId id="317" r:id="rId55"/>
    <p:sldId id="293" r:id="rId56"/>
    <p:sldId id="316" r:id="rId57"/>
    <p:sldId id="315" r:id="rId58"/>
    <p:sldId id="286" r:id="rId59"/>
    <p:sldId id="291" r:id="rId60"/>
    <p:sldId id="314" r:id="rId61"/>
    <p:sldId id="313" r:id="rId62"/>
    <p:sldId id="294" r:id="rId6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3F75"/>
    <a:srgbClr val="3C4D79"/>
    <a:srgbClr val="2E4277"/>
    <a:srgbClr val="5B9BD5"/>
    <a:srgbClr val="394554"/>
    <a:srgbClr val="AC552E"/>
    <a:srgbClr val="A58388"/>
    <a:srgbClr val="957668"/>
    <a:srgbClr val="9F8569"/>
    <a:srgbClr val="DEAC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92047" autoAdjust="0"/>
  </p:normalViewPr>
  <p:slideViewPr>
    <p:cSldViewPr snapToGrid="0">
      <p:cViewPr varScale="1">
        <p:scale>
          <a:sx n="102" d="100"/>
          <a:sy n="102" d="100"/>
        </p:scale>
        <p:origin x="69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2BAAED-7A33-4C44-BA1D-66A71C888AF0}" type="datetimeFigureOut">
              <a:rPr lang="ru-RU" smtClean="0"/>
              <a:t>24.10.2024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7A3E69-981F-4B48-A365-E27F1E878221}" type="slidenum">
              <a:rPr lang="ru-RU" smtClean="0"/>
              <a:t>‹#›</a:t>
            </a:fld>
            <a:endParaRPr lang="ru-RU"/>
          </a:p>
        </p:txBody>
      </p:sp>
    </p:spTree>
    <p:extLst>
      <p:ext uri="{BB962C8B-B14F-4D97-AF65-F5344CB8AC3E}">
        <p14:creationId xmlns:p14="http://schemas.microsoft.com/office/powerpoint/2010/main" val="2556313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a:latin typeface="Times New Roman" panose="02020603050405020304" pitchFamily="18" charset="0"/>
                <a:cs typeface="Times New Roman" panose="02020603050405020304" pitchFamily="18" charset="0"/>
              </a:rPr>
              <a:t>Причем, владельцами первых трактиров были иностранцы. И весь этот сервис стоил ни разу "не </a:t>
            </a:r>
            <a:r>
              <a:rPr lang="ru-RU" sz="1200" dirty="0" err="1">
                <a:latin typeface="Times New Roman" panose="02020603050405020304" pitchFamily="18" charset="0"/>
                <a:cs typeface="Times New Roman" panose="02020603050405020304" pitchFamily="18" charset="0"/>
              </a:rPr>
              <a:t>бюджетно</a:t>
            </a:r>
            <a:r>
              <a:rPr lang="ru-RU" sz="1200" dirty="0">
                <a:latin typeface="Times New Roman" panose="02020603050405020304" pitchFamily="18" charset="0"/>
                <a:cs typeface="Times New Roman" panose="02020603050405020304" pitchFamily="18" charset="0"/>
              </a:rPr>
              <a:t>". Чем отпугивал обычных людей. В общем прибыль у первых трактиров оказалась крайне низкой, вопреки ожиданиям.</a:t>
            </a:r>
          </a:p>
          <a:p>
            <a:endParaRPr lang="ru-RU" sz="1200" dirty="0">
              <a:latin typeface="Times New Roman" panose="02020603050405020304" pitchFamily="18" charset="0"/>
              <a:cs typeface="Times New Roman" panose="02020603050405020304" pitchFamily="18" charset="0"/>
            </a:endParaRPr>
          </a:p>
          <a:p>
            <a:r>
              <a:rPr lang="ru-RU" sz="1200" dirty="0">
                <a:latin typeface="Times New Roman" panose="02020603050405020304" pitchFamily="18" charset="0"/>
                <a:cs typeface="Times New Roman" panose="02020603050405020304" pitchFamily="18" charset="0"/>
              </a:rPr>
              <a:t>Тогда Петр I , видя, что его франшиза прогорает, "включил административный ресурс". Был издан указ, который обязывал первую чарку наливать посетителю БЕСПЛАТНО. Этакий Велком Дринк ("</a:t>
            </a:r>
            <a:r>
              <a:rPr lang="ru-RU" sz="1200" dirty="0" err="1">
                <a:latin typeface="Times New Roman" panose="02020603050405020304" pitchFamily="18" charset="0"/>
                <a:cs typeface="Times New Roman" panose="02020603050405020304" pitchFamily="18" charset="0"/>
              </a:rPr>
              <a:t>Welcome</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Drink</a:t>
            </a:r>
            <a:r>
              <a:rPr lang="ru-RU" sz="1200" dirty="0">
                <a:latin typeface="Times New Roman" panose="02020603050405020304" pitchFamily="18" charset="0"/>
                <a:cs typeface="Times New Roman" panose="02020603050405020304" pitchFamily="18" charset="0"/>
              </a:rPr>
              <a:t>") каждому гостю.</a:t>
            </a:r>
          </a:p>
          <a:p>
            <a:endParaRPr lang="ru-RU" sz="1200" dirty="0">
              <a:latin typeface="Times New Roman" panose="02020603050405020304" pitchFamily="18" charset="0"/>
              <a:cs typeface="Times New Roman" panose="02020603050405020304" pitchFamily="18" charset="0"/>
            </a:endParaRPr>
          </a:p>
          <a:p>
            <a:r>
              <a:rPr lang="ru-RU" sz="1200" dirty="0">
                <a:latin typeface="Times New Roman" panose="02020603050405020304" pitchFamily="18" charset="0"/>
                <a:cs typeface="Times New Roman" panose="02020603050405020304" pitchFamily="18" charset="0"/>
              </a:rPr>
              <a:t>Однако такой "маркетинговый ход" НЕ понравился жадным трактирщикам. Чарки в то время были весьма внушительные по объёму. Около 122 граммов.</a:t>
            </a:r>
          </a:p>
          <a:p>
            <a:endParaRPr lang="ru-RU" sz="1200" dirty="0">
              <a:latin typeface="Times New Roman" panose="02020603050405020304" pitchFamily="18" charset="0"/>
              <a:cs typeface="Times New Roman" panose="02020603050405020304" pitchFamily="18" charset="0"/>
            </a:endParaRPr>
          </a:p>
          <a:p>
            <a:r>
              <a:rPr lang="ru-RU" sz="1200" dirty="0">
                <a:latin typeface="Times New Roman" panose="02020603050405020304" pitchFamily="18" charset="0"/>
                <a:cs typeface="Times New Roman" panose="02020603050405020304" pitchFamily="18" charset="0"/>
              </a:rPr>
              <a:t>Поэтому специально для трактиров, в приказном порядке, были введены рюмки вместимостью 10-15 граммов .</a:t>
            </a:r>
          </a:p>
          <a:p>
            <a:endParaRPr lang="ru-RU" sz="1200" dirty="0">
              <a:latin typeface="Times New Roman" panose="02020603050405020304" pitchFamily="18" charset="0"/>
              <a:cs typeface="Times New Roman" panose="02020603050405020304" pitchFamily="18" charset="0"/>
            </a:endParaRPr>
          </a:p>
          <a:p>
            <a:r>
              <a:rPr lang="ru-RU" sz="1200" dirty="0">
                <a:latin typeface="Times New Roman" panose="02020603050405020304" pitchFamily="18" charset="0"/>
                <a:cs typeface="Times New Roman" panose="02020603050405020304" pitchFamily="18" charset="0"/>
              </a:rPr>
              <a:t>Люди дали им кличку "МУХА". По одной из версий, когда трактирщик наливал в неё водку, многие посетители недовольно высказались: "Это — что???!!! Тут же только мухе утопиться!!!"</a:t>
            </a:r>
          </a:p>
          <a:p>
            <a:endParaRPr lang="ru-RU" sz="1200" dirty="0">
              <a:latin typeface="Times New Roman" panose="02020603050405020304" pitchFamily="18" charset="0"/>
              <a:cs typeface="Times New Roman" panose="02020603050405020304" pitchFamily="18" charset="0"/>
            </a:endParaRPr>
          </a:p>
          <a:p>
            <a:r>
              <a:rPr lang="ru-RU" sz="1200" dirty="0">
                <a:latin typeface="Times New Roman" panose="02020603050405020304" pitchFamily="18" charset="0"/>
                <a:cs typeface="Times New Roman" panose="02020603050405020304" pitchFamily="18" charset="0"/>
              </a:rPr>
              <a:t>Но как известно "голь на выдумки хитра". Появился такой </a:t>
            </a:r>
            <a:r>
              <a:rPr lang="ru-RU" sz="1200" dirty="0" err="1">
                <a:latin typeface="Times New Roman" panose="02020603050405020304" pitchFamily="18" charset="0"/>
                <a:cs typeface="Times New Roman" panose="02020603050405020304" pitchFamily="18" charset="0"/>
              </a:rPr>
              <a:t>лайфхак</a:t>
            </a:r>
            <a:r>
              <a:rPr lang="ru-RU" sz="1200" dirty="0">
                <a:latin typeface="Times New Roman" panose="02020603050405020304" pitchFamily="18" charset="0"/>
                <a:cs typeface="Times New Roman" panose="02020603050405020304" pitchFamily="18" charset="0"/>
              </a:rPr>
              <a:t>: посетители трактиров начали ходить по заведениям, чтобы в каждом выпить бесплатную, первую "муху". И шли дальше. В следующее.</a:t>
            </a:r>
          </a:p>
          <a:p>
            <a:endParaRPr lang="ru-RU" sz="1200" dirty="0">
              <a:latin typeface="Times New Roman" panose="02020603050405020304" pitchFamily="18" charset="0"/>
              <a:cs typeface="Times New Roman" panose="02020603050405020304" pitchFamily="18" charset="0"/>
            </a:endParaRPr>
          </a:p>
          <a:p>
            <a:r>
              <a:rPr lang="ru-RU" sz="1200" dirty="0">
                <a:latin typeface="Times New Roman" panose="02020603050405020304" pitchFamily="18" charset="0"/>
                <a:cs typeface="Times New Roman" panose="02020603050405020304" pitchFamily="18" charset="0"/>
              </a:rPr>
              <a:t>Где процесс повторялся.</a:t>
            </a:r>
          </a:p>
          <a:p>
            <a:endParaRPr lang="ru-RU" sz="1200" dirty="0">
              <a:latin typeface="Times New Roman" panose="02020603050405020304" pitchFamily="18" charset="0"/>
              <a:cs typeface="Times New Roman" panose="02020603050405020304" pitchFamily="18" charset="0"/>
            </a:endParaRPr>
          </a:p>
          <a:p>
            <a:r>
              <a:rPr lang="ru-RU" sz="1200" dirty="0">
                <a:latin typeface="Times New Roman" panose="02020603050405020304" pitchFamily="18" charset="0"/>
                <a:cs typeface="Times New Roman" panose="02020603050405020304" pitchFamily="18" charset="0"/>
              </a:rPr>
              <a:t>Так появилось выражение «ходить под мухой».</a:t>
            </a:r>
          </a:p>
          <a:p>
            <a:endParaRPr lang="ru-RU" sz="1200" dirty="0">
              <a:latin typeface="Times New Roman" panose="02020603050405020304" pitchFamily="18" charset="0"/>
              <a:cs typeface="Times New Roman" panose="02020603050405020304" pitchFamily="18" charset="0"/>
            </a:endParaRPr>
          </a:p>
          <a:p>
            <a:r>
              <a:rPr lang="ru-RU" sz="1200" dirty="0">
                <a:latin typeface="Times New Roman" panose="02020603050405020304" pitchFamily="18" charset="0"/>
                <a:cs typeface="Times New Roman" panose="02020603050405020304" pitchFamily="18" charset="0"/>
              </a:rPr>
              <a:t>Если мгновенно перенестись из этой истории в современность, то сейчас во многих городах знамениты улицы, чьи достопримечательности — питейные заведения. Многочисленные двери которых практически не закрываются. По причине того, что есть этакие современные хранители традиции "ходить под мухой". В довольно быстром темпе выпивая по рюмке в каждом баре или кафе. Правда с коррекцией на современность — уже за собственные деньги)</a:t>
            </a:r>
          </a:p>
          <a:p>
            <a:endParaRPr lang="ru-RU"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cs typeface="Times New Roman" panose="02020603050405020304" pitchFamily="18" charset="0"/>
              </a:rPr>
              <a:t>Такая вот довольно сложная по тем временам бизнес-модель).</a:t>
            </a:r>
          </a:p>
          <a:p>
            <a:r>
              <a:rPr lang="ru-RU" sz="1200" dirty="0">
                <a:latin typeface="Times New Roman" panose="02020603050405020304" pitchFamily="18" charset="0"/>
                <a:cs typeface="Times New Roman" panose="02020603050405020304" pitchFamily="18" charset="0"/>
              </a:rPr>
              <a:t>Называется это нездоровое дело новомодным словом "бар-</a:t>
            </a:r>
            <a:r>
              <a:rPr lang="ru-RU" sz="1200" dirty="0" err="1">
                <a:latin typeface="Times New Roman" panose="02020603050405020304" pitchFamily="18" charset="0"/>
                <a:cs typeface="Times New Roman" panose="02020603050405020304" pitchFamily="18" charset="0"/>
              </a:rPr>
              <a:t>хоппинг</a:t>
            </a:r>
            <a:r>
              <a:rPr lang="ru-RU" sz="1200" dirty="0">
                <a:latin typeface="Times New Roman" panose="02020603050405020304" pitchFamily="18" charset="0"/>
                <a:cs typeface="Times New Roman" panose="02020603050405020304" pitchFamily="18" charset="0"/>
              </a:rPr>
              <a:t>".</a:t>
            </a:r>
          </a:p>
          <a:p>
            <a:endParaRPr lang="ru-RU" dirty="0"/>
          </a:p>
        </p:txBody>
      </p:sp>
      <p:sp>
        <p:nvSpPr>
          <p:cNvPr id="4" name="Номер слайда 3"/>
          <p:cNvSpPr>
            <a:spLocks noGrp="1"/>
          </p:cNvSpPr>
          <p:nvPr>
            <p:ph type="sldNum" sz="quarter" idx="5"/>
          </p:nvPr>
        </p:nvSpPr>
        <p:spPr/>
        <p:txBody>
          <a:bodyPr/>
          <a:lstStyle/>
          <a:p>
            <a:fld id="{907A3E69-981F-4B48-A365-E27F1E878221}" type="slidenum">
              <a:rPr lang="ru-RU" smtClean="0"/>
              <a:t>58</a:t>
            </a:fld>
            <a:endParaRPr lang="ru-RU"/>
          </a:p>
        </p:txBody>
      </p:sp>
    </p:spTree>
    <p:extLst>
      <p:ext uri="{BB962C8B-B14F-4D97-AF65-F5344CB8AC3E}">
        <p14:creationId xmlns:p14="http://schemas.microsoft.com/office/powerpoint/2010/main" val="2592733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Самое незабываемое и унизительное поражение Наполеона случилось от... армии пушистых кроликов.</a:t>
            </a:r>
          </a:p>
          <a:p>
            <a:r>
              <a:rPr lang="ru-RU" dirty="0"/>
              <a:t>Один из самых причудливых моментов в европейской истории произошел в июле 1807 года, после того как Наполеон подписал договор о </a:t>
            </a:r>
            <a:r>
              <a:rPr lang="ru-RU" dirty="0" err="1"/>
              <a:t>Тильзитском</a:t>
            </a:r>
            <a:r>
              <a:rPr lang="ru-RU" dirty="0"/>
              <a:t> мире, официально отмечающий конец войны между Французской империей и Имперской Россией. Чтобы отпраздновать это событие, император предложил провести охоту на кроликов со своей свитой и некоторыми из самых «больших шишек» в своей армии. Будучи занятым человеком, Наполеон поручил заняться этим мероприятием своему начальнику штаба Александру </a:t>
            </a:r>
            <a:r>
              <a:rPr lang="ru-RU" dirty="0" err="1"/>
              <a:t>Бертье</a:t>
            </a:r>
            <a:r>
              <a:rPr lang="ru-RU" dirty="0"/>
              <a:t>. Но это была большая ошибка.</a:t>
            </a:r>
          </a:p>
          <a:p>
            <a:r>
              <a:rPr lang="ru-RU" dirty="0" err="1"/>
              <a:t>Бертье</a:t>
            </a:r>
            <a:r>
              <a:rPr lang="ru-RU" dirty="0"/>
              <a:t> начал собирать кроликов для большой охоты, но ему и в голову не пришло подойти к этому вопросу «</a:t>
            </a:r>
            <a:r>
              <a:rPr lang="ru-RU" dirty="0" err="1"/>
              <a:t>по-скромному</a:t>
            </a:r>
            <a:r>
              <a:rPr lang="ru-RU" dirty="0"/>
              <a:t>». Хотя различные источники рассказывают о разных цифрах, в основном предполагают, что </a:t>
            </a:r>
            <a:r>
              <a:rPr lang="ru-RU" dirty="0" err="1"/>
              <a:t>Бертье</a:t>
            </a:r>
            <a:r>
              <a:rPr lang="ru-RU" dirty="0"/>
              <a:t> приобрел около 3000 кроликов.</a:t>
            </a:r>
          </a:p>
          <a:p>
            <a:r>
              <a:rPr lang="ru-RU" dirty="0"/>
              <a:t>В день охоты люди </a:t>
            </a:r>
            <a:r>
              <a:rPr lang="ru-RU" dirty="0" err="1"/>
              <a:t>Бертье</a:t>
            </a:r>
            <a:r>
              <a:rPr lang="ru-RU" dirty="0"/>
              <a:t> разместили клетки с кроликами по краям большого поля. Когда прибыли Наполеон и его гости, кроликов выпустили, чтобы высокопоставленные гости могли поохотиться на них на этом поле после пикника.</a:t>
            </a:r>
          </a:p>
          <a:p>
            <a:r>
              <a:rPr lang="ru-RU" dirty="0"/>
              <a:t>Но потом произошло что-то странное: кролики не испугались толпы людей. Зверюшки как безумные ринулись на Наполеона и других охотников из его свиты. Императору было не до смеха — тысячи пушистых зверьков, которых просто не успевали отстреливать, просто шли на него неудержимой «волной».</a:t>
            </a:r>
          </a:p>
          <a:p>
            <a:r>
              <a:rPr lang="ru-RU" dirty="0"/>
              <a:t>Изначально мужчины смеялись над полной абсурдностью всей ситуации (да и кто бы не стал), но по мере того, как все новые зверьки бросались под ноги, это стало реально страшно. Император и его люди тщетно пытались отразить натиск, избивая кроликов камнями, палками, стреляя в них, но длинноухие продолжали прибывать.</a:t>
            </a:r>
          </a:p>
          <a:p>
            <a:r>
              <a:rPr lang="ru-RU" dirty="0"/>
              <a:t>Поняв, что это битва, которую он не может выиграть, Наполеон спешно попрощался со всеми и сел в конный экипаж. Но поток «пушистиков» продолжал прибывать. Историк Дэвид Чандлер описал </a:t>
            </a:r>
            <a:r>
              <a:rPr lang="ru-RU" dirty="0" err="1"/>
              <a:t>полукомическую</a:t>
            </a:r>
            <a:r>
              <a:rPr lang="ru-RU" dirty="0"/>
              <a:t> резню таким образом: «Обладая более тонким пониманием стратегии Наполеона, чем большинство его генералов, орда кроликов разделилась на два крыла и окружила с флангов вечеринку Наполеона, направившись прямо к императору».</a:t>
            </a:r>
          </a:p>
          <a:p>
            <a:r>
              <a:rPr lang="ru-RU" dirty="0"/>
              <a:t>Кучера попытались тронуть экипаж с места, но все было безуспешно. Вскоре орда кроликов «затопила» ноги невысокого императора и начала карабкаться вверх по его куртке. Другие кролики </a:t>
            </a:r>
            <a:r>
              <a:rPr lang="ru-RU" dirty="0" err="1"/>
              <a:t>позапрыгивали</a:t>
            </a:r>
            <a:r>
              <a:rPr lang="ru-RU" dirty="0"/>
              <a:t> внутрь экипажа. Атака закончилась только тогда, когда карета наконец сумела сдвинуться с места, а Наполеон в панике вышвыривал кроликов из ее окон.</a:t>
            </a:r>
          </a:p>
          <a:p>
            <a:r>
              <a:rPr lang="ru-RU" dirty="0"/>
              <a:t>Многие могут задаться вопросом, почему же кролики атаковали людей. В этом можно полностью обвинить </a:t>
            </a:r>
            <a:r>
              <a:rPr lang="ru-RU" dirty="0" err="1"/>
              <a:t>Бертье</a:t>
            </a:r>
            <a:r>
              <a:rPr lang="ru-RU" dirty="0"/>
              <a:t>. Хотя он, возможно, прекрасно разбирался в военной тактике, начальник штаба явно мало понимал в животноводстве. Вместо того, чтобы наловить диких зайцев для охоты, он избрал легкий путь, приказав своим людям скупить кроликов, выращиваемых фермерами в близлежащих городах.</a:t>
            </a:r>
          </a:p>
          <a:p>
            <a:r>
              <a:rPr lang="ru-RU" dirty="0"/>
              <a:t>Проблема заключалась в том, что в отличие от диких зайцев, которые инстинктивно пытаются убежать, одомашненные кролики с ферм не боялись людей. Они увидели Наполеона и его свиту и предположили, что те собираются покормить их, точно так же, как фермеры, которые их выращивали. Когда кролики не нашли хрустящей моркови и салата, они явно расстроились.</a:t>
            </a:r>
          </a:p>
          <a:p>
            <a:endParaRPr lang="ru-RU" dirty="0"/>
          </a:p>
        </p:txBody>
      </p:sp>
      <p:sp>
        <p:nvSpPr>
          <p:cNvPr id="4" name="Номер слайда 3"/>
          <p:cNvSpPr>
            <a:spLocks noGrp="1"/>
          </p:cNvSpPr>
          <p:nvPr>
            <p:ph type="sldNum" sz="quarter" idx="5"/>
          </p:nvPr>
        </p:nvSpPr>
        <p:spPr/>
        <p:txBody>
          <a:bodyPr/>
          <a:lstStyle/>
          <a:p>
            <a:fld id="{907A3E69-981F-4B48-A365-E27F1E878221}" type="slidenum">
              <a:rPr lang="ru-RU" smtClean="0"/>
              <a:t>60</a:t>
            </a:fld>
            <a:endParaRPr lang="ru-RU"/>
          </a:p>
        </p:txBody>
      </p:sp>
    </p:spTree>
    <p:extLst>
      <p:ext uri="{BB962C8B-B14F-4D97-AF65-F5344CB8AC3E}">
        <p14:creationId xmlns:p14="http://schemas.microsoft.com/office/powerpoint/2010/main" val="4162237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12591B-85AB-4A56-926B-CDABE3727713}"/>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87400305-6F7B-46BE-BBE1-F718098789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5E1DE02D-A9D0-477D-AAC0-20BF25F2D02E}"/>
              </a:ext>
            </a:extLst>
          </p:cNvPr>
          <p:cNvSpPr>
            <a:spLocks noGrp="1"/>
          </p:cNvSpPr>
          <p:nvPr>
            <p:ph type="dt" sz="half" idx="10"/>
          </p:nvPr>
        </p:nvSpPr>
        <p:spPr/>
        <p:txBody>
          <a:bodyPr/>
          <a:lstStyle/>
          <a:p>
            <a:fld id="{700B6798-6C10-40C0-B29C-F46D355F3DE5}" type="datetimeFigureOut">
              <a:rPr lang="ru-RU" smtClean="0"/>
              <a:t>24.10.2024</a:t>
            </a:fld>
            <a:endParaRPr lang="ru-RU"/>
          </a:p>
        </p:txBody>
      </p:sp>
      <p:sp>
        <p:nvSpPr>
          <p:cNvPr id="5" name="Нижний колонтитул 4">
            <a:extLst>
              <a:ext uri="{FF2B5EF4-FFF2-40B4-BE49-F238E27FC236}">
                <a16:creationId xmlns:a16="http://schemas.microsoft.com/office/drawing/2014/main" id="{91835921-6533-48AA-8697-09CC3887BF9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BEC99D7-8C46-4E77-8C2C-4C2DABCE5510}"/>
              </a:ext>
            </a:extLst>
          </p:cNvPr>
          <p:cNvSpPr>
            <a:spLocks noGrp="1"/>
          </p:cNvSpPr>
          <p:nvPr>
            <p:ph type="sldNum" sz="quarter" idx="12"/>
          </p:nvPr>
        </p:nvSpPr>
        <p:spPr/>
        <p:txBody>
          <a:bodyPr/>
          <a:lstStyle/>
          <a:p>
            <a:fld id="{3108964D-7D94-460A-8260-C990C195A787}" type="slidenum">
              <a:rPr lang="ru-RU" smtClean="0"/>
              <a:t>‹#›</a:t>
            </a:fld>
            <a:endParaRPr lang="ru-RU"/>
          </a:p>
        </p:txBody>
      </p:sp>
    </p:spTree>
    <p:extLst>
      <p:ext uri="{BB962C8B-B14F-4D97-AF65-F5344CB8AC3E}">
        <p14:creationId xmlns:p14="http://schemas.microsoft.com/office/powerpoint/2010/main" val="339229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51BE79-7054-4097-BD16-D7AA7022D9F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87FED378-E43B-4330-BA12-51A378BA0703}"/>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90A409C-F75E-4D42-9FAD-F271A31C2988}"/>
              </a:ext>
            </a:extLst>
          </p:cNvPr>
          <p:cNvSpPr>
            <a:spLocks noGrp="1"/>
          </p:cNvSpPr>
          <p:nvPr>
            <p:ph type="dt" sz="half" idx="10"/>
          </p:nvPr>
        </p:nvSpPr>
        <p:spPr/>
        <p:txBody>
          <a:bodyPr/>
          <a:lstStyle/>
          <a:p>
            <a:fld id="{700B6798-6C10-40C0-B29C-F46D355F3DE5}" type="datetimeFigureOut">
              <a:rPr lang="ru-RU" smtClean="0"/>
              <a:t>24.10.2024</a:t>
            </a:fld>
            <a:endParaRPr lang="ru-RU"/>
          </a:p>
        </p:txBody>
      </p:sp>
      <p:sp>
        <p:nvSpPr>
          <p:cNvPr id="5" name="Нижний колонтитул 4">
            <a:extLst>
              <a:ext uri="{FF2B5EF4-FFF2-40B4-BE49-F238E27FC236}">
                <a16:creationId xmlns:a16="http://schemas.microsoft.com/office/drawing/2014/main" id="{143C3DFB-0AA9-4432-B806-2DE01A736E8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8951325-229D-441B-BE3B-4DC3E4EEA98B}"/>
              </a:ext>
            </a:extLst>
          </p:cNvPr>
          <p:cNvSpPr>
            <a:spLocks noGrp="1"/>
          </p:cNvSpPr>
          <p:nvPr>
            <p:ph type="sldNum" sz="quarter" idx="12"/>
          </p:nvPr>
        </p:nvSpPr>
        <p:spPr/>
        <p:txBody>
          <a:bodyPr/>
          <a:lstStyle/>
          <a:p>
            <a:fld id="{3108964D-7D94-460A-8260-C990C195A787}" type="slidenum">
              <a:rPr lang="ru-RU" smtClean="0"/>
              <a:t>‹#›</a:t>
            </a:fld>
            <a:endParaRPr lang="ru-RU"/>
          </a:p>
        </p:txBody>
      </p:sp>
    </p:spTree>
    <p:extLst>
      <p:ext uri="{BB962C8B-B14F-4D97-AF65-F5344CB8AC3E}">
        <p14:creationId xmlns:p14="http://schemas.microsoft.com/office/powerpoint/2010/main" val="8627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459090EF-BFA2-431D-AB0B-F5A3E8A2B58B}"/>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D08B5971-3DD4-45A8-85C2-C4176D410A8C}"/>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699F312-5C60-4501-B539-BF1FCDB04A75}"/>
              </a:ext>
            </a:extLst>
          </p:cNvPr>
          <p:cNvSpPr>
            <a:spLocks noGrp="1"/>
          </p:cNvSpPr>
          <p:nvPr>
            <p:ph type="dt" sz="half" idx="10"/>
          </p:nvPr>
        </p:nvSpPr>
        <p:spPr/>
        <p:txBody>
          <a:bodyPr/>
          <a:lstStyle/>
          <a:p>
            <a:fld id="{700B6798-6C10-40C0-B29C-F46D355F3DE5}" type="datetimeFigureOut">
              <a:rPr lang="ru-RU" smtClean="0"/>
              <a:t>24.10.2024</a:t>
            </a:fld>
            <a:endParaRPr lang="ru-RU"/>
          </a:p>
        </p:txBody>
      </p:sp>
      <p:sp>
        <p:nvSpPr>
          <p:cNvPr id="5" name="Нижний колонтитул 4">
            <a:extLst>
              <a:ext uri="{FF2B5EF4-FFF2-40B4-BE49-F238E27FC236}">
                <a16:creationId xmlns:a16="http://schemas.microsoft.com/office/drawing/2014/main" id="{A81E76B2-C50D-4506-A888-4BB74D1959D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1A0D07D-4978-415D-B6A8-B0970BB5A7BE}"/>
              </a:ext>
            </a:extLst>
          </p:cNvPr>
          <p:cNvSpPr>
            <a:spLocks noGrp="1"/>
          </p:cNvSpPr>
          <p:nvPr>
            <p:ph type="sldNum" sz="quarter" idx="12"/>
          </p:nvPr>
        </p:nvSpPr>
        <p:spPr/>
        <p:txBody>
          <a:bodyPr/>
          <a:lstStyle/>
          <a:p>
            <a:fld id="{3108964D-7D94-460A-8260-C990C195A787}" type="slidenum">
              <a:rPr lang="ru-RU" smtClean="0"/>
              <a:t>‹#›</a:t>
            </a:fld>
            <a:endParaRPr lang="ru-RU"/>
          </a:p>
        </p:txBody>
      </p:sp>
    </p:spTree>
    <p:extLst>
      <p:ext uri="{BB962C8B-B14F-4D97-AF65-F5344CB8AC3E}">
        <p14:creationId xmlns:p14="http://schemas.microsoft.com/office/powerpoint/2010/main" val="3772826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437E161-0D98-4633-945B-D62234D1AAE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E145D129-BFAE-4D5C-ACC9-EF514F283BB3}"/>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DA9A797-F415-4094-9FB2-9D2E733EF1F3}"/>
              </a:ext>
            </a:extLst>
          </p:cNvPr>
          <p:cNvSpPr>
            <a:spLocks noGrp="1"/>
          </p:cNvSpPr>
          <p:nvPr>
            <p:ph type="dt" sz="half" idx="10"/>
          </p:nvPr>
        </p:nvSpPr>
        <p:spPr/>
        <p:txBody>
          <a:bodyPr/>
          <a:lstStyle/>
          <a:p>
            <a:fld id="{700B6798-6C10-40C0-B29C-F46D355F3DE5}" type="datetimeFigureOut">
              <a:rPr lang="ru-RU" smtClean="0"/>
              <a:t>24.10.2024</a:t>
            </a:fld>
            <a:endParaRPr lang="ru-RU"/>
          </a:p>
        </p:txBody>
      </p:sp>
      <p:sp>
        <p:nvSpPr>
          <p:cNvPr id="5" name="Нижний колонтитул 4">
            <a:extLst>
              <a:ext uri="{FF2B5EF4-FFF2-40B4-BE49-F238E27FC236}">
                <a16:creationId xmlns:a16="http://schemas.microsoft.com/office/drawing/2014/main" id="{63D87304-7427-4BB7-B428-E55EA1BD2F6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B67370F-ECF5-45B5-9CFB-3E33B29A0489}"/>
              </a:ext>
            </a:extLst>
          </p:cNvPr>
          <p:cNvSpPr>
            <a:spLocks noGrp="1"/>
          </p:cNvSpPr>
          <p:nvPr>
            <p:ph type="sldNum" sz="quarter" idx="12"/>
          </p:nvPr>
        </p:nvSpPr>
        <p:spPr/>
        <p:txBody>
          <a:bodyPr/>
          <a:lstStyle/>
          <a:p>
            <a:fld id="{3108964D-7D94-460A-8260-C990C195A787}" type="slidenum">
              <a:rPr lang="ru-RU" smtClean="0"/>
              <a:t>‹#›</a:t>
            </a:fld>
            <a:endParaRPr lang="ru-RU"/>
          </a:p>
        </p:txBody>
      </p:sp>
    </p:spTree>
    <p:extLst>
      <p:ext uri="{BB962C8B-B14F-4D97-AF65-F5344CB8AC3E}">
        <p14:creationId xmlns:p14="http://schemas.microsoft.com/office/powerpoint/2010/main" val="1794205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45CB94-07A5-4B8A-865E-B2F36DC24CDC}"/>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6B6CDC06-B80D-488C-8420-69C664E6C1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31A681EB-8EAD-4080-961C-0D05CB5BAC94}"/>
              </a:ext>
            </a:extLst>
          </p:cNvPr>
          <p:cNvSpPr>
            <a:spLocks noGrp="1"/>
          </p:cNvSpPr>
          <p:nvPr>
            <p:ph type="dt" sz="half" idx="10"/>
          </p:nvPr>
        </p:nvSpPr>
        <p:spPr/>
        <p:txBody>
          <a:bodyPr/>
          <a:lstStyle/>
          <a:p>
            <a:fld id="{700B6798-6C10-40C0-B29C-F46D355F3DE5}" type="datetimeFigureOut">
              <a:rPr lang="ru-RU" smtClean="0"/>
              <a:t>24.10.2024</a:t>
            </a:fld>
            <a:endParaRPr lang="ru-RU"/>
          </a:p>
        </p:txBody>
      </p:sp>
      <p:sp>
        <p:nvSpPr>
          <p:cNvPr id="5" name="Нижний колонтитул 4">
            <a:extLst>
              <a:ext uri="{FF2B5EF4-FFF2-40B4-BE49-F238E27FC236}">
                <a16:creationId xmlns:a16="http://schemas.microsoft.com/office/drawing/2014/main" id="{1CDC0A70-E0F5-4F6B-80E6-0DD4120C463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28EC4D7-F061-4EE6-9DD3-F3BBD0BB29AE}"/>
              </a:ext>
            </a:extLst>
          </p:cNvPr>
          <p:cNvSpPr>
            <a:spLocks noGrp="1"/>
          </p:cNvSpPr>
          <p:nvPr>
            <p:ph type="sldNum" sz="quarter" idx="12"/>
          </p:nvPr>
        </p:nvSpPr>
        <p:spPr/>
        <p:txBody>
          <a:bodyPr/>
          <a:lstStyle/>
          <a:p>
            <a:fld id="{3108964D-7D94-460A-8260-C990C195A787}" type="slidenum">
              <a:rPr lang="ru-RU" smtClean="0"/>
              <a:t>‹#›</a:t>
            </a:fld>
            <a:endParaRPr lang="ru-RU"/>
          </a:p>
        </p:txBody>
      </p:sp>
    </p:spTree>
    <p:extLst>
      <p:ext uri="{BB962C8B-B14F-4D97-AF65-F5344CB8AC3E}">
        <p14:creationId xmlns:p14="http://schemas.microsoft.com/office/powerpoint/2010/main" val="2482162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BF4E455-18A2-48AA-816E-BD9C1805EFD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D5AEBE5-EC3E-4212-B71E-8A95AABBDFEC}"/>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2600A8E4-F5A5-489D-97AB-391F503628BD}"/>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75DD84E0-45DB-4F69-A341-A70675DBF64D}"/>
              </a:ext>
            </a:extLst>
          </p:cNvPr>
          <p:cNvSpPr>
            <a:spLocks noGrp="1"/>
          </p:cNvSpPr>
          <p:nvPr>
            <p:ph type="dt" sz="half" idx="10"/>
          </p:nvPr>
        </p:nvSpPr>
        <p:spPr/>
        <p:txBody>
          <a:bodyPr/>
          <a:lstStyle/>
          <a:p>
            <a:fld id="{700B6798-6C10-40C0-B29C-F46D355F3DE5}" type="datetimeFigureOut">
              <a:rPr lang="ru-RU" smtClean="0"/>
              <a:t>24.10.2024</a:t>
            </a:fld>
            <a:endParaRPr lang="ru-RU"/>
          </a:p>
        </p:txBody>
      </p:sp>
      <p:sp>
        <p:nvSpPr>
          <p:cNvPr id="6" name="Нижний колонтитул 5">
            <a:extLst>
              <a:ext uri="{FF2B5EF4-FFF2-40B4-BE49-F238E27FC236}">
                <a16:creationId xmlns:a16="http://schemas.microsoft.com/office/drawing/2014/main" id="{69182AD9-3F63-472D-967A-B318F7A1269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3CC9982-FE7A-4588-8CE3-8831421A3CAA}"/>
              </a:ext>
            </a:extLst>
          </p:cNvPr>
          <p:cNvSpPr>
            <a:spLocks noGrp="1"/>
          </p:cNvSpPr>
          <p:nvPr>
            <p:ph type="sldNum" sz="quarter" idx="12"/>
          </p:nvPr>
        </p:nvSpPr>
        <p:spPr/>
        <p:txBody>
          <a:bodyPr/>
          <a:lstStyle/>
          <a:p>
            <a:fld id="{3108964D-7D94-460A-8260-C990C195A787}" type="slidenum">
              <a:rPr lang="ru-RU" smtClean="0"/>
              <a:t>‹#›</a:t>
            </a:fld>
            <a:endParaRPr lang="ru-RU"/>
          </a:p>
        </p:txBody>
      </p:sp>
    </p:spTree>
    <p:extLst>
      <p:ext uri="{BB962C8B-B14F-4D97-AF65-F5344CB8AC3E}">
        <p14:creationId xmlns:p14="http://schemas.microsoft.com/office/powerpoint/2010/main" val="837262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2D92661-5922-4937-AF70-2E2D1C133B3F}"/>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38901095-2C70-4011-BD9A-AEB8430247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A7113BFA-A515-416E-8BC2-7A62AD0022E1}"/>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78B73692-3739-4143-9387-79B46F3ED0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C4ACA6B2-7125-4782-89E2-79666B54B831}"/>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4416E97D-765F-4074-86C1-C0F18AAEDDE2}"/>
              </a:ext>
            </a:extLst>
          </p:cNvPr>
          <p:cNvSpPr>
            <a:spLocks noGrp="1"/>
          </p:cNvSpPr>
          <p:nvPr>
            <p:ph type="dt" sz="half" idx="10"/>
          </p:nvPr>
        </p:nvSpPr>
        <p:spPr/>
        <p:txBody>
          <a:bodyPr/>
          <a:lstStyle/>
          <a:p>
            <a:fld id="{700B6798-6C10-40C0-B29C-F46D355F3DE5}" type="datetimeFigureOut">
              <a:rPr lang="ru-RU" smtClean="0"/>
              <a:t>24.10.2024</a:t>
            </a:fld>
            <a:endParaRPr lang="ru-RU"/>
          </a:p>
        </p:txBody>
      </p:sp>
      <p:sp>
        <p:nvSpPr>
          <p:cNvPr id="8" name="Нижний колонтитул 7">
            <a:extLst>
              <a:ext uri="{FF2B5EF4-FFF2-40B4-BE49-F238E27FC236}">
                <a16:creationId xmlns:a16="http://schemas.microsoft.com/office/drawing/2014/main" id="{C7A279E9-992A-462A-BA92-6F5FD5CA7E8D}"/>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3C60DC59-5D3A-4786-AB7C-B8A604D96FA2}"/>
              </a:ext>
            </a:extLst>
          </p:cNvPr>
          <p:cNvSpPr>
            <a:spLocks noGrp="1"/>
          </p:cNvSpPr>
          <p:nvPr>
            <p:ph type="sldNum" sz="quarter" idx="12"/>
          </p:nvPr>
        </p:nvSpPr>
        <p:spPr/>
        <p:txBody>
          <a:bodyPr/>
          <a:lstStyle/>
          <a:p>
            <a:fld id="{3108964D-7D94-460A-8260-C990C195A787}" type="slidenum">
              <a:rPr lang="ru-RU" smtClean="0"/>
              <a:t>‹#›</a:t>
            </a:fld>
            <a:endParaRPr lang="ru-RU"/>
          </a:p>
        </p:txBody>
      </p:sp>
    </p:spTree>
    <p:extLst>
      <p:ext uri="{BB962C8B-B14F-4D97-AF65-F5344CB8AC3E}">
        <p14:creationId xmlns:p14="http://schemas.microsoft.com/office/powerpoint/2010/main" val="4020066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B755E6-EEE0-482A-85D4-E76BBC09CE68}"/>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7A5B3EE6-5649-48D9-AA46-4A87E013A6DE}"/>
              </a:ext>
            </a:extLst>
          </p:cNvPr>
          <p:cNvSpPr>
            <a:spLocks noGrp="1"/>
          </p:cNvSpPr>
          <p:nvPr>
            <p:ph type="dt" sz="half" idx="10"/>
          </p:nvPr>
        </p:nvSpPr>
        <p:spPr/>
        <p:txBody>
          <a:bodyPr/>
          <a:lstStyle/>
          <a:p>
            <a:fld id="{700B6798-6C10-40C0-B29C-F46D355F3DE5}" type="datetimeFigureOut">
              <a:rPr lang="ru-RU" smtClean="0"/>
              <a:t>24.10.2024</a:t>
            </a:fld>
            <a:endParaRPr lang="ru-RU"/>
          </a:p>
        </p:txBody>
      </p:sp>
      <p:sp>
        <p:nvSpPr>
          <p:cNvPr id="4" name="Нижний колонтитул 3">
            <a:extLst>
              <a:ext uri="{FF2B5EF4-FFF2-40B4-BE49-F238E27FC236}">
                <a16:creationId xmlns:a16="http://schemas.microsoft.com/office/drawing/2014/main" id="{5C449248-2173-404C-A244-9FA0F432516A}"/>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56E5462B-6A10-42D8-B8B0-60E57983A3D0}"/>
              </a:ext>
            </a:extLst>
          </p:cNvPr>
          <p:cNvSpPr>
            <a:spLocks noGrp="1"/>
          </p:cNvSpPr>
          <p:nvPr>
            <p:ph type="sldNum" sz="quarter" idx="12"/>
          </p:nvPr>
        </p:nvSpPr>
        <p:spPr/>
        <p:txBody>
          <a:bodyPr/>
          <a:lstStyle/>
          <a:p>
            <a:fld id="{3108964D-7D94-460A-8260-C990C195A787}" type="slidenum">
              <a:rPr lang="ru-RU" smtClean="0"/>
              <a:t>‹#›</a:t>
            </a:fld>
            <a:endParaRPr lang="ru-RU"/>
          </a:p>
        </p:txBody>
      </p:sp>
    </p:spTree>
    <p:extLst>
      <p:ext uri="{BB962C8B-B14F-4D97-AF65-F5344CB8AC3E}">
        <p14:creationId xmlns:p14="http://schemas.microsoft.com/office/powerpoint/2010/main" val="3885235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FF30C87F-C1CC-4AF3-82B6-9C1BB10ECE90}"/>
              </a:ext>
            </a:extLst>
          </p:cNvPr>
          <p:cNvSpPr>
            <a:spLocks noGrp="1"/>
          </p:cNvSpPr>
          <p:nvPr>
            <p:ph type="dt" sz="half" idx="10"/>
          </p:nvPr>
        </p:nvSpPr>
        <p:spPr/>
        <p:txBody>
          <a:bodyPr/>
          <a:lstStyle/>
          <a:p>
            <a:fld id="{700B6798-6C10-40C0-B29C-F46D355F3DE5}" type="datetimeFigureOut">
              <a:rPr lang="ru-RU" smtClean="0"/>
              <a:t>24.10.2024</a:t>
            </a:fld>
            <a:endParaRPr lang="ru-RU"/>
          </a:p>
        </p:txBody>
      </p:sp>
      <p:sp>
        <p:nvSpPr>
          <p:cNvPr id="3" name="Нижний колонтитул 2">
            <a:extLst>
              <a:ext uri="{FF2B5EF4-FFF2-40B4-BE49-F238E27FC236}">
                <a16:creationId xmlns:a16="http://schemas.microsoft.com/office/drawing/2014/main" id="{852BBC1A-1A53-4533-8CAD-5C65EDFEA29D}"/>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1561E01C-7C9F-4856-ACD8-D290D54646E8}"/>
              </a:ext>
            </a:extLst>
          </p:cNvPr>
          <p:cNvSpPr>
            <a:spLocks noGrp="1"/>
          </p:cNvSpPr>
          <p:nvPr>
            <p:ph type="sldNum" sz="quarter" idx="12"/>
          </p:nvPr>
        </p:nvSpPr>
        <p:spPr/>
        <p:txBody>
          <a:bodyPr/>
          <a:lstStyle/>
          <a:p>
            <a:fld id="{3108964D-7D94-460A-8260-C990C195A787}" type="slidenum">
              <a:rPr lang="ru-RU" smtClean="0"/>
              <a:t>‹#›</a:t>
            </a:fld>
            <a:endParaRPr lang="ru-RU"/>
          </a:p>
        </p:txBody>
      </p:sp>
    </p:spTree>
    <p:extLst>
      <p:ext uri="{BB962C8B-B14F-4D97-AF65-F5344CB8AC3E}">
        <p14:creationId xmlns:p14="http://schemas.microsoft.com/office/powerpoint/2010/main" val="2093065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6CCF3C8-6A06-42FC-878C-06FFD07317D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8419EEED-3FF2-4A39-85B7-B0C2F10467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6F342CBF-E680-4001-8655-26908D96D2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0B5A08B-8924-42C4-98D0-43821B5EDFE4}"/>
              </a:ext>
            </a:extLst>
          </p:cNvPr>
          <p:cNvSpPr>
            <a:spLocks noGrp="1"/>
          </p:cNvSpPr>
          <p:nvPr>
            <p:ph type="dt" sz="half" idx="10"/>
          </p:nvPr>
        </p:nvSpPr>
        <p:spPr/>
        <p:txBody>
          <a:bodyPr/>
          <a:lstStyle/>
          <a:p>
            <a:fld id="{700B6798-6C10-40C0-B29C-F46D355F3DE5}" type="datetimeFigureOut">
              <a:rPr lang="ru-RU" smtClean="0"/>
              <a:t>24.10.2024</a:t>
            </a:fld>
            <a:endParaRPr lang="ru-RU"/>
          </a:p>
        </p:txBody>
      </p:sp>
      <p:sp>
        <p:nvSpPr>
          <p:cNvPr id="6" name="Нижний колонтитул 5">
            <a:extLst>
              <a:ext uri="{FF2B5EF4-FFF2-40B4-BE49-F238E27FC236}">
                <a16:creationId xmlns:a16="http://schemas.microsoft.com/office/drawing/2014/main" id="{AA54C4C3-6B6E-4743-A34B-8A5FA8DDAEE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06278FB7-1D42-4B4F-A3BA-F04EBBE17FD6}"/>
              </a:ext>
            </a:extLst>
          </p:cNvPr>
          <p:cNvSpPr>
            <a:spLocks noGrp="1"/>
          </p:cNvSpPr>
          <p:nvPr>
            <p:ph type="sldNum" sz="quarter" idx="12"/>
          </p:nvPr>
        </p:nvSpPr>
        <p:spPr/>
        <p:txBody>
          <a:bodyPr/>
          <a:lstStyle/>
          <a:p>
            <a:fld id="{3108964D-7D94-460A-8260-C990C195A787}" type="slidenum">
              <a:rPr lang="ru-RU" smtClean="0"/>
              <a:t>‹#›</a:t>
            </a:fld>
            <a:endParaRPr lang="ru-RU"/>
          </a:p>
        </p:txBody>
      </p:sp>
    </p:spTree>
    <p:extLst>
      <p:ext uri="{BB962C8B-B14F-4D97-AF65-F5344CB8AC3E}">
        <p14:creationId xmlns:p14="http://schemas.microsoft.com/office/powerpoint/2010/main" val="3224620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4D6F4B-FA50-4FAB-B215-7B675D59733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272A5722-991D-4BE3-80CA-0559C179F5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8A094940-2AA9-4BEF-AEBD-586FD63E1C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FC2F22A-F23A-49A6-A1F1-DF97A3DB3EF9}"/>
              </a:ext>
            </a:extLst>
          </p:cNvPr>
          <p:cNvSpPr>
            <a:spLocks noGrp="1"/>
          </p:cNvSpPr>
          <p:nvPr>
            <p:ph type="dt" sz="half" idx="10"/>
          </p:nvPr>
        </p:nvSpPr>
        <p:spPr/>
        <p:txBody>
          <a:bodyPr/>
          <a:lstStyle/>
          <a:p>
            <a:fld id="{700B6798-6C10-40C0-B29C-F46D355F3DE5}" type="datetimeFigureOut">
              <a:rPr lang="ru-RU" smtClean="0"/>
              <a:t>24.10.2024</a:t>
            </a:fld>
            <a:endParaRPr lang="ru-RU"/>
          </a:p>
        </p:txBody>
      </p:sp>
      <p:sp>
        <p:nvSpPr>
          <p:cNvPr id="6" name="Нижний колонтитул 5">
            <a:extLst>
              <a:ext uri="{FF2B5EF4-FFF2-40B4-BE49-F238E27FC236}">
                <a16:creationId xmlns:a16="http://schemas.microsoft.com/office/drawing/2014/main" id="{69EA3A96-72C6-4503-9032-8A5103BC661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830DB26C-EB33-4E81-95D9-6E47DCCDF094}"/>
              </a:ext>
            </a:extLst>
          </p:cNvPr>
          <p:cNvSpPr>
            <a:spLocks noGrp="1"/>
          </p:cNvSpPr>
          <p:nvPr>
            <p:ph type="sldNum" sz="quarter" idx="12"/>
          </p:nvPr>
        </p:nvSpPr>
        <p:spPr/>
        <p:txBody>
          <a:bodyPr/>
          <a:lstStyle/>
          <a:p>
            <a:fld id="{3108964D-7D94-460A-8260-C990C195A787}" type="slidenum">
              <a:rPr lang="ru-RU" smtClean="0"/>
              <a:t>‹#›</a:t>
            </a:fld>
            <a:endParaRPr lang="ru-RU"/>
          </a:p>
        </p:txBody>
      </p:sp>
    </p:spTree>
    <p:extLst>
      <p:ext uri="{BB962C8B-B14F-4D97-AF65-F5344CB8AC3E}">
        <p14:creationId xmlns:p14="http://schemas.microsoft.com/office/powerpoint/2010/main" val="1456918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BCE49DC-2718-4278-A0FA-7EF640A889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E23F7732-DF6D-4A6A-B93D-4857541AA5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952A12C-8730-4269-A0A8-F90AB4BEB7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B6798-6C10-40C0-B29C-F46D355F3DE5}" type="datetimeFigureOut">
              <a:rPr lang="ru-RU" smtClean="0"/>
              <a:t>24.10.2024</a:t>
            </a:fld>
            <a:endParaRPr lang="ru-RU"/>
          </a:p>
        </p:txBody>
      </p:sp>
      <p:sp>
        <p:nvSpPr>
          <p:cNvPr id="5" name="Нижний колонтитул 4">
            <a:extLst>
              <a:ext uri="{FF2B5EF4-FFF2-40B4-BE49-F238E27FC236}">
                <a16:creationId xmlns:a16="http://schemas.microsoft.com/office/drawing/2014/main" id="{3282E538-5EC2-4556-9F41-FDF77A1D41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E846FA80-D7BB-4BCF-8DE7-9A39BB15EC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08964D-7D94-460A-8260-C990C195A787}" type="slidenum">
              <a:rPr lang="ru-RU" smtClean="0"/>
              <a:t>‹#›</a:t>
            </a:fld>
            <a:endParaRPr lang="ru-RU"/>
          </a:p>
        </p:txBody>
      </p:sp>
    </p:spTree>
    <p:extLst>
      <p:ext uri="{BB962C8B-B14F-4D97-AF65-F5344CB8AC3E}">
        <p14:creationId xmlns:p14="http://schemas.microsoft.com/office/powerpoint/2010/main" val="745605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6.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18.jp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20.jp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22.jp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jfif"/><Relationship Id="rId2" Type="http://schemas.openxmlformats.org/officeDocument/2006/relationships/image" Target="../media/image24.jfif"/><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slide" Target="slide20.xml"/></Relationships>
</file>

<file path=ppt/slides/_rels/slide2.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25.xml"/><Relationship Id="rId18" Type="http://schemas.openxmlformats.org/officeDocument/2006/relationships/slide" Target="slide35.xml"/><Relationship Id="rId26" Type="http://schemas.openxmlformats.org/officeDocument/2006/relationships/slide" Target="slide51.xml"/><Relationship Id="rId3" Type="http://schemas.openxmlformats.org/officeDocument/2006/relationships/slide" Target="slide5.xml"/><Relationship Id="rId21" Type="http://schemas.openxmlformats.org/officeDocument/2006/relationships/slide" Target="slide41.xml"/><Relationship Id="rId7" Type="http://schemas.openxmlformats.org/officeDocument/2006/relationships/slide" Target="slide13.xml"/><Relationship Id="rId12" Type="http://schemas.openxmlformats.org/officeDocument/2006/relationships/slide" Target="slide23.xml"/><Relationship Id="rId17" Type="http://schemas.openxmlformats.org/officeDocument/2006/relationships/slide" Target="slide33.xml"/><Relationship Id="rId25" Type="http://schemas.openxmlformats.org/officeDocument/2006/relationships/slide" Target="slide49.xml"/><Relationship Id="rId2" Type="http://schemas.openxmlformats.org/officeDocument/2006/relationships/slide" Target="slide3.xml"/><Relationship Id="rId16" Type="http://schemas.openxmlformats.org/officeDocument/2006/relationships/slide" Target="slide31.xml"/><Relationship Id="rId20" Type="http://schemas.openxmlformats.org/officeDocument/2006/relationships/slide" Target="slide39.xml"/><Relationship Id="rId29" Type="http://schemas.openxmlformats.org/officeDocument/2006/relationships/slide" Target="slide57.xml"/><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slide" Target="slide21.xml"/><Relationship Id="rId24" Type="http://schemas.openxmlformats.org/officeDocument/2006/relationships/slide" Target="slide47.xml"/><Relationship Id="rId32" Type="http://schemas.openxmlformats.org/officeDocument/2006/relationships/slide" Target="slide1.xml"/><Relationship Id="rId5" Type="http://schemas.openxmlformats.org/officeDocument/2006/relationships/slide" Target="slide9.xml"/><Relationship Id="rId15" Type="http://schemas.openxmlformats.org/officeDocument/2006/relationships/slide" Target="slide29.xml"/><Relationship Id="rId23" Type="http://schemas.openxmlformats.org/officeDocument/2006/relationships/slide" Target="slide45.xml"/><Relationship Id="rId28" Type="http://schemas.openxmlformats.org/officeDocument/2006/relationships/slide" Target="slide55.xml"/><Relationship Id="rId10" Type="http://schemas.openxmlformats.org/officeDocument/2006/relationships/slide" Target="slide19.xml"/><Relationship Id="rId19" Type="http://schemas.openxmlformats.org/officeDocument/2006/relationships/slide" Target="slide37.xml"/><Relationship Id="rId31" Type="http://schemas.openxmlformats.org/officeDocument/2006/relationships/slide" Target="slide61.xml"/><Relationship Id="rId4" Type="http://schemas.openxmlformats.org/officeDocument/2006/relationships/slide" Target="slide7.xml"/><Relationship Id="rId9" Type="http://schemas.openxmlformats.org/officeDocument/2006/relationships/slide" Target="slide17.xml"/><Relationship Id="rId14" Type="http://schemas.openxmlformats.org/officeDocument/2006/relationships/slide" Target="slide27.xml"/><Relationship Id="rId22" Type="http://schemas.openxmlformats.org/officeDocument/2006/relationships/slide" Target="slide43.xml"/><Relationship Id="rId27" Type="http://schemas.openxmlformats.org/officeDocument/2006/relationships/slide" Target="slide53.xml"/><Relationship Id="rId30" Type="http://schemas.openxmlformats.org/officeDocument/2006/relationships/slide" Target="slide59.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6.jfif"/><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slide" Target="slide2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31.jp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33.jp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6.xml"/><Relationship Id="rId5" Type="http://schemas.openxmlformats.org/officeDocument/2006/relationships/image" Target="../media/image36.jp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37.gif"/><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jp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8.gif"/><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40.jpg"/></Relationships>
</file>

<file path=ppt/slides/_rels/slide33.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41.jp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6.xml"/><Relationship Id="rId5" Type="http://schemas.openxmlformats.org/officeDocument/2006/relationships/image" Target="../media/image43.jp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image" Target="../media/image44.jp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46.jp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6.xml"/><Relationship Id="rId5" Type="http://schemas.openxmlformats.org/officeDocument/2006/relationships/image" Target="../media/image48.jpg"/><Relationship Id="rId4" Type="http://schemas.openxmlformats.org/officeDocument/2006/relationships/image" Target="../media/image47.jpg"/></Relationships>
</file>

<file path=ppt/slides/_rels/slide39.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49.jp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50.jpg"/></Relationships>
</file>

<file path=ppt/slides/_rels/slide41.xml.rels><?xml version="1.0" encoding="UTF-8" standalone="yes"?>
<Relationships xmlns="http://schemas.openxmlformats.org/package/2006/relationships"><Relationship Id="rId3" Type="http://schemas.openxmlformats.org/officeDocument/2006/relationships/image" Target="../media/image52.jfif"/><Relationship Id="rId2" Type="http://schemas.openxmlformats.org/officeDocument/2006/relationships/image" Target="../media/image51.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slide" Target="slide4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53.jpg"/></Relationships>
</file>

<file path=ppt/slides/_rels/slide43.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image" Target="../media/image54.jfif"/><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6.xml"/><Relationship Id="rId5" Type="http://schemas.openxmlformats.org/officeDocument/2006/relationships/image" Target="../media/image56.jfif"/><Relationship Id="rId4" Type="http://schemas.openxmlformats.org/officeDocument/2006/relationships/image" Target="../media/image55.jfif"/></Relationships>
</file>

<file path=ppt/slides/_rels/slide4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slide" Target="slide46.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1.jfif"/><Relationship Id="rId7" Type="http://schemas.openxmlformats.org/officeDocument/2006/relationships/image" Target="../media/image7.png"/><Relationship Id="rId2" Type="http://schemas.openxmlformats.org/officeDocument/2006/relationships/image" Target="../media/image60.jfif"/><Relationship Id="rId1" Type="http://schemas.openxmlformats.org/officeDocument/2006/relationships/slideLayout" Target="../slideLayouts/slideLayout6.xml"/><Relationship Id="rId6" Type="http://schemas.openxmlformats.org/officeDocument/2006/relationships/slide" Target="slide48.xml"/><Relationship Id="rId5" Type="http://schemas.openxmlformats.org/officeDocument/2006/relationships/image" Target="../media/image63.jpg"/><Relationship Id="rId4" Type="http://schemas.openxmlformats.org/officeDocument/2006/relationships/image" Target="../media/image62.jp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64.jfif"/></Relationships>
</file>

<file path=ppt/slides/_rels/slide49.xml.rels><?xml version="1.0" encoding="UTF-8" standalone="yes"?>
<Relationships xmlns="http://schemas.openxmlformats.org/package/2006/relationships"><Relationship Id="rId3" Type="http://schemas.openxmlformats.org/officeDocument/2006/relationships/image" Target="../media/image66.jfif"/><Relationship Id="rId2" Type="http://schemas.openxmlformats.org/officeDocument/2006/relationships/image" Target="../media/image65.jp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slide" Target="slide50.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6.xml"/><Relationship Id="rId5" Type="http://schemas.openxmlformats.org/officeDocument/2006/relationships/image" Target="../media/image68.jpg"/><Relationship Id="rId4" Type="http://schemas.openxmlformats.org/officeDocument/2006/relationships/image" Target="../media/image67.jpg"/></Relationships>
</file>

<file path=ppt/slides/_rels/slide51.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image" Target="../media/image69.jp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70.jpg"/></Relationships>
</file>

<file path=ppt/slides/_rels/slide53.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image" Target="../media/image71.jp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71.jpg"/></Relationships>
</file>

<file path=ppt/slides/_rels/slide55.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image" Target="../media/image72.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73.jfif"/></Relationships>
</file>

<file path=ppt/slides/_rels/slide57.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image" Target="../media/image74.jfif"/><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77.jf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6.jfif"/><Relationship Id="rId5" Type="http://schemas.openxmlformats.org/officeDocument/2006/relationships/image" Target="../media/image75.jfif"/><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78.jp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image" Target="../media/image81.gif"/><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3" Type="http://schemas.openxmlformats.org/officeDocument/2006/relationships/image" Target="../media/image10.jfif"/><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slide" Target="slide8.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2.jpg"/><Relationship Id="rId1" Type="http://schemas.openxmlformats.org/officeDocument/2006/relationships/slideLayout" Target="../slideLayouts/slideLayout6.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42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DFBED2DB-3BF2-492C-8325-A9EF7C9F9F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1714" y="580571"/>
            <a:ext cx="5989561" cy="449217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7" name="Прямоугольник 16">
            <a:extLst>
              <a:ext uri="{FF2B5EF4-FFF2-40B4-BE49-F238E27FC236}">
                <a16:creationId xmlns:a16="http://schemas.microsoft.com/office/drawing/2014/main" id="{415A4C53-A035-4655-97D0-9E23937B0E14}"/>
              </a:ext>
            </a:extLst>
          </p:cNvPr>
          <p:cNvSpPr/>
          <p:nvPr/>
        </p:nvSpPr>
        <p:spPr>
          <a:xfrm>
            <a:off x="191730" y="2319204"/>
            <a:ext cx="6693894" cy="3416320"/>
          </a:xfrm>
          <a:prstGeom prst="rect">
            <a:avLst/>
          </a:prstGeom>
        </p:spPr>
        <p:txBody>
          <a:bodyPr wrap="square">
            <a:spAutoFit/>
          </a:bodyPr>
          <a:lstStyle/>
          <a:p>
            <a:pPr algn="ctr"/>
            <a:r>
              <a:rPr lang="ru-RU" sz="7200" b="1" dirty="0">
                <a:ln w="12700">
                  <a:solidFill>
                    <a:schemeClr val="tx2">
                      <a:lumMod val="75000"/>
                    </a:schemeClr>
                  </a:solidFill>
                  <a:prstDash val="solid"/>
                </a:ln>
                <a:solidFill>
                  <a:schemeClr val="tx2">
                    <a:lumMod val="40000"/>
                    <a:lumOff val="60000"/>
                  </a:schemeClr>
                </a:solidFill>
                <a:effectLst>
                  <a:outerShdw dist="38100" dir="2640000" algn="bl" rotWithShape="0">
                    <a:schemeClr val="tx2">
                      <a:lumMod val="75000"/>
                    </a:schemeClr>
                  </a:outerShdw>
                </a:effectLst>
              </a:rPr>
              <a:t>Эрудит-ассорти</a:t>
            </a:r>
            <a:r>
              <a:rPr lang="ru-RU" sz="7200" b="1" dirty="0">
                <a:ln w="12700">
                  <a:solidFill>
                    <a:schemeClr val="tx2">
                      <a:lumMod val="75000"/>
                    </a:schemeClr>
                  </a:solidFill>
                  <a:prstDash val="solid"/>
                </a:ln>
                <a:solidFill>
                  <a:srgbClr val="9F8569"/>
                </a:solidFill>
                <a:effectLst>
                  <a:outerShdw dist="38100" dir="2640000" algn="bl" rotWithShape="0">
                    <a:schemeClr val="tx2">
                      <a:lumMod val="75000"/>
                    </a:schemeClr>
                  </a:outerShdw>
                </a:effectLst>
              </a:rPr>
              <a:t> </a:t>
            </a:r>
          </a:p>
          <a:p>
            <a:pPr algn="ctr"/>
            <a:r>
              <a:rPr lang="ru-RU" sz="7200" b="1" dirty="0">
                <a:ln w="28575">
                  <a:solidFill>
                    <a:schemeClr val="accent1">
                      <a:lumMod val="40000"/>
                      <a:lumOff val="60000"/>
                    </a:schemeClr>
                  </a:solidFill>
                  <a:prstDash val="solid"/>
                </a:ln>
                <a:solidFill>
                  <a:schemeClr val="tx2"/>
                </a:solidFill>
                <a:effectLst>
                  <a:outerShdw dist="38100" dir="2640000" algn="bl" rotWithShape="0">
                    <a:schemeClr val="tx2">
                      <a:lumMod val="75000"/>
                    </a:schemeClr>
                  </a:outerShdw>
                </a:effectLst>
              </a:rPr>
              <a:t>«ПО ДОРОГАМ ИСТОРИИ»</a:t>
            </a:r>
          </a:p>
        </p:txBody>
      </p:sp>
      <p:sp>
        <p:nvSpPr>
          <p:cNvPr id="19" name="Заголовок 18">
            <a:extLst>
              <a:ext uri="{FF2B5EF4-FFF2-40B4-BE49-F238E27FC236}">
                <a16:creationId xmlns:a16="http://schemas.microsoft.com/office/drawing/2014/main" id="{07001034-0733-47F1-83A4-0767906B0427}"/>
              </a:ext>
            </a:extLst>
          </p:cNvPr>
          <p:cNvSpPr>
            <a:spLocks noGrp="1"/>
          </p:cNvSpPr>
          <p:nvPr>
            <p:ph type="title"/>
          </p:nvPr>
        </p:nvSpPr>
        <p:spPr>
          <a:xfrm>
            <a:off x="0" y="124324"/>
            <a:ext cx="6821714" cy="1325563"/>
          </a:xfrm>
        </p:spPr>
        <p:txBody>
          <a:bodyPr>
            <a:normAutofit/>
          </a:bodyPr>
          <a:lstStyle/>
          <a:p>
            <a:pPr algn="ctr"/>
            <a:r>
              <a:rPr lang="ru-RU" sz="2000" dirty="0">
                <a:solidFill>
                  <a:schemeClr val="accent1">
                    <a:lumMod val="20000"/>
                    <a:lumOff val="80000"/>
                  </a:schemeClr>
                </a:solidFill>
              </a:rPr>
              <a:t>МАУ ДО СР «Центр «Созвездие» </a:t>
            </a:r>
            <a:br>
              <a:rPr lang="ru-RU" sz="2000" dirty="0">
                <a:solidFill>
                  <a:schemeClr val="accent1">
                    <a:lumMod val="20000"/>
                    <a:lumOff val="80000"/>
                  </a:schemeClr>
                </a:solidFill>
              </a:rPr>
            </a:br>
            <a:r>
              <a:rPr lang="ru-RU" sz="2000" dirty="0">
                <a:solidFill>
                  <a:schemeClr val="accent1">
                    <a:lumMod val="20000"/>
                    <a:lumOff val="80000"/>
                  </a:schemeClr>
                </a:solidFill>
              </a:rPr>
              <a:t>им. Героя Советского Союза Гришина И.Т.»</a:t>
            </a:r>
            <a:br>
              <a:rPr lang="ru-RU" sz="2000" dirty="0">
                <a:solidFill>
                  <a:schemeClr val="accent1">
                    <a:lumMod val="20000"/>
                    <a:lumOff val="80000"/>
                  </a:schemeClr>
                </a:solidFill>
              </a:rPr>
            </a:br>
            <a:br>
              <a:rPr lang="ru-RU" sz="2000" dirty="0">
                <a:solidFill>
                  <a:schemeClr val="accent1">
                    <a:lumMod val="20000"/>
                    <a:lumOff val="80000"/>
                  </a:schemeClr>
                </a:solidFill>
              </a:rPr>
            </a:br>
            <a:r>
              <a:rPr lang="ru-RU" sz="2000" dirty="0">
                <a:solidFill>
                  <a:schemeClr val="accent1">
                    <a:lumMod val="20000"/>
                    <a:lumOff val="80000"/>
                  </a:schemeClr>
                </a:solidFill>
              </a:rPr>
              <a:t>Экспозиционно-выставочный центр «Память»</a:t>
            </a:r>
          </a:p>
        </p:txBody>
      </p:sp>
    </p:spTree>
    <p:extLst>
      <p:ext uri="{BB962C8B-B14F-4D97-AF65-F5344CB8AC3E}">
        <p14:creationId xmlns:p14="http://schemas.microsoft.com/office/powerpoint/2010/main" val="1366282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hlinkClick r:id="rId2" action="ppaction://hlinksldjump"/>
            <a:extLst>
              <a:ext uri="{FF2B5EF4-FFF2-40B4-BE49-F238E27FC236}">
                <a16:creationId xmlns:a16="http://schemas.microsoft.com/office/drawing/2014/main" id="{EC26B855-E0A0-4B97-8BEE-DD1C7DB59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171" y="5580743"/>
            <a:ext cx="1175657" cy="1175657"/>
          </a:xfrm>
          <a:prstGeom prst="rect">
            <a:avLst/>
          </a:prstGeom>
        </p:spPr>
      </p:pic>
      <p:sp>
        <p:nvSpPr>
          <p:cNvPr id="5" name="Прямоугольник 4">
            <a:extLst>
              <a:ext uri="{FF2B5EF4-FFF2-40B4-BE49-F238E27FC236}">
                <a16:creationId xmlns:a16="http://schemas.microsoft.com/office/drawing/2014/main" id="{A0557B15-018A-4B85-B296-E8E93681D01F}"/>
              </a:ext>
            </a:extLst>
          </p:cNvPr>
          <p:cNvSpPr/>
          <p:nvPr/>
        </p:nvSpPr>
        <p:spPr>
          <a:xfrm>
            <a:off x="3120571" y="508184"/>
            <a:ext cx="5641653" cy="1754326"/>
          </a:xfrm>
          <a:prstGeom prst="rect">
            <a:avLst/>
          </a:prstGeom>
          <a:noFill/>
        </p:spPr>
        <p:txBody>
          <a:bodyPr wrap="square" lIns="91440" tIns="45720" rIns="91440" bIns="45720">
            <a:spAutoFit/>
          </a:bodyPr>
          <a:lstStyle/>
          <a:p>
            <a:pPr algn="ct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ИЗОБРЕТЕНИЯ </a:t>
            </a: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ответ 4</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6" name="Прямоугольник 5">
            <a:extLst>
              <a:ext uri="{FF2B5EF4-FFF2-40B4-BE49-F238E27FC236}">
                <a16:creationId xmlns:a16="http://schemas.microsoft.com/office/drawing/2014/main" id="{429D4E2B-BF01-47C0-8C77-F53B102634B4}"/>
              </a:ext>
            </a:extLst>
          </p:cNvPr>
          <p:cNvSpPr/>
          <p:nvPr/>
        </p:nvSpPr>
        <p:spPr>
          <a:xfrm>
            <a:off x="608989" y="2133630"/>
            <a:ext cx="11092474" cy="584775"/>
          </a:xfrm>
          <a:prstGeom prst="rect">
            <a:avLst/>
          </a:prstGeom>
          <a:solidFill>
            <a:schemeClr val="tx2">
              <a:lumMod val="40000"/>
              <a:lumOff val="60000"/>
            </a:schemeClr>
          </a:solidFill>
        </p:spPr>
        <p:txBody>
          <a:bodyPr wrap="square">
            <a:spAutoFit/>
          </a:bodyPr>
          <a:lstStyle/>
          <a:p>
            <a:r>
              <a:rPr lang="ru-RU" sz="3200" dirty="0">
                <a:latin typeface="Franklin Gothic Demi Cond" panose="020B0706030402020204" pitchFamily="34" charset="0"/>
              </a:rPr>
              <a:t>Носовой платок</a:t>
            </a:r>
          </a:p>
        </p:txBody>
      </p:sp>
      <p:pic>
        <p:nvPicPr>
          <p:cNvPr id="10" name="Рисунок 9">
            <a:extLst>
              <a:ext uri="{FF2B5EF4-FFF2-40B4-BE49-F238E27FC236}">
                <a16:creationId xmlns:a16="http://schemas.microsoft.com/office/drawing/2014/main" id="{964BE5FD-835A-4F47-8473-9B6EC28BE8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446" y="3045458"/>
            <a:ext cx="4933949" cy="3700462"/>
          </a:xfrm>
          <a:prstGeom prst="rect">
            <a:avLst/>
          </a:prstGeom>
        </p:spPr>
      </p:pic>
      <p:pic>
        <p:nvPicPr>
          <p:cNvPr id="12" name="Рисунок 11">
            <a:extLst>
              <a:ext uri="{FF2B5EF4-FFF2-40B4-BE49-F238E27FC236}">
                <a16:creationId xmlns:a16="http://schemas.microsoft.com/office/drawing/2014/main" id="{4A927B91-26D2-4952-B6C3-3D8A7F46C2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4619" y="3054264"/>
            <a:ext cx="3282480" cy="2461860"/>
          </a:xfrm>
          <a:prstGeom prst="rect">
            <a:avLst/>
          </a:prstGeom>
        </p:spPr>
      </p:pic>
      <p:pic>
        <p:nvPicPr>
          <p:cNvPr id="14" name="Рисунок 13">
            <a:extLst>
              <a:ext uri="{FF2B5EF4-FFF2-40B4-BE49-F238E27FC236}">
                <a16:creationId xmlns:a16="http://schemas.microsoft.com/office/drawing/2014/main" id="{28AC8CD6-A96E-454E-A16B-9576CAC510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1474" y="2998471"/>
            <a:ext cx="3347804" cy="2282250"/>
          </a:xfrm>
          <a:prstGeom prst="rect">
            <a:avLst/>
          </a:prstGeom>
        </p:spPr>
      </p:pic>
    </p:spTree>
    <p:extLst>
      <p:ext uri="{BB962C8B-B14F-4D97-AF65-F5344CB8AC3E}">
        <p14:creationId xmlns:p14="http://schemas.microsoft.com/office/powerpoint/2010/main" val="1146968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A0557B15-018A-4B85-B296-E8E93681D01F}"/>
              </a:ext>
            </a:extLst>
          </p:cNvPr>
          <p:cNvSpPr/>
          <p:nvPr/>
        </p:nvSpPr>
        <p:spPr>
          <a:xfrm>
            <a:off x="3120571" y="508184"/>
            <a:ext cx="5641653" cy="1754326"/>
          </a:xfrm>
          <a:prstGeom prst="rect">
            <a:avLst/>
          </a:prstGeom>
          <a:noFill/>
        </p:spPr>
        <p:txBody>
          <a:bodyPr wrap="square" lIns="91440" tIns="45720" rIns="91440" bIns="45720">
            <a:spAutoFit/>
          </a:bodyPr>
          <a:lstStyle/>
          <a:p>
            <a:pPr algn="ct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ИЗОБРЕТЕНИЯ </a:t>
            </a: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вопрос 5</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6" name="Прямоугольник 5">
            <a:extLst>
              <a:ext uri="{FF2B5EF4-FFF2-40B4-BE49-F238E27FC236}">
                <a16:creationId xmlns:a16="http://schemas.microsoft.com/office/drawing/2014/main" id="{9D007D4F-26AE-4403-9414-A8C02C51BE11}"/>
              </a:ext>
            </a:extLst>
          </p:cNvPr>
          <p:cNvSpPr/>
          <p:nvPr/>
        </p:nvSpPr>
        <p:spPr>
          <a:xfrm>
            <a:off x="359789" y="2371212"/>
            <a:ext cx="11472421" cy="1865062"/>
          </a:xfrm>
          <a:prstGeom prst="rect">
            <a:avLst/>
          </a:prstGeom>
          <a:solidFill>
            <a:schemeClr val="tx2">
              <a:lumMod val="40000"/>
              <a:lumOff val="60000"/>
            </a:schemeClr>
          </a:solidFill>
        </p:spPr>
        <p:txBody>
          <a:bodyPr wrap="square">
            <a:spAutoFit/>
          </a:bodyPr>
          <a:lstStyle/>
          <a:p>
            <a:pPr>
              <a:lnSpc>
                <a:spcPct val="107000"/>
              </a:lnSpc>
              <a:spcAft>
                <a:spcPts val="800"/>
              </a:spcAft>
            </a:pPr>
            <a:r>
              <a:rPr lang="ru-RU" sz="2000" dirty="0">
                <a:latin typeface="Franklin Gothic Heavy" panose="020B0903020102020204" pitchFamily="34" charset="0"/>
                <a:ea typeface="Calibri" panose="020F0502020204030204" pitchFamily="34" charset="0"/>
                <a:cs typeface="Times New Roman" panose="02020603050405020304" pitchFamily="18" charset="0"/>
              </a:rPr>
              <a:t>Этот предмет личной гигиены появился в 1498г. в Китае. Сделан он был из щетины, воткнутой в ручку под прямым углом и практически не отличается от современных. Что это за предмет?</a:t>
            </a:r>
            <a:r>
              <a:rPr lang="ru-RU" sz="2000" dirty="0"/>
              <a:t> </a:t>
            </a:r>
            <a:endParaRPr lang="ru-RU" sz="2000" dirty="0">
              <a:latin typeface="Franklin Gothic Heavy" panose="020B0903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ru-RU"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2C95CDD7-9F53-496A-B75B-66BE0AFAB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2516" y="3303743"/>
            <a:ext cx="4933147" cy="3452657"/>
          </a:xfrm>
          <a:prstGeom prst="rect">
            <a:avLst/>
          </a:prstGeom>
        </p:spPr>
      </p:pic>
      <p:pic>
        <p:nvPicPr>
          <p:cNvPr id="2" name="Рисунок 1">
            <a:hlinkClick r:id="rId3" action="ppaction://hlinksldjump"/>
            <a:extLst>
              <a:ext uri="{FF2B5EF4-FFF2-40B4-BE49-F238E27FC236}">
                <a16:creationId xmlns:a16="http://schemas.microsoft.com/office/drawing/2014/main" id="{D6E28890-14FF-4592-B1F2-99B82FB8C14E}"/>
              </a:ext>
            </a:extLst>
          </p:cNvPr>
          <p:cNvPicPr>
            <a:picLocks noChangeAspect="1"/>
          </p:cNvPicPr>
          <p:nvPr/>
        </p:nvPicPr>
        <p:blipFill>
          <a:blip r:embed="rId4"/>
          <a:stretch>
            <a:fillRect/>
          </a:stretch>
        </p:blipFill>
        <p:spPr>
          <a:xfrm>
            <a:off x="10722642" y="5438307"/>
            <a:ext cx="1109568" cy="1109568"/>
          </a:xfrm>
          <a:prstGeom prst="rect">
            <a:avLst/>
          </a:prstGeom>
        </p:spPr>
      </p:pic>
    </p:spTree>
    <p:extLst>
      <p:ext uri="{BB962C8B-B14F-4D97-AF65-F5344CB8AC3E}">
        <p14:creationId xmlns:p14="http://schemas.microsoft.com/office/powerpoint/2010/main" val="2196818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hlinkClick r:id="rId2" action="ppaction://hlinksldjump"/>
            <a:extLst>
              <a:ext uri="{FF2B5EF4-FFF2-40B4-BE49-F238E27FC236}">
                <a16:creationId xmlns:a16="http://schemas.microsoft.com/office/drawing/2014/main" id="{EC26B855-E0A0-4B97-8BEE-DD1C7DB59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171" y="5580743"/>
            <a:ext cx="1175657" cy="1175657"/>
          </a:xfrm>
          <a:prstGeom prst="rect">
            <a:avLst/>
          </a:prstGeom>
        </p:spPr>
      </p:pic>
      <p:sp>
        <p:nvSpPr>
          <p:cNvPr id="5" name="Прямоугольник 4">
            <a:extLst>
              <a:ext uri="{FF2B5EF4-FFF2-40B4-BE49-F238E27FC236}">
                <a16:creationId xmlns:a16="http://schemas.microsoft.com/office/drawing/2014/main" id="{A0557B15-018A-4B85-B296-E8E93681D01F}"/>
              </a:ext>
            </a:extLst>
          </p:cNvPr>
          <p:cNvSpPr/>
          <p:nvPr/>
        </p:nvSpPr>
        <p:spPr>
          <a:xfrm>
            <a:off x="3120571" y="508184"/>
            <a:ext cx="5641653" cy="1754326"/>
          </a:xfrm>
          <a:prstGeom prst="rect">
            <a:avLst/>
          </a:prstGeom>
          <a:noFill/>
        </p:spPr>
        <p:txBody>
          <a:bodyPr wrap="square" lIns="91440" tIns="45720" rIns="91440" bIns="45720">
            <a:spAutoFit/>
          </a:bodyPr>
          <a:lstStyle/>
          <a:p>
            <a:pPr algn="ct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ИЗОБРЕТЕНИЯ </a:t>
            </a: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ответ 5</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7" name="Прямоугольник 6">
            <a:extLst>
              <a:ext uri="{FF2B5EF4-FFF2-40B4-BE49-F238E27FC236}">
                <a16:creationId xmlns:a16="http://schemas.microsoft.com/office/drawing/2014/main" id="{161D7E76-D37D-4785-9AD5-4562BF998CE7}"/>
              </a:ext>
            </a:extLst>
          </p:cNvPr>
          <p:cNvSpPr/>
          <p:nvPr/>
        </p:nvSpPr>
        <p:spPr>
          <a:xfrm>
            <a:off x="1206191" y="2366960"/>
            <a:ext cx="6096000" cy="861774"/>
          </a:xfrm>
          <a:prstGeom prst="rect">
            <a:avLst/>
          </a:prstGeom>
          <a:solidFill>
            <a:schemeClr val="tx2">
              <a:lumMod val="40000"/>
              <a:lumOff val="60000"/>
            </a:schemeClr>
          </a:solidFill>
        </p:spPr>
        <p:txBody>
          <a:bodyPr>
            <a:spAutoFit/>
          </a:bodyPr>
          <a:lstStyle/>
          <a:p>
            <a:r>
              <a:rPr lang="ru-RU" sz="3200" dirty="0">
                <a:latin typeface="Franklin Gothic Heavy" panose="020B0903020102020204" pitchFamily="34" charset="0"/>
              </a:rPr>
              <a:t>Зубная щётка</a:t>
            </a:r>
          </a:p>
          <a:p>
            <a:endParaRPr lang="ru-RU" dirty="0"/>
          </a:p>
        </p:txBody>
      </p:sp>
      <p:pic>
        <p:nvPicPr>
          <p:cNvPr id="3" name="Рисунок 2">
            <a:extLst>
              <a:ext uri="{FF2B5EF4-FFF2-40B4-BE49-F238E27FC236}">
                <a16:creationId xmlns:a16="http://schemas.microsoft.com/office/drawing/2014/main" id="{0FEBBD9A-910B-45AD-B40B-3E47C2802F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248" y="3344469"/>
            <a:ext cx="9118470" cy="3392712"/>
          </a:xfrm>
          <a:prstGeom prst="rect">
            <a:avLst/>
          </a:prstGeom>
        </p:spPr>
      </p:pic>
    </p:spTree>
    <p:extLst>
      <p:ext uri="{BB962C8B-B14F-4D97-AF65-F5344CB8AC3E}">
        <p14:creationId xmlns:p14="http://schemas.microsoft.com/office/powerpoint/2010/main" val="1248086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ВЕЛИКИЕ ЛЮДИ</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опрос 10 баллов</a:t>
            </a:r>
          </a:p>
        </p:txBody>
      </p:sp>
      <p:sp>
        <p:nvSpPr>
          <p:cNvPr id="2" name="Прямоугольник 1">
            <a:extLst>
              <a:ext uri="{FF2B5EF4-FFF2-40B4-BE49-F238E27FC236}">
                <a16:creationId xmlns:a16="http://schemas.microsoft.com/office/drawing/2014/main" id="{0A4F0730-447D-4FFD-B4B5-C40445EED4D6}"/>
              </a:ext>
            </a:extLst>
          </p:cNvPr>
          <p:cNvSpPr/>
          <p:nvPr/>
        </p:nvSpPr>
        <p:spPr>
          <a:xfrm>
            <a:off x="165667" y="2142420"/>
            <a:ext cx="11860665" cy="2948371"/>
          </a:xfrm>
          <a:prstGeom prst="rect">
            <a:avLst/>
          </a:prstGeom>
          <a:solidFill>
            <a:schemeClr val="tx2">
              <a:lumMod val="40000"/>
              <a:lumOff val="60000"/>
            </a:schemeClr>
          </a:solidFill>
        </p:spPr>
        <p:txBody>
          <a:bodyPr wrap="square">
            <a:spAutoFit/>
          </a:bodyPr>
          <a:lstStyle/>
          <a:p>
            <a:pPr>
              <a:lnSpc>
                <a:spcPct val="107000"/>
              </a:lnSpc>
              <a:spcAft>
                <a:spcPts val="800"/>
              </a:spcAft>
            </a:pPr>
            <a:r>
              <a:rPr lang="ru-RU" sz="2400" dirty="0">
                <a:latin typeface="Franklin Gothic Heavy" panose="020B0903020102020204" pitchFamily="34" charset="0"/>
                <a:ea typeface="Calibri" panose="020F0502020204030204" pitchFamily="34" charset="0"/>
                <a:cs typeface="Times New Roman" panose="02020603050405020304" pitchFamily="18" charset="0"/>
              </a:rPr>
              <a:t>Первый князь пришедший на Русь по приглашению из Скандинавии</a:t>
            </a:r>
          </a:p>
          <a:p>
            <a:pPr>
              <a:lnSpc>
                <a:spcPct val="107000"/>
              </a:lnSpc>
              <a:spcAft>
                <a:spcPts val="800"/>
              </a:spcAft>
            </a:pPr>
            <a:r>
              <a:rPr lang="ru-RU" sz="2400" dirty="0">
                <a:latin typeface="Franklin Gothic Heavy" panose="020B09030201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ru-RU" sz="2400" dirty="0">
                <a:latin typeface="Franklin Gothic Heavy" panose="020B0903020102020204" pitchFamily="34" charset="0"/>
                <a:ea typeface="Calibri" panose="020F0502020204030204" pitchFamily="34" charset="0"/>
                <a:cs typeface="Times New Roman" panose="02020603050405020304" pitchFamily="18" charset="0"/>
              </a:rPr>
              <a:t>1.Рюрик</a:t>
            </a:r>
          </a:p>
          <a:p>
            <a:pPr>
              <a:lnSpc>
                <a:spcPct val="107000"/>
              </a:lnSpc>
              <a:spcAft>
                <a:spcPts val="800"/>
              </a:spcAft>
            </a:pPr>
            <a:r>
              <a:rPr lang="ru-RU" sz="2400" dirty="0">
                <a:latin typeface="Franklin Gothic Heavy" panose="020B0903020102020204" pitchFamily="34" charset="0"/>
                <a:ea typeface="Calibri" panose="020F0502020204030204" pitchFamily="34" charset="0"/>
                <a:cs typeface="Times New Roman" panose="02020603050405020304" pitchFamily="18" charset="0"/>
              </a:rPr>
              <a:t>2.Дир</a:t>
            </a:r>
          </a:p>
          <a:p>
            <a:pPr>
              <a:lnSpc>
                <a:spcPct val="107000"/>
              </a:lnSpc>
              <a:spcAft>
                <a:spcPts val="800"/>
              </a:spcAft>
            </a:pPr>
            <a:r>
              <a:rPr lang="ru-RU" sz="2400" dirty="0">
                <a:latin typeface="Franklin Gothic Heavy" panose="020B0903020102020204" pitchFamily="34" charset="0"/>
                <a:ea typeface="Calibri" panose="020F0502020204030204" pitchFamily="34" charset="0"/>
                <a:cs typeface="Times New Roman" panose="02020603050405020304" pitchFamily="18" charset="0"/>
              </a:rPr>
              <a:t>3.Аскольд</a:t>
            </a:r>
          </a:p>
          <a:p>
            <a:pPr>
              <a:lnSpc>
                <a:spcPct val="107000"/>
              </a:lnSpc>
              <a:spcAft>
                <a:spcPts val="800"/>
              </a:spcAft>
            </a:pPr>
            <a:r>
              <a:rPr lang="ru-RU" sz="2400" dirty="0">
                <a:latin typeface="Franklin Gothic Heavy" panose="020B0903020102020204" pitchFamily="34" charset="0"/>
                <a:ea typeface="Calibri" panose="020F0502020204030204" pitchFamily="34" charset="0"/>
                <a:cs typeface="Times New Roman" panose="02020603050405020304" pitchFamily="18" charset="0"/>
              </a:rPr>
              <a:t>4.Кий</a:t>
            </a:r>
          </a:p>
        </p:txBody>
      </p:sp>
      <p:pic>
        <p:nvPicPr>
          <p:cNvPr id="7" name="Рисунок 6">
            <a:extLst>
              <a:ext uri="{FF2B5EF4-FFF2-40B4-BE49-F238E27FC236}">
                <a16:creationId xmlns:a16="http://schemas.microsoft.com/office/drawing/2014/main" id="{AE7D2DAE-C68E-4828-B2D1-636252033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1030" y="2701472"/>
            <a:ext cx="4112920" cy="4052767"/>
          </a:xfrm>
          <a:prstGeom prst="rect">
            <a:avLst/>
          </a:prstGeom>
        </p:spPr>
      </p:pic>
      <p:pic>
        <p:nvPicPr>
          <p:cNvPr id="3" name="Рисунок 2">
            <a:hlinkClick r:id="rId3" action="ppaction://hlinksldjump"/>
            <a:extLst>
              <a:ext uri="{FF2B5EF4-FFF2-40B4-BE49-F238E27FC236}">
                <a16:creationId xmlns:a16="http://schemas.microsoft.com/office/drawing/2014/main" id="{26E8C390-DC0A-44F0-AAAA-55D00B2E7910}"/>
              </a:ext>
            </a:extLst>
          </p:cNvPr>
          <p:cNvPicPr>
            <a:picLocks noChangeAspect="1"/>
          </p:cNvPicPr>
          <p:nvPr/>
        </p:nvPicPr>
        <p:blipFill>
          <a:blip r:embed="rId4"/>
          <a:stretch>
            <a:fillRect/>
          </a:stretch>
        </p:blipFill>
        <p:spPr>
          <a:xfrm>
            <a:off x="10916764" y="5615459"/>
            <a:ext cx="1109568" cy="1109568"/>
          </a:xfrm>
          <a:prstGeom prst="rect">
            <a:avLst/>
          </a:prstGeom>
        </p:spPr>
      </p:pic>
    </p:spTree>
    <p:extLst>
      <p:ext uri="{BB962C8B-B14F-4D97-AF65-F5344CB8AC3E}">
        <p14:creationId xmlns:p14="http://schemas.microsoft.com/office/powerpoint/2010/main" val="307589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hlinkClick r:id="rId2" action="ppaction://hlinksldjump"/>
            <a:extLst>
              <a:ext uri="{FF2B5EF4-FFF2-40B4-BE49-F238E27FC236}">
                <a16:creationId xmlns:a16="http://schemas.microsoft.com/office/drawing/2014/main" id="{EC26B855-E0A0-4B97-8BEE-DD1C7DB59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171" y="5580743"/>
            <a:ext cx="1175657" cy="1175657"/>
          </a:xfrm>
          <a:prstGeom prst="rect">
            <a:avLst/>
          </a:prstGeom>
        </p:spPr>
      </p:pic>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ВЕЛИКИЕ ЛЮДИ</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 ответ 10 баллов</a:t>
            </a:r>
          </a:p>
        </p:txBody>
      </p:sp>
      <p:sp>
        <p:nvSpPr>
          <p:cNvPr id="3" name="Прямоугольник 2">
            <a:extLst>
              <a:ext uri="{FF2B5EF4-FFF2-40B4-BE49-F238E27FC236}">
                <a16:creationId xmlns:a16="http://schemas.microsoft.com/office/drawing/2014/main" id="{32156312-D92B-412A-971C-235318BA5324}"/>
              </a:ext>
            </a:extLst>
          </p:cNvPr>
          <p:cNvSpPr/>
          <p:nvPr/>
        </p:nvSpPr>
        <p:spPr>
          <a:xfrm>
            <a:off x="4963229" y="2413337"/>
            <a:ext cx="6096000" cy="4154984"/>
          </a:xfrm>
          <a:prstGeom prst="rect">
            <a:avLst/>
          </a:prstGeom>
          <a:solidFill>
            <a:schemeClr val="tx2">
              <a:lumMod val="40000"/>
              <a:lumOff val="60000"/>
            </a:schemeClr>
          </a:solidFill>
        </p:spPr>
        <p:txBody>
          <a:bodyPr>
            <a:spAutoFit/>
          </a:bodyPr>
          <a:lstStyle/>
          <a:p>
            <a:pPr algn="just"/>
            <a:r>
              <a:rPr lang="ru-RU" sz="2400" b="1" dirty="0">
                <a:solidFill>
                  <a:srgbClr val="333333"/>
                </a:solidFill>
                <a:latin typeface="Franklin Gothic Heavy" panose="020B0903020102020204" pitchFamily="34" charset="0"/>
              </a:rPr>
              <a:t>Рюрик</a:t>
            </a:r>
            <a:r>
              <a:rPr lang="ru-RU" sz="2400" dirty="0">
                <a:solidFill>
                  <a:srgbClr val="333333"/>
                </a:solidFill>
                <a:latin typeface="Franklin Gothic Heavy" panose="020B0903020102020204" pitchFamily="34" charset="0"/>
              </a:rPr>
              <a:t> — первый новгородский князь скандинавской крови, правивший с 862 по 879 год.</a:t>
            </a:r>
          </a:p>
          <a:p>
            <a:pPr algn="just"/>
            <a:r>
              <a:rPr lang="ru-RU" sz="2400" dirty="0">
                <a:solidFill>
                  <a:srgbClr val="333333"/>
                </a:solidFill>
                <a:latin typeface="Franklin Gothic Heavy" panose="020B0903020102020204" pitchFamily="34" charset="0"/>
              </a:rPr>
              <a:t>Согласно «Повести временных лет», варяг Рюрик был приглашён на княжение в 862 году. Вместе с ним на Русь прибыло два брата: </a:t>
            </a:r>
            <a:r>
              <a:rPr lang="ru-RU" sz="2400" dirty="0" err="1">
                <a:solidFill>
                  <a:srgbClr val="333333"/>
                </a:solidFill>
                <a:latin typeface="Franklin Gothic Heavy" panose="020B0903020102020204" pitchFamily="34" charset="0"/>
              </a:rPr>
              <a:t>Синеус</a:t>
            </a:r>
            <a:r>
              <a:rPr lang="ru-RU" sz="2400" dirty="0">
                <a:solidFill>
                  <a:srgbClr val="333333"/>
                </a:solidFill>
                <a:latin typeface="Franklin Gothic Heavy" panose="020B0903020102020204" pitchFamily="34" charset="0"/>
              </a:rPr>
              <a:t> и Трувор.</a:t>
            </a:r>
          </a:p>
          <a:p>
            <a:pPr algn="just"/>
            <a:r>
              <a:rPr lang="ru-RU" sz="2400" dirty="0">
                <a:solidFill>
                  <a:srgbClr val="333333"/>
                </a:solidFill>
                <a:latin typeface="Franklin Gothic Heavy" panose="020B0903020102020204" pitchFamily="34" charset="0"/>
              </a:rPr>
              <a:t>С появлением Рюрика традиционно связывают возникновение государственности у славян.</a:t>
            </a:r>
            <a:endParaRPr lang="ru-RU" sz="2400" b="0" i="0" dirty="0">
              <a:solidFill>
                <a:srgbClr val="333333"/>
              </a:solidFill>
              <a:effectLst/>
              <a:latin typeface="Franklin Gothic Heavy" panose="020B0903020102020204" pitchFamily="34" charset="0"/>
            </a:endParaRPr>
          </a:p>
        </p:txBody>
      </p:sp>
      <p:pic>
        <p:nvPicPr>
          <p:cNvPr id="8" name="Рисунок 7">
            <a:extLst>
              <a:ext uri="{FF2B5EF4-FFF2-40B4-BE49-F238E27FC236}">
                <a16:creationId xmlns:a16="http://schemas.microsoft.com/office/drawing/2014/main" id="{70A78CB8-391C-4C84-AD42-342BB80A1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172" y="2151743"/>
            <a:ext cx="4564063" cy="3429000"/>
          </a:xfrm>
          <a:prstGeom prst="rect">
            <a:avLst/>
          </a:prstGeom>
        </p:spPr>
      </p:pic>
    </p:spTree>
    <p:extLst>
      <p:ext uri="{BB962C8B-B14F-4D97-AF65-F5344CB8AC3E}">
        <p14:creationId xmlns:p14="http://schemas.microsoft.com/office/powerpoint/2010/main" val="872665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ВЕЛИКИЕ ЛЮДИ</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опрос 20 баллов</a:t>
            </a:r>
          </a:p>
        </p:txBody>
      </p:sp>
      <p:sp>
        <p:nvSpPr>
          <p:cNvPr id="2" name="Прямоугольник 1">
            <a:extLst>
              <a:ext uri="{FF2B5EF4-FFF2-40B4-BE49-F238E27FC236}">
                <a16:creationId xmlns:a16="http://schemas.microsoft.com/office/drawing/2014/main" id="{A6B131E7-4EA2-4D8A-BA93-0DAF751C11BD}"/>
              </a:ext>
            </a:extLst>
          </p:cNvPr>
          <p:cNvSpPr/>
          <p:nvPr/>
        </p:nvSpPr>
        <p:spPr>
          <a:xfrm>
            <a:off x="689757" y="2054751"/>
            <a:ext cx="10488320" cy="584775"/>
          </a:xfrm>
          <a:prstGeom prst="rect">
            <a:avLst/>
          </a:prstGeom>
          <a:solidFill>
            <a:schemeClr val="tx2">
              <a:lumMod val="40000"/>
              <a:lumOff val="60000"/>
            </a:schemeClr>
          </a:solidFill>
        </p:spPr>
        <p:txBody>
          <a:bodyPr wrap="none">
            <a:spAutoFit/>
          </a:bodyPr>
          <a:lstStyle/>
          <a:p>
            <a:r>
              <a:rPr lang="ru-RU" sz="3200" dirty="0">
                <a:latin typeface="Franklin Gothic Heavy" panose="020B0903020102020204" pitchFamily="34" charset="0"/>
                <a:ea typeface="Calibri" panose="020F0502020204030204" pitchFamily="34" charset="0"/>
                <a:cs typeface="Times New Roman" panose="02020603050405020304" pitchFamily="18" charset="0"/>
              </a:rPr>
              <a:t>Какой ученый доказал, что Вселенная бесконечна?</a:t>
            </a:r>
            <a:endParaRPr lang="ru-RU" sz="3200" dirty="0">
              <a:latin typeface="Franklin Gothic Heavy" panose="020B0903020102020204" pitchFamily="34" charset="0"/>
            </a:endParaRPr>
          </a:p>
        </p:txBody>
      </p:sp>
      <p:sp>
        <p:nvSpPr>
          <p:cNvPr id="6" name="Прямоугольник 5">
            <a:extLst>
              <a:ext uri="{FF2B5EF4-FFF2-40B4-BE49-F238E27FC236}">
                <a16:creationId xmlns:a16="http://schemas.microsoft.com/office/drawing/2014/main" id="{4E55266E-72CA-49F4-A935-F9AC72324591}"/>
              </a:ext>
            </a:extLst>
          </p:cNvPr>
          <p:cNvSpPr/>
          <p:nvPr/>
        </p:nvSpPr>
        <p:spPr>
          <a:xfrm>
            <a:off x="689757" y="2639526"/>
            <a:ext cx="6096000" cy="2450607"/>
          </a:xfrm>
          <a:prstGeom prst="rect">
            <a:avLst/>
          </a:prstGeom>
          <a:solidFill>
            <a:schemeClr val="tx2">
              <a:lumMod val="40000"/>
              <a:lumOff val="60000"/>
            </a:schemeClr>
          </a:solidFill>
        </p:spPr>
        <p:txBody>
          <a:bodyPr>
            <a:spAutoFit/>
          </a:bodyPr>
          <a:lstStyle/>
          <a:p>
            <a:pPr>
              <a:lnSpc>
                <a:spcPct val="107000"/>
              </a:lnSpc>
              <a:spcAft>
                <a:spcPts val="800"/>
              </a:spcAft>
            </a:pPr>
            <a:r>
              <a:rPr lang="ru-RU" sz="2400" dirty="0">
                <a:latin typeface="Franklin Gothic Heavy" panose="020B0903020102020204" pitchFamily="34" charset="0"/>
                <a:ea typeface="Calibri" panose="020F0502020204030204" pitchFamily="34" charset="0"/>
                <a:cs typeface="Times New Roman" panose="02020603050405020304" pitchFamily="18" charset="0"/>
              </a:rPr>
              <a:t>1.Галилео Галилей</a:t>
            </a:r>
          </a:p>
          <a:p>
            <a:pPr>
              <a:lnSpc>
                <a:spcPct val="107000"/>
              </a:lnSpc>
              <a:spcAft>
                <a:spcPts val="800"/>
              </a:spcAft>
            </a:pPr>
            <a:r>
              <a:rPr lang="ru-RU" sz="2400" dirty="0">
                <a:latin typeface="Franklin Gothic Heavy" panose="020B0903020102020204" pitchFamily="34" charset="0"/>
                <a:ea typeface="Calibri" panose="020F0502020204030204" pitchFamily="34" charset="0"/>
                <a:cs typeface="Times New Roman" panose="02020603050405020304" pitchFamily="18" charset="0"/>
              </a:rPr>
              <a:t>2.Джордано Бруно</a:t>
            </a:r>
          </a:p>
          <a:p>
            <a:pPr>
              <a:lnSpc>
                <a:spcPct val="107000"/>
              </a:lnSpc>
              <a:spcAft>
                <a:spcPts val="800"/>
              </a:spcAft>
            </a:pPr>
            <a:r>
              <a:rPr lang="ru-RU" sz="2400" dirty="0">
                <a:latin typeface="Franklin Gothic Heavy" panose="020B0903020102020204" pitchFamily="34" charset="0"/>
                <a:ea typeface="Calibri" panose="020F0502020204030204" pitchFamily="34" charset="0"/>
                <a:cs typeface="Times New Roman" panose="02020603050405020304" pitchFamily="18" charset="0"/>
              </a:rPr>
              <a:t>3.Коперник</a:t>
            </a:r>
          </a:p>
          <a:p>
            <a:pPr>
              <a:lnSpc>
                <a:spcPct val="107000"/>
              </a:lnSpc>
              <a:spcAft>
                <a:spcPts val="800"/>
              </a:spcAft>
            </a:pPr>
            <a:r>
              <a:rPr lang="ru-RU" sz="2400" dirty="0">
                <a:latin typeface="Franklin Gothic Heavy" panose="020B0903020102020204" pitchFamily="34" charset="0"/>
                <a:ea typeface="Calibri" panose="020F0502020204030204" pitchFamily="34" charset="0"/>
                <a:cs typeface="Times New Roman" panose="02020603050405020304" pitchFamily="18" charset="0"/>
              </a:rPr>
              <a:t>4. Ньютон</a:t>
            </a:r>
          </a:p>
          <a:p>
            <a:pPr>
              <a:lnSpc>
                <a:spcPct val="107000"/>
              </a:lnSpc>
              <a:spcAft>
                <a:spcPts val="800"/>
              </a:spcAft>
            </a:pPr>
            <a:r>
              <a:rPr lang="ru-RU" sz="2400" dirty="0">
                <a:latin typeface="Franklin Gothic Heavy" panose="020B0903020102020204" pitchFamily="34" charset="0"/>
                <a:ea typeface="Calibri" panose="020F0502020204030204" pitchFamily="34" charset="0"/>
                <a:cs typeface="Times New Roman" panose="02020603050405020304" pitchFamily="18" charset="0"/>
              </a:rPr>
              <a:t>5.М.Ломоносов</a:t>
            </a:r>
          </a:p>
        </p:txBody>
      </p:sp>
      <p:pic>
        <p:nvPicPr>
          <p:cNvPr id="8" name="Рисунок 7">
            <a:extLst>
              <a:ext uri="{FF2B5EF4-FFF2-40B4-BE49-F238E27FC236}">
                <a16:creationId xmlns:a16="http://schemas.microsoft.com/office/drawing/2014/main" id="{CA7830C3-FAF1-4C6C-B117-6D5D4063C3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5216" y="2532607"/>
            <a:ext cx="4997145" cy="4125768"/>
          </a:xfrm>
          <a:prstGeom prst="rect">
            <a:avLst/>
          </a:prstGeom>
        </p:spPr>
      </p:pic>
      <p:pic>
        <p:nvPicPr>
          <p:cNvPr id="3" name="Рисунок 2">
            <a:hlinkClick r:id="rId3" action="ppaction://hlinksldjump"/>
            <a:extLst>
              <a:ext uri="{FF2B5EF4-FFF2-40B4-BE49-F238E27FC236}">
                <a16:creationId xmlns:a16="http://schemas.microsoft.com/office/drawing/2014/main" id="{EB5FF074-154C-4A46-B521-7F3112B48D14}"/>
              </a:ext>
            </a:extLst>
          </p:cNvPr>
          <p:cNvPicPr>
            <a:picLocks noChangeAspect="1"/>
          </p:cNvPicPr>
          <p:nvPr/>
        </p:nvPicPr>
        <p:blipFill>
          <a:blip r:embed="rId4"/>
          <a:stretch>
            <a:fillRect/>
          </a:stretch>
        </p:blipFill>
        <p:spPr>
          <a:xfrm>
            <a:off x="10980482" y="5548807"/>
            <a:ext cx="1109568" cy="1109568"/>
          </a:xfrm>
          <a:prstGeom prst="rect">
            <a:avLst/>
          </a:prstGeom>
        </p:spPr>
      </p:pic>
    </p:spTree>
    <p:extLst>
      <p:ext uri="{BB962C8B-B14F-4D97-AF65-F5344CB8AC3E}">
        <p14:creationId xmlns:p14="http://schemas.microsoft.com/office/powerpoint/2010/main" val="3697677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hlinkClick r:id="rId2" action="ppaction://hlinksldjump"/>
            <a:extLst>
              <a:ext uri="{FF2B5EF4-FFF2-40B4-BE49-F238E27FC236}">
                <a16:creationId xmlns:a16="http://schemas.microsoft.com/office/drawing/2014/main" id="{EC26B855-E0A0-4B97-8BEE-DD1C7DB59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171" y="5580743"/>
            <a:ext cx="1175657" cy="1175657"/>
          </a:xfrm>
          <a:prstGeom prst="rect">
            <a:avLst/>
          </a:prstGeom>
        </p:spPr>
      </p:pic>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ВЕЛИКИЕ ЛЮДИ</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ответ</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 20 баллов</a:t>
            </a:r>
          </a:p>
        </p:txBody>
      </p:sp>
      <p:sp>
        <p:nvSpPr>
          <p:cNvPr id="3" name="Прямоугольник 2">
            <a:extLst>
              <a:ext uri="{FF2B5EF4-FFF2-40B4-BE49-F238E27FC236}">
                <a16:creationId xmlns:a16="http://schemas.microsoft.com/office/drawing/2014/main" id="{B04CA8AA-62C5-45DD-A9B1-7729800A21B1}"/>
              </a:ext>
            </a:extLst>
          </p:cNvPr>
          <p:cNvSpPr/>
          <p:nvPr/>
        </p:nvSpPr>
        <p:spPr>
          <a:xfrm>
            <a:off x="3613784" y="2364318"/>
            <a:ext cx="8404043" cy="3046988"/>
          </a:xfrm>
          <a:prstGeom prst="rect">
            <a:avLst/>
          </a:prstGeom>
          <a:solidFill>
            <a:schemeClr val="tx2">
              <a:lumMod val="40000"/>
              <a:lumOff val="60000"/>
            </a:schemeClr>
          </a:solidFill>
        </p:spPr>
        <p:txBody>
          <a:bodyPr wrap="square">
            <a:spAutoFit/>
          </a:bodyPr>
          <a:lstStyle/>
          <a:p>
            <a:r>
              <a:rPr lang="ru-RU" sz="2400" dirty="0">
                <a:solidFill>
                  <a:srgbClr val="333333"/>
                </a:solidFill>
                <a:latin typeface="Franklin Gothic Heavy" panose="020B0903020102020204" pitchFamily="34" charset="0"/>
              </a:rPr>
              <a:t>Ньютон внёс огромный вклад и в астрономию. Он изобрёл зеркальный телескоп в 1668 году. Ньютон исследовал важнейшую проблему космологии — конечна или </a:t>
            </a:r>
            <a:r>
              <a:rPr lang="ru-RU" sz="2400" b="1" dirty="0">
                <a:solidFill>
                  <a:srgbClr val="333333"/>
                </a:solidFill>
                <a:latin typeface="Franklin Gothic Heavy" panose="020B0903020102020204" pitchFamily="34" charset="0"/>
              </a:rPr>
              <a:t>бесконечна</a:t>
            </a:r>
            <a:r>
              <a:rPr lang="ru-RU" sz="2400" dirty="0">
                <a:solidFill>
                  <a:srgbClr val="333333"/>
                </a:solidFill>
                <a:latin typeface="Franklin Gothic Heavy" panose="020B0903020102020204" pitchFamily="34" charset="0"/>
              </a:rPr>
              <a:t> </a:t>
            </a:r>
            <a:r>
              <a:rPr lang="ru-RU" sz="2400" b="1" dirty="0">
                <a:solidFill>
                  <a:srgbClr val="333333"/>
                </a:solidFill>
                <a:latin typeface="Franklin Gothic Heavy" panose="020B0903020102020204" pitchFamily="34" charset="0"/>
              </a:rPr>
              <a:t>Вселенная</a:t>
            </a:r>
            <a:r>
              <a:rPr lang="ru-RU" sz="2400" dirty="0">
                <a:solidFill>
                  <a:srgbClr val="333333"/>
                </a:solidFill>
                <a:latin typeface="Franklin Gothic Heavy" panose="020B0903020102020204" pitchFamily="34" charset="0"/>
              </a:rPr>
              <a:t>? Применив закон всемирного тяготения, он заключил, что в космосе, ограниченном в пространстве, все тела рано или поздно соединились бы в единое тело. Таким образом, Ньютон сделал вывод о бесконечности </a:t>
            </a:r>
            <a:r>
              <a:rPr lang="ru-RU" sz="2400" b="1" dirty="0">
                <a:solidFill>
                  <a:srgbClr val="333333"/>
                </a:solidFill>
                <a:latin typeface="Franklin Gothic Heavy" panose="020B0903020102020204" pitchFamily="34" charset="0"/>
              </a:rPr>
              <a:t>Вселенной</a:t>
            </a:r>
            <a:r>
              <a:rPr lang="ru-RU" sz="2400" dirty="0">
                <a:solidFill>
                  <a:srgbClr val="333333"/>
                </a:solidFill>
                <a:latin typeface="Franklin Gothic Heavy" panose="020B0903020102020204" pitchFamily="34" charset="0"/>
              </a:rPr>
              <a:t>.</a:t>
            </a:r>
            <a:endParaRPr lang="ru-RU" sz="2400" dirty="0">
              <a:latin typeface="Franklin Gothic Heavy" panose="020B0903020102020204" pitchFamily="34" charset="0"/>
            </a:endParaRPr>
          </a:p>
        </p:txBody>
      </p:sp>
      <p:pic>
        <p:nvPicPr>
          <p:cNvPr id="8" name="Рисунок 7">
            <a:extLst>
              <a:ext uri="{FF2B5EF4-FFF2-40B4-BE49-F238E27FC236}">
                <a16:creationId xmlns:a16="http://schemas.microsoft.com/office/drawing/2014/main" id="{87C1578E-A821-4AB0-A8E0-25A56521A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496" y="1928813"/>
            <a:ext cx="3312311" cy="4239758"/>
          </a:xfrm>
          <a:prstGeom prst="rect">
            <a:avLst/>
          </a:prstGeom>
        </p:spPr>
      </p:pic>
    </p:spTree>
    <p:extLst>
      <p:ext uri="{BB962C8B-B14F-4D97-AF65-F5344CB8AC3E}">
        <p14:creationId xmlns:p14="http://schemas.microsoft.com/office/powerpoint/2010/main" val="2326680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ВЕЛИКИЕ ЛЮДИ</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опрос 30 баллов</a:t>
            </a:r>
          </a:p>
        </p:txBody>
      </p:sp>
      <p:sp>
        <p:nvSpPr>
          <p:cNvPr id="3" name="Прямоугольник 2">
            <a:extLst>
              <a:ext uri="{FF2B5EF4-FFF2-40B4-BE49-F238E27FC236}">
                <a16:creationId xmlns:a16="http://schemas.microsoft.com/office/drawing/2014/main" id="{2B979038-614C-4B2A-AB31-CF01CD89C285}"/>
              </a:ext>
            </a:extLst>
          </p:cNvPr>
          <p:cNvSpPr/>
          <p:nvPr/>
        </p:nvSpPr>
        <p:spPr>
          <a:xfrm>
            <a:off x="338327" y="2323120"/>
            <a:ext cx="11420285" cy="3175934"/>
          </a:xfrm>
          <a:prstGeom prst="rect">
            <a:avLst/>
          </a:prstGeom>
          <a:solidFill>
            <a:schemeClr val="tx2">
              <a:lumMod val="40000"/>
              <a:lumOff val="60000"/>
            </a:schemeClr>
          </a:solidFill>
        </p:spPr>
        <p:txBody>
          <a:bodyPr wrap="square">
            <a:spAutoFit/>
          </a:bodyPr>
          <a:lstStyle/>
          <a:p>
            <a:pPr>
              <a:spcAft>
                <a:spcPts val="800"/>
              </a:spcAft>
            </a:pPr>
            <a:r>
              <a:rPr lang="ru-RU" sz="2800" b="1" dirty="0">
                <a:solidFill>
                  <a:srgbClr val="000000"/>
                </a:solidFill>
                <a:latin typeface="Franklin Gothic Heavy" panose="020B0903020102020204" pitchFamily="34" charset="0"/>
                <a:ea typeface="Times New Roman" panose="02020603050405020304" pitchFamily="18" charset="0"/>
                <a:cs typeface="Times New Roman" panose="02020603050405020304" pitchFamily="18" charset="0"/>
              </a:rPr>
              <a:t>Этот знаменитый изобретатель Возрождения мог писать одной рукой и рисовать другой одновременно! Кто он?</a:t>
            </a:r>
            <a:endParaRPr lang="ru-RU" sz="2800" dirty="0">
              <a:latin typeface="Franklin Gothic Heavy" panose="020B09030201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800" dirty="0">
                <a:solidFill>
                  <a:srgbClr val="504F57"/>
                </a:solidFill>
                <a:latin typeface="Franklin Gothic Heavy" panose="020B0903020102020204" pitchFamily="34" charset="0"/>
                <a:ea typeface="Times New Roman" panose="02020603050405020304" pitchFamily="18" charset="0"/>
                <a:cs typeface="Times New Roman" panose="02020603050405020304" pitchFamily="18" charset="0"/>
              </a:rPr>
              <a:t>Галилео Галилей</a:t>
            </a:r>
            <a:endParaRPr lang="ru-RU" sz="2800" dirty="0">
              <a:latin typeface="Franklin Gothic Heavy" panose="020B09030201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800" dirty="0">
                <a:solidFill>
                  <a:srgbClr val="504F57"/>
                </a:solidFill>
                <a:latin typeface="Franklin Gothic Heavy" panose="020B0903020102020204" pitchFamily="34" charset="0"/>
                <a:ea typeface="Times New Roman" panose="02020603050405020304" pitchFamily="18" charset="0"/>
                <a:cs typeface="Times New Roman" panose="02020603050405020304" pitchFamily="18" charset="0"/>
              </a:rPr>
              <a:t>Микеланджело</a:t>
            </a:r>
            <a:endParaRPr lang="ru-RU" sz="2800" dirty="0">
              <a:latin typeface="Franklin Gothic Heavy" panose="020B09030201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800" dirty="0">
                <a:solidFill>
                  <a:srgbClr val="504F57"/>
                </a:solidFill>
                <a:latin typeface="Franklin Gothic Heavy" panose="020B0903020102020204" pitchFamily="34" charset="0"/>
                <a:ea typeface="Times New Roman" panose="02020603050405020304" pitchFamily="18" charset="0"/>
                <a:cs typeface="Times New Roman" panose="02020603050405020304" pitchFamily="18" charset="0"/>
              </a:rPr>
              <a:t>Леонардо да Винчи</a:t>
            </a:r>
            <a:endParaRPr lang="ru-RU" sz="2800" dirty="0">
              <a:latin typeface="Franklin Gothic Heavy" panose="020B09030201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2800" dirty="0">
                <a:solidFill>
                  <a:srgbClr val="504F57"/>
                </a:solidFill>
                <a:latin typeface="Franklin Gothic Heavy" panose="020B0903020102020204" pitchFamily="34" charset="0"/>
                <a:ea typeface="Times New Roman" panose="02020603050405020304" pitchFamily="18" charset="0"/>
                <a:cs typeface="Times New Roman" panose="02020603050405020304" pitchFamily="18" charset="0"/>
              </a:rPr>
              <a:t>Рафаэль</a:t>
            </a:r>
            <a:endParaRPr lang="ru-RU" sz="2800" dirty="0">
              <a:latin typeface="Franklin Gothic Heavy" panose="020B0903020102020204" pitchFamily="34" charset="0"/>
              <a:ea typeface="Calibri" panose="020F0502020204030204" pitchFamily="34" charset="0"/>
              <a:cs typeface="Times New Roman" panose="02020603050405020304" pitchFamily="18" charset="0"/>
            </a:endParaRPr>
          </a:p>
        </p:txBody>
      </p:sp>
      <p:pic>
        <p:nvPicPr>
          <p:cNvPr id="6" name="Рисунок 5">
            <a:extLst>
              <a:ext uri="{FF2B5EF4-FFF2-40B4-BE49-F238E27FC236}">
                <a16:creationId xmlns:a16="http://schemas.microsoft.com/office/drawing/2014/main" id="{4E896187-7B2E-45B3-BF39-604AAB4339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0522" y="3222626"/>
            <a:ext cx="5158884" cy="3748087"/>
          </a:xfrm>
          <a:prstGeom prst="rect">
            <a:avLst/>
          </a:prstGeom>
        </p:spPr>
      </p:pic>
      <p:pic>
        <p:nvPicPr>
          <p:cNvPr id="2" name="Рисунок 1">
            <a:hlinkClick r:id="rId3" action="ppaction://hlinksldjump"/>
            <a:extLst>
              <a:ext uri="{FF2B5EF4-FFF2-40B4-BE49-F238E27FC236}">
                <a16:creationId xmlns:a16="http://schemas.microsoft.com/office/drawing/2014/main" id="{C2555849-D172-452B-9481-AC3D4D7B0CA3}"/>
              </a:ext>
            </a:extLst>
          </p:cNvPr>
          <p:cNvPicPr>
            <a:picLocks noChangeAspect="1"/>
          </p:cNvPicPr>
          <p:nvPr/>
        </p:nvPicPr>
        <p:blipFill>
          <a:blip r:embed="rId4"/>
          <a:stretch>
            <a:fillRect/>
          </a:stretch>
        </p:blipFill>
        <p:spPr>
          <a:xfrm>
            <a:off x="10829653" y="5559664"/>
            <a:ext cx="1109568" cy="1109568"/>
          </a:xfrm>
          <a:prstGeom prst="rect">
            <a:avLst/>
          </a:prstGeom>
        </p:spPr>
      </p:pic>
    </p:spTree>
    <p:extLst>
      <p:ext uri="{BB962C8B-B14F-4D97-AF65-F5344CB8AC3E}">
        <p14:creationId xmlns:p14="http://schemas.microsoft.com/office/powerpoint/2010/main" val="298127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hlinkClick r:id="rId2" action="ppaction://hlinksldjump"/>
            <a:extLst>
              <a:ext uri="{FF2B5EF4-FFF2-40B4-BE49-F238E27FC236}">
                <a16:creationId xmlns:a16="http://schemas.microsoft.com/office/drawing/2014/main" id="{EC26B855-E0A0-4B97-8BEE-DD1C7DB59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171" y="5580743"/>
            <a:ext cx="1175657" cy="1175657"/>
          </a:xfrm>
          <a:prstGeom prst="rect">
            <a:avLst/>
          </a:prstGeom>
        </p:spPr>
      </p:pic>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ВЕЛИКИЕ ЛЮДИ</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ответ</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 30 баллов</a:t>
            </a:r>
          </a:p>
        </p:txBody>
      </p:sp>
      <p:sp>
        <p:nvSpPr>
          <p:cNvPr id="3" name="Прямоугольник 2">
            <a:extLst>
              <a:ext uri="{FF2B5EF4-FFF2-40B4-BE49-F238E27FC236}">
                <a16:creationId xmlns:a16="http://schemas.microsoft.com/office/drawing/2014/main" id="{2B979038-614C-4B2A-AB31-CF01CD89C285}"/>
              </a:ext>
            </a:extLst>
          </p:cNvPr>
          <p:cNvSpPr/>
          <p:nvPr/>
        </p:nvSpPr>
        <p:spPr>
          <a:xfrm>
            <a:off x="338328" y="2262510"/>
            <a:ext cx="9444037" cy="1724896"/>
          </a:xfrm>
          <a:prstGeom prst="rect">
            <a:avLst/>
          </a:prstGeom>
          <a:solidFill>
            <a:schemeClr val="tx2">
              <a:lumMod val="40000"/>
              <a:lumOff val="60000"/>
            </a:schemeClr>
          </a:solidFill>
        </p:spPr>
        <p:txBody>
          <a:bodyPr wrap="square">
            <a:spAutoFit/>
          </a:bodyPr>
          <a:lstStyle/>
          <a:p>
            <a:pPr>
              <a:lnSpc>
                <a:spcPts val="1440"/>
              </a:lnSpc>
              <a:spcAft>
                <a:spcPts val="800"/>
              </a:spcAft>
            </a:pPr>
            <a:r>
              <a:rPr lang="ru-RU" sz="2800" b="1" dirty="0">
                <a:latin typeface="Franklin Gothic Heavy" panose="020B0903020102020204" pitchFamily="34" charset="0"/>
                <a:ea typeface="Times New Roman" panose="02020603050405020304" pitchFamily="18" charset="0"/>
                <a:cs typeface="Times New Roman" panose="02020603050405020304" pitchFamily="18" charset="0"/>
              </a:rPr>
              <a:t>Леонардо да Винчи</a:t>
            </a:r>
            <a:endParaRPr lang="ru-RU" sz="2800" dirty="0">
              <a:latin typeface="Franklin Gothic Heavy" panose="020B0903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800" dirty="0">
                <a:latin typeface="Franklin Gothic Heavy" panose="020B0903020102020204" pitchFamily="34" charset="0"/>
                <a:ea typeface="Times New Roman" panose="02020603050405020304" pitchFamily="18" charset="0"/>
                <a:cs typeface="Times New Roman" panose="02020603050405020304" pitchFamily="18" charset="0"/>
              </a:rPr>
              <a:t>Не только гений с кистью, да Винчи также мог выполнять несколько задач одновременно благодаря своим амбидекстральным навыкам!</a:t>
            </a:r>
            <a:endParaRPr lang="ru-RU" sz="2800" dirty="0">
              <a:effectLst/>
              <a:latin typeface="Franklin Gothic Heavy" panose="020B0903020102020204" pitchFamily="34" charset="0"/>
              <a:ea typeface="Calibri" panose="020F0502020204030204" pitchFamily="34" charset="0"/>
              <a:cs typeface="Times New Roman" panose="02020603050405020304" pitchFamily="18" charset="0"/>
            </a:endParaRPr>
          </a:p>
        </p:txBody>
      </p:sp>
      <p:pic>
        <p:nvPicPr>
          <p:cNvPr id="6" name="Рисунок 5">
            <a:extLst>
              <a:ext uri="{FF2B5EF4-FFF2-40B4-BE49-F238E27FC236}">
                <a16:creationId xmlns:a16="http://schemas.microsoft.com/office/drawing/2014/main" id="{94A98D4E-9984-4DE1-8995-4208B7AF73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6706" y="4016836"/>
            <a:ext cx="4918494" cy="2778037"/>
          </a:xfrm>
          <a:prstGeom prst="rect">
            <a:avLst/>
          </a:prstGeom>
        </p:spPr>
      </p:pic>
    </p:spTree>
    <p:extLst>
      <p:ext uri="{BB962C8B-B14F-4D97-AF65-F5344CB8AC3E}">
        <p14:creationId xmlns:p14="http://schemas.microsoft.com/office/powerpoint/2010/main" val="97181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ВЕЛИКИЕ ЛЮДИ</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опрос 40 баллов</a:t>
            </a:r>
          </a:p>
        </p:txBody>
      </p:sp>
      <p:sp>
        <p:nvSpPr>
          <p:cNvPr id="2" name="Прямоугольник 1">
            <a:extLst>
              <a:ext uri="{FF2B5EF4-FFF2-40B4-BE49-F238E27FC236}">
                <a16:creationId xmlns:a16="http://schemas.microsoft.com/office/drawing/2014/main" id="{9474BECF-13EA-485E-8B4B-286EBBA1C940}"/>
              </a:ext>
            </a:extLst>
          </p:cNvPr>
          <p:cNvSpPr/>
          <p:nvPr/>
        </p:nvSpPr>
        <p:spPr>
          <a:xfrm>
            <a:off x="338328" y="2117083"/>
            <a:ext cx="6096000" cy="3826689"/>
          </a:xfrm>
          <a:prstGeom prst="rect">
            <a:avLst/>
          </a:prstGeom>
          <a:solidFill>
            <a:schemeClr val="tx2">
              <a:lumMod val="40000"/>
              <a:lumOff val="60000"/>
            </a:schemeClr>
          </a:solidFill>
        </p:spPr>
        <p:txBody>
          <a:bodyPr>
            <a:spAutoFit/>
          </a:bodyPr>
          <a:lstStyle/>
          <a:p>
            <a:pPr>
              <a:spcAft>
                <a:spcPts val="800"/>
              </a:spcAft>
            </a:pPr>
            <a:r>
              <a:rPr lang="ru-RU" sz="2400" b="1" dirty="0">
                <a:solidFill>
                  <a:srgbClr val="000000"/>
                </a:solidFill>
                <a:latin typeface="Franklin Gothic Heavy" panose="020B0903020102020204" pitchFamily="34" charset="0"/>
                <a:ea typeface="Times New Roman" panose="02020603050405020304" pitchFamily="18" charset="0"/>
                <a:cs typeface="Times New Roman" panose="02020603050405020304" pitchFamily="18" charset="0"/>
              </a:rPr>
              <a:t>Кто была эта известная королева, которая говорила более чем на пяти языках и имела такой уникальный нос, что история до сих пор пытается узнать правду?</a:t>
            </a:r>
            <a:endParaRPr lang="ru-RU" sz="2400" dirty="0">
              <a:latin typeface="Franklin Gothic Heavy" panose="020B0903020102020204" pitchFamily="34" charset="0"/>
              <a:ea typeface="Calibri" panose="020F0502020204030204" pitchFamily="34" charset="0"/>
              <a:cs typeface="Times New Roman" panose="02020603050405020304" pitchFamily="18" charset="0"/>
            </a:endParaRPr>
          </a:p>
          <a:p>
            <a:pPr marL="342900" lvl="0" indent="-342900">
              <a:spcAft>
                <a:spcPts val="800"/>
              </a:spcAft>
              <a:buSzPts val="1000"/>
              <a:buFont typeface="Symbol" panose="05050102010706020507" pitchFamily="18" charset="2"/>
              <a:buChar char=""/>
              <a:tabLst>
                <a:tab pos="457200" algn="l"/>
              </a:tabLst>
            </a:pPr>
            <a:r>
              <a:rPr lang="ru-RU" sz="2400" dirty="0">
                <a:solidFill>
                  <a:srgbClr val="504F57"/>
                </a:solidFill>
                <a:latin typeface="Franklin Gothic Heavy" panose="020B0903020102020204" pitchFamily="34" charset="0"/>
                <a:ea typeface="Times New Roman" panose="02020603050405020304" pitchFamily="18" charset="0"/>
                <a:cs typeface="Times New Roman" panose="02020603050405020304" pitchFamily="18" charset="0"/>
              </a:rPr>
              <a:t>Клеопатра</a:t>
            </a:r>
            <a:endParaRPr lang="ru-RU" sz="2400" dirty="0">
              <a:latin typeface="Franklin Gothic Heavy" panose="020B0903020102020204" pitchFamily="34" charset="0"/>
              <a:ea typeface="Calibri" panose="020F0502020204030204" pitchFamily="34" charset="0"/>
              <a:cs typeface="Times New Roman" panose="02020603050405020304" pitchFamily="18" charset="0"/>
            </a:endParaRPr>
          </a:p>
          <a:p>
            <a:pPr marL="342900" lvl="0" indent="-342900">
              <a:spcAft>
                <a:spcPts val="800"/>
              </a:spcAft>
              <a:buSzPts val="1000"/>
              <a:buFont typeface="Symbol" panose="05050102010706020507" pitchFamily="18" charset="2"/>
              <a:buChar char=""/>
              <a:tabLst>
                <a:tab pos="457200" algn="l"/>
              </a:tabLst>
            </a:pPr>
            <a:r>
              <a:rPr lang="ru-RU" sz="2400" dirty="0">
                <a:solidFill>
                  <a:srgbClr val="504F57"/>
                </a:solidFill>
                <a:latin typeface="Franklin Gothic Heavy" panose="020B0903020102020204" pitchFamily="34" charset="0"/>
                <a:ea typeface="Times New Roman" panose="02020603050405020304" pitchFamily="18" charset="0"/>
                <a:cs typeface="Times New Roman" panose="02020603050405020304" pitchFamily="18" charset="0"/>
              </a:rPr>
              <a:t>Елизавета I</a:t>
            </a:r>
            <a:endParaRPr lang="ru-RU" sz="2400" dirty="0">
              <a:latin typeface="Franklin Gothic Heavy" panose="020B0903020102020204" pitchFamily="34" charset="0"/>
              <a:ea typeface="Calibri" panose="020F0502020204030204" pitchFamily="34" charset="0"/>
              <a:cs typeface="Times New Roman" panose="02020603050405020304" pitchFamily="18" charset="0"/>
            </a:endParaRPr>
          </a:p>
          <a:p>
            <a:pPr marL="342900" lvl="0" indent="-342900">
              <a:spcAft>
                <a:spcPts val="800"/>
              </a:spcAft>
              <a:buSzPts val="1000"/>
              <a:buFont typeface="Symbol" panose="05050102010706020507" pitchFamily="18" charset="2"/>
              <a:buChar char=""/>
              <a:tabLst>
                <a:tab pos="457200" algn="l"/>
              </a:tabLst>
            </a:pPr>
            <a:r>
              <a:rPr lang="ru-RU" sz="2400" dirty="0">
                <a:solidFill>
                  <a:srgbClr val="504F57"/>
                </a:solidFill>
                <a:latin typeface="Franklin Gothic Heavy" panose="020B0903020102020204" pitchFamily="34" charset="0"/>
                <a:ea typeface="Times New Roman" panose="02020603050405020304" pitchFamily="18" charset="0"/>
                <a:cs typeface="Times New Roman" panose="02020603050405020304" pitchFamily="18" charset="0"/>
              </a:rPr>
              <a:t>Мария-Антуанетта</a:t>
            </a:r>
            <a:endParaRPr lang="ru-RU" sz="2400" dirty="0">
              <a:latin typeface="Franklin Gothic Heavy" panose="020B0903020102020204" pitchFamily="34" charset="0"/>
              <a:ea typeface="Calibri" panose="020F0502020204030204" pitchFamily="34" charset="0"/>
              <a:cs typeface="Times New Roman" panose="02020603050405020304" pitchFamily="18" charset="0"/>
            </a:endParaRPr>
          </a:p>
          <a:p>
            <a:pPr marL="342900" lvl="0" indent="-342900">
              <a:spcAft>
                <a:spcPts val="800"/>
              </a:spcAft>
              <a:buSzPts val="1000"/>
              <a:buFont typeface="Symbol" panose="05050102010706020507" pitchFamily="18" charset="2"/>
              <a:buChar char=""/>
              <a:tabLst>
                <a:tab pos="457200" algn="l"/>
              </a:tabLst>
            </a:pPr>
            <a:r>
              <a:rPr lang="ru-RU" sz="2400" dirty="0">
                <a:solidFill>
                  <a:srgbClr val="504F57"/>
                </a:solidFill>
                <a:latin typeface="Franklin Gothic Heavy" panose="020B0903020102020204" pitchFamily="34" charset="0"/>
                <a:ea typeface="Times New Roman" panose="02020603050405020304" pitchFamily="18" charset="0"/>
                <a:cs typeface="Times New Roman" panose="02020603050405020304" pitchFamily="18" charset="0"/>
              </a:rPr>
              <a:t>Виктория</a:t>
            </a:r>
            <a:endParaRPr lang="ru-RU" sz="2400" dirty="0">
              <a:latin typeface="Franklin Gothic Heavy" panose="020B0903020102020204" pitchFamily="34" charset="0"/>
              <a:ea typeface="Calibri" panose="020F0502020204030204" pitchFamily="34" charset="0"/>
              <a:cs typeface="Times New Roman" panose="02020603050405020304" pitchFamily="18" charset="0"/>
            </a:endParaRPr>
          </a:p>
        </p:txBody>
      </p:sp>
      <p:pic>
        <p:nvPicPr>
          <p:cNvPr id="6" name="Рисунок 5">
            <a:extLst>
              <a:ext uri="{FF2B5EF4-FFF2-40B4-BE49-F238E27FC236}">
                <a16:creationId xmlns:a16="http://schemas.microsoft.com/office/drawing/2014/main" id="{7C9590F4-4F8C-40C8-B87C-A3837F75FA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0488" y="2117083"/>
            <a:ext cx="3019425" cy="3212154"/>
          </a:xfrm>
          <a:prstGeom prst="rect">
            <a:avLst/>
          </a:prstGeom>
        </p:spPr>
      </p:pic>
      <p:pic>
        <p:nvPicPr>
          <p:cNvPr id="8" name="Рисунок 7">
            <a:extLst>
              <a:ext uri="{FF2B5EF4-FFF2-40B4-BE49-F238E27FC236}">
                <a16:creationId xmlns:a16="http://schemas.microsoft.com/office/drawing/2014/main" id="{978AE2AA-9FB4-49AC-9029-3BFD64BE4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2993" y="3594099"/>
            <a:ext cx="2386013" cy="3162301"/>
          </a:xfrm>
          <a:prstGeom prst="rect">
            <a:avLst/>
          </a:prstGeom>
        </p:spPr>
      </p:pic>
      <p:pic>
        <p:nvPicPr>
          <p:cNvPr id="3" name="Рисунок 2">
            <a:hlinkClick r:id="rId4" action="ppaction://hlinksldjump"/>
            <a:extLst>
              <a:ext uri="{FF2B5EF4-FFF2-40B4-BE49-F238E27FC236}">
                <a16:creationId xmlns:a16="http://schemas.microsoft.com/office/drawing/2014/main" id="{7DB2E704-820F-4106-82CB-A3C3C9B855E3}"/>
              </a:ext>
            </a:extLst>
          </p:cNvPr>
          <p:cNvPicPr>
            <a:picLocks noChangeAspect="1"/>
          </p:cNvPicPr>
          <p:nvPr/>
        </p:nvPicPr>
        <p:blipFill>
          <a:blip r:embed="rId5"/>
          <a:stretch>
            <a:fillRect/>
          </a:stretch>
        </p:blipFill>
        <p:spPr>
          <a:xfrm>
            <a:off x="10744103" y="5532575"/>
            <a:ext cx="1109568" cy="1109568"/>
          </a:xfrm>
          <a:prstGeom prst="rect">
            <a:avLst/>
          </a:prstGeom>
        </p:spPr>
      </p:pic>
    </p:spTree>
    <p:extLst>
      <p:ext uri="{BB962C8B-B14F-4D97-AF65-F5344CB8AC3E}">
        <p14:creationId xmlns:p14="http://schemas.microsoft.com/office/powerpoint/2010/main" val="2630991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Овал 1">
            <a:extLst>
              <a:ext uri="{FF2B5EF4-FFF2-40B4-BE49-F238E27FC236}">
                <a16:creationId xmlns:a16="http://schemas.microsoft.com/office/drawing/2014/main" id="{3429795D-E03A-416B-84B2-C70EB1B08BAF}"/>
              </a:ext>
            </a:extLst>
          </p:cNvPr>
          <p:cNvSpPr/>
          <p:nvPr/>
        </p:nvSpPr>
        <p:spPr>
          <a:xfrm>
            <a:off x="4732255" y="2413261"/>
            <a:ext cx="904973" cy="5373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a:extLst>
              <a:ext uri="{FF2B5EF4-FFF2-40B4-BE49-F238E27FC236}">
                <a16:creationId xmlns:a16="http://schemas.microsoft.com/office/drawing/2014/main" id="{A0557B15-018A-4B85-B296-E8E93681D01F}"/>
              </a:ext>
            </a:extLst>
          </p:cNvPr>
          <p:cNvSpPr/>
          <p:nvPr/>
        </p:nvSpPr>
        <p:spPr>
          <a:xfrm>
            <a:off x="3043944" y="344972"/>
            <a:ext cx="5641653" cy="1754326"/>
          </a:xfrm>
          <a:prstGeom prst="rect">
            <a:avLst/>
          </a:prstGeom>
          <a:noFill/>
        </p:spPr>
        <p:txBody>
          <a:bodyPr wrap="square" lIns="91440" tIns="45720" rIns="91440" bIns="45720">
            <a:spAutoFit/>
          </a:bodyPr>
          <a:lstStyle/>
          <a:p>
            <a:pPr algn="ct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КАТЕГОРИИ</a:t>
            </a:r>
          </a:p>
          <a:p>
            <a:pPr algn="ct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p:txBody>
      </p:sp>
      <p:graphicFrame>
        <p:nvGraphicFramePr>
          <p:cNvPr id="96" name="Таблица 96">
            <a:extLst>
              <a:ext uri="{FF2B5EF4-FFF2-40B4-BE49-F238E27FC236}">
                <a16:creationId xmlns:a16="http://schemas.microsoft.com/office/drawing/2014/main" id="{9C13DF86-A6BD-49C8-A4B0-277373A00359}"/>
              </a:ext>
            </a:extLst>
          </p:cNvPr>
          <p:cNvGraphicFramePr>
            <a:graphicFrameLocks noGrp="1"/>
          </p:cNvGraphicFramePr>
          <p:nvPr>
            <p:extLst>
              <p:ext uri="{D42A27DB-BD31-4B8C-83A1-F6EECF244321}">
                <p14:modId xmlns:p14="http://schemas.microsoft.com/office/powerpoint/2010/main" val="2108350439"/>
              </p:ext>
            </p:extLst>
          </p:nvPr>
        </p:nvGraphicFramePr>
        <p:xfrm>
          <a:off x="381737" y="1648484"/>
          <a:ext cx="11428525" cy="4583201"/>
        </p:xfrm>
        <a:graphic>
          <a:graphicData uri="http://schemas.openxmlformats.org/drawingml/2006/table">
            <a:tbl>
              <a:tblPr firstRow="1" bandRow="1">
                <a:tableStyleId>{7DF18680-E054-41AD-8BC1-D1AEF772440D}</a:tableStyleId>
              </a:tblPr>
              <a:tblGrid>
                <a:gridCol w="4037978">
                  <a:extLst>
                    <a:ext uri="{9D8B030D-6E8A-4147-A177-3AD203B41FA5}">
                      <a16:colId xmlns:a16="http://schemas.microsoft.com/office/drawing/2014/main" val="3850245992"/>
                    </a:ext>
                  </a:extLst>
                </a:gridCol>
                <a:gridCol w="1457452">
                  <a:extLst>
                    <a:ext uri="{9D8B030D-6E8A-4147-A177-3AD203B41FA5}">
                      <a16:colId xmlns:a16="http://schemas.microsoft.com/office/drawing/2014/main" val="3364768776"/>
                    </a:ext>
                  </a:extLst>
                </a:gridCol>
                <a:gridCol w="1595165">
                  <a:extLst>
                    <a:ext uri="{9D8B030D-6E8A-4147-A177-3AD203B41FA5}">
                      <a16:colId xmlns:a16="http://schemas.microsoft.com/office/drawing/2014/main" val="3324365128"/>
                    </a:ext>
                  </a:extLst>
                </a:gridCol>
                <a:gridCol w="1503356">
                  <a:extLst>
                    <a:ext uri="{9D8B030D-6E8A-4147-A177-3AD203B41FA5}">
                      <a16:colId xmlns:a16="http://schemas.microsoft.com/office/drawing/2014/main" val="1164247669"/>
                    </a:ext>
                  </a:extLst>
                </a:gridCol>
                <a:gridCol w="1583687">
                  <a:extLst>
                    <a:ext uri="{9D8B030D-6E8A-4147-A177-3AD203B41FA5}">
                      <a16:colId xmlns:a16="http://schemas.microsoft.com/office/drawing/2014/main" val="1052468039"/>
                    </a:ext>
                  </a:extLst>
                </a:gridCol>
                <a:gridCol w="1250887">
                  <a:extLst>
                    <a:ext uri="{9D8B030D-6E8A-4147-A177-3AD203B41FA5}">
                      <a16:colId xmlns:a16="http://schemas.microsoft.com/office/drawing/2014/main" val="1820260984"/>
                    </a:ext>
                  </a:extLst>
                </a:gridCol>
              </a:tblGrid>
              <a:tr h="535038">
                <a:tc>
                  <a:txBody>
                    <a:bodyPr/>
                    <a:lstStyle/>
                    <a:p>
                      <a:pPr algn="ctr"/>
                      <a:r>
                        <a:rPr lang="ru-RU" dirty="0"/>
                        <a:t>КАТЕГОРИИ</a:t>
                      </a:r>
                    </a:p>
                    <a:p>
                      <a:pPr algn="ct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r>
                        <a:rPr lang="ru-RU" dirty="0"/>
                        <a:t>БАЛЛЫ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extLst>
                  <a:ext uri="{0D108BD9-81ED-4DB2-BD59-A6C34878D82A}">
                    <a16:rowId xmlns:a16="http://schemas.microsoft.com/office/drawing/2014/main" val="53912816"/>
                  </a:ext>
                </a:extLst>
              </a:tr>
              <a:tr h="542859">
                <a:tc>
                  <a:txBody>
                    <a:bodyPr/>
                    <a:lstStyle/>
                    <a:p>
                      <a:r>
                        <a:rPr lang="ru-RU" sz="2400" b="1" dirty="0">
                          <a:effectLst>
                            <a:outerShdw blurRad="38100" dist="38100" dir="2700000" algn="tl">
                              <a:srgbClr val="000000">
                                <a:alpha val="43137"/>
                              </a:srgbClr>
                            </a:outerShdw>
                          </a:effectLst>
                        </a:rPr>
                        <a:t>ИЗОБРЕТЕНИЯ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4000" b="1" dirty="0">
                          <a:solidFill>
                            <a:srgbClr val="2B3F75"/>
                          </a:solidFill>
                          <a:effectLst>
                            <a:outerShdw blurRad="38100" dist="38100" dir="2700000" algn="tl">
                              <a:srgbClr val="000000">
                                <a:alpha val="43137"/>
                              </a:srgbClr>
                            </a:outerShdw>
                          </a:effectLst>
                          <a:hlinkClick r:id="rId2" action="ppaction://hlinksldjump"/>
                        </a:rPr>
                        <a:t>10</a:t>
                      </a:r>
                      <a:endParaRPr lang="ru-RU" sz="4000" b="1" dirty="0">
                        <a:solidFill>
                          <a:srgbClr val="2B3F75"/>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3600" b="1" dirty="0">
                          <a:solidFill>
                            <a:srgbClr val="2B3F75"/>
                          </a:solidFill>
                          <a:effectLst>
                            <a:outerShdw blurRad="38100" dist="38100" dir="2700000" algn="tl">
                              <a:srgbClr val="000000">
                                <a:alpha val="43137"/>
                              </a:srgbClr>
                            </a:outerShdw>
                          </a:effectLst>
                          <a:hlinkClick r:id="rId3" action="ppaction://hlinksldjump"/>
                        </a:rPr>
                        <a:t>20</a:t>
                      </a:r>
                      <a:endParaRPr lang="ru-RU" sz="3600" b="1" dirty="0">
                        <a:solidFill>
                          <a:srgbClr val="2B3F75"/>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3600" b="1" dirty="0">
                          <a:solidFill>
                            <a:srgbClr val="2B3F75"/>
                          </a:solidFill>
                          <a:effectLst>
                            <a:outerShdw blurRad="38100" dist="38100" dir="2700000" algn="tl">
                              <a:srgbClr val="000000">
                                <a:alpha val="43137"/>
                              </a:srgbClr>
                            </a:outerShdw>
                          </a:effectLst>
                          <a:hlinkClick r:id="rId4" action="ppaction://hlinksldjump"/>
                        </a:rPr>
                        <a:t>30</a:t>
                      </a:r>
                      <a:endParaRPr lang="ru-RU" sz="3600" b="1" dirty="0">
                        <a:solidFill>
                          <a:srgbClr val="2B3F75"/>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3600" b="1" dirty="0">
                          <a:solidFill>
                            <a:srgbClr val="2B3F75"/>
                          </a:solidFill>
                          <a:effectLst>
                            <a:outerShdw blurRad="38100" dist="38100" dir="2700000" algn="tl">
                              <a:srgbClr val="000000">
                                <a:alpha val="43137"/>
                              </a:srgbClr>
                            </a:outerShdw>
                          </a:effectLst>
                          <a:hlinkClick r:id="rId5" action="ppaction://hlinksldjump"/>
                        </a:rPr>
                        <a:t>40</a:t>
                      </a:r>
                      <a:endParaRPr lang="ru-RU" sz="3600" b="1" dirty="0">
                        <a:solidFill>
                          <a:srgbClr val="2B3F75"/>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3600" b="1" dirty="0">
                          <a:solidFill>
                            <a:srgbClr val="2B3F75"/>
                          </a:solidFill>
                          <a:effectLst>
                            <a:outerShdw blurRad="38100" dist="38100" dir="2700000" algn="tl">
                              <a:srgbClr val="000000">
                                <a:alpha val="43137"/>
                              </a:srgbClr>
                            </a:outerShdw>
                          </a:effectLst>
                          <a:hlinkClick r:id="rId6" action="ppaction://hlinksldjump"/>
                        </a:rPr>
                        <a:t>50</a:t>
                      </a:r>
                      <a:endParaRPr lang="ru-RU" sz="3600" b="1" dirty="0">
                        <a:solidFill>
                          <a:srgbClr val="2B3F75"/>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8698233"/>
                  </a:ext>
                </a:extLst>
              </a:tr>
              <a:tr h="528610">
                <a:tc>
                  <a:txBody>
                    <a:bodyPr/>
                    <a:lstStyle/>
                    <a:p>
                      <a:r>
                        <a:rPr lang="ru-RU" sz="2400" b="1" dirty="0">
                          <a:effectLst>
                            <a:outerShdw blurRad="38100" dist="38100" dir="2700000" algn="tl">
                              <a:srgbClr val="000000">
                                <a:alpha val="43137"/>
                              </a:srgbClr>
                            </a:outerShdw>
                          </a:effectLst>
                        </a:rPr>
                        <a:t>ВЕЛИКИЕ ЛЮДИ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3600" b="1" dirty="0">
                          <a:solidFill>
                            <a:srgbClr val="3C4D79"/>
                          </a:solidFill>
                          <a:effectLst>
                            <a:outerShdw blurRad="38100" dist="38100" dir="2700000" algn="tl">
                              <a:srgbClr val="000000">
                                <a:alpha val="43137"/>
                              </a:srgbClr>
                            </a:outerShdw>
                          </a:effectLst>
                          <a:hlinkClick r:id="rId7" action="ppaction://hlinksldjump"/>
                        </a:rPr>
                        <a:t>10</a:t>
                      </a:r>
                      <a:endParaRPr lang="ru-RU" sz="3600" b="1" dirty="0">
                        <a:solidFill>
                          <a:srgbClr val="3C4D79"/>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3600" b="1" dirty="0">
                          <a:solidFill>
                            <a:srgbClr val="2B3F75"/>
                          </a:solidFill>
                          <a:effectLst>
                            <a:outerShdw blurRad="38100" dist="38100" dir="2700000" algn="tl">
                              <a:srgbClr val="000000">
                                <a:alpha val="43137"/>
                              </a:srgbClr>
                            </a:outerShdw>
                          </a:effectLst>
                          <a:hlinkClick r:id="rId8" action="ppaction://hlinksldjump"/>
                        </a:rPr>
                        <a:t>20</a:t>
                      </a:r>
                      <a:endParaRPr lang="ru-RU" sz="3600" b="1" dirty="0">
                        <a:solidFill>
                          <a:srgbClr val="2B3F75"/>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3600" b="1" dirty="0">
                          <a:solidFill>
                            <a:srgbClr val="2B3F75"/>
                          </a:solidFill>
                          <a:effectLst>
                            <a:outerShdw blurRad="38100" dist="38100" dir="2700000" algn="tl">
                              <a:srgbClr val="000000">
                                <a:alpha val="43137"/>
                              </a:srgbClr>
                            </a:outerShdw>
                          </a:effectLst>
                          <a:hlinkClick r:id="rId9" action="ppaction://hlinksldjump"/>
                        </a:rPr>
                        <a:t>30</a:t>
                      </a:r>
                      <a:endParaRPr lang="ru-RU" sz="3600" b="1" dirty="0">
                        <a:solidFill>
                          <a:srgbClr val="2B3F75"/>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3600" b="1" dirty="0">
                          <a:solidFill>
                            <a:srgbClr val="2B3F75"/>
                          </a:solidFill>
                          <a:effectLst>
                            <a:outerShdw blurRad="38100" dist="38100" dir="2700000" algn="tl">
                              <a:srgbClr val="000000">
                                <a:alpha val="43137"/>
                              </a:srgbClr>
                            </a:outerShdw>
                          </a:effectLst>
                          <a:hlinkClick r:id="rId10" action="ppaction://hlinksldjump"/>
                        </a:rPr>
                        <a:t>40</a:t>
                      </a:r>
                      <a:endParaRPr lang="ru-RU" sz="3600" b="1" dirty="0">
                        <a:solidFill>
                          <a:srgbClr val="2B3F75"/>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3600" b="1" dirty="0">
                          <a:solidFill>
                            <a:srgbClr val="2B3F75"/>
                          </a:solidFill>
                          <a:effectLst>
                            <a:outerShdw blurRad="38100" dist="38100" dir="2700000" algn="tl">
                              <a:srgbClr val="000000">
                                <a:alpha val="43137"/>
                              </a:srgbClr>
                            </a:outerShdw>
                          </a:effectLst>
                          <a:hlinkClick r:id="rId11" action="ppaction://hlinksldjump"/>
                        </a:rPr>
                        <a:t>50</a:t>
                      </a:r>
                      <a:endParaRPr lang="ru-RU" sz="3600" b="1" dirty="0">
                        <a:solidFill>
                          <a:srgbClr val="2B3F75"/>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7028275"/>
                  </a:ext>
                </a:extLst>
              </a:tr>
              <a:tr h="537754">
                <a:tc>
                  <a:txBody>
                    <a:bodyPr/>
                    <a:lstStyle/>
                    <a:p>
                      <a:r>
                        <a:rPr lang="ru-RU" sz="2400" b="1" dirty="0">
                          <a:effectLst>
                            <a:outerShdw blurRad="38100" dist="38100" dir="2700000" algn="tl">
                              <a:srgbClr val="000000">
                                <a:alpha val="43137"/>
                              </a:srgbClr>
                            </a:outerShdw>
                          </a:effectLst>
                        </a:rPr>
                        <a:t>МУЗЫКАЛЬНАЯ ПЕРЕМЕНА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3600" b="1" dirty="0">
                          <a:solidFill>
                            <a:srgbClr val="3C4D79"/>
                          </a:solidFill>
                          <a:effectLst>
                            <a:outerShdw blurRad="38100" dist="38100" dir="2700000" algn="tl">
                              <a:srgbClr val="000000">
                                <a:alpha val="43137"/>
                              </a:srgbClr>
                            </a:outerShdw>
                          </a:effectLst>
                          <a:hlinkClick r:id="rId12" action="ppaction://hlinksldjump"/>
                        </a:rPr>
                        <a:t>10</a:t>
                      </a:r>
                      <a:endParaRPr lang="ru-RU" sz="3600" b="1" dirty="0">
                        <a:solidFill>
                          <a:srgbClr val="3C4D79"/>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3600" b="1" dirty="0">
                          <a:solidFill>
                            <a:srgbClr val="2B3F75"/>
                          </a:solidFill>
                          <a:effectLst>
                            <a:outerShdw blurRad="38100" dist="38100" dir="2700000" algn="tl">
                              <a:srgbClr val="000000">
                                <a:alpha val="43137"/>
                              </a:srgbClr>
                            </a:outerShdw>
                          </a:effectLst>
                          <a:hlinkClick r:id="rId13" action="ppaction://hlinksldjump"/>
                        </a:rPr>
                        <a:t>20</a:t>
                      </a:r>
                      <a:endParaRPr lang="ru-RU" sz="3600" b="1" dirty="0">
                        <a:solidFill>
                          <a:srgbClr val="2B3F75"/>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3600" b="1" dirty="0">
                          <a:solidFill>
                            <a:srgbClr val="2B3F75"/>
                          </a:solidFill>
                          <a:effectLst>
                            <a:outerShdw blurRad="38100" dist="38100" dir="2700000" algn="tl">
                              <a:srgbClr val="000000">
                                <a:alpha val="43137"/>
                              </a:srgbClr>
                            </a:outerShdw>
                          </a:effectLst>
                          <a:hlinkClick r:id="rId14" action="ppaction://hlinksldjump"/>
                        </a:rPr>
                        <a:t>30</a:t>
                      </a:r>
                      <a:endParaRPr lang="ru-RU" sz="3600" b="1" dirty="0">
                        <a:solidFill>
                          <a:srgbClr val="2B3F75"/>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3600" b="1" dirty="0">
                          <a:solidFill>
                            <a:srgbClr val="2B3F75"/>
                          </a:solidFill>
                          <a:effectLst>
                            <a:outerShdw blurRad="38100" dist="38100" dir="2700000" algn="tl">
                              <a:srgbClr val="000000">
                                <a:alpha val="43137"/>
                              </a:srgbClr>
                            </a:outerShdw>
                          </a:effectLst>
                          <a:hlinkClick r:id="rId15" action="ppaction://hlinksldjump"/>
                        </a:rPr>
                        <a:t>40</a:t>
                      </a:r>
                      <a:endParaRPr lang="ru-RU" sz="3600" b="1" dirty="0">
                        <a:solidFill>
                          <a:srgbClr val="2B3F75"/>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3600" b="1" dirty="0">
                          <a:solidFill>
                            <a:srgbClr val="2B3F75"/>
                          </a:solidFill>
                          <a:effectLst>
                            <a:outerShdw blurRad="38100" dist="38100" dir="2700000" algn="tl">
                              <a:srgbClr val="000000">
                                <a:alpha val="43137"/>
                              </a:srgbClr>
                            </a:outerShdw>
                          </a:effectLst>
                          <a:hlinkClick r:id="rId16" action="ppaction://hlinksldjump"/>
                        </a:rPr>
                        <a:t>50</a:t>
                      </a:r>
                      <a:endParaRPr lang="ru-RU" sz="3600" b="1" dirty="0">
                        <a:solidFill>
                          <a:srgbClr val="2B3F75"/>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5278015"/>
                  </a:ext>
                </a:extLst>
              </a:tr>
              <a:tr h="546898">
                <a:tc>
                  <a:txBody>
                    <a:bodyPr/>
                    <a:lstStyle/>
                    <a:p>
                      <a:r>
                        <a:rPr lang="ru-RU" sz="2400" b="1" dirty="0">
                          <a:effectLst>
                            <a:outerShdw blurRad="38100" dist="38100" dir="2700000" algn="tl">
                              <a:srgbClr val="000000">
                                <a:alpha val="43137"/>
                              </a:srgbClr>
                            </a:outerShdw>
                          </a:effectLst>
                        </a:rPr>
                        <a:t>МЕДИЦИНА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3600" b="1" dirty="0">
                          <a:solidFill>
                            <a:srgbClr val="3C4D79"/>
                          </a:solidFill>
                          <a:effectLst>
                            <a:outerShdw blurRad="38100" dist="38100" dir="2700000" algn="tl">
                              <a:srgbClr val="000000">
                                <a:alpha val="43137"/>
                              </a:srgbClr>
                            </a:outerShdw>
                          </a:effectLst>
                          <a:hlinkClick r:id="rId17" action="ppaction://hlinksldjump"/>
                        </a:rPr>
                        <a:t>10</a:t>
                      </a:r>
                      <a:endParaRPr lang="ru-RU" sz="3600" b="1" dirty="0">
                        <a:solidFill>
                          <a:srgbClr val="3C4D79"/>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3600" b="1" dirty="0">
                          <a:solidFill>
                            <a:srgbClr val="2B3F75"/>
                          </a:solidFill>
                          <a:effectLst>
                            <a:outerShdw blurRad="38100" dist="38100" dir="2700000" algn="tl">
                              <a:srgbClr val="000000">
                                <a:alpha val="43137"/>
                              </a:srgbClr>
                            </a:outerShdw>
                          </a:effectLst>
                          <a:hlinkClick r:id="rId18" action="ppaction://hlinksldjump"/>
                        </a:rPr>
                        <a:t>20</a:t>
                      </a:r>
                      <a:endParaRPr lang="ru-RU" sz="3600" b="1" dirty="0">
                        <a:solidFill>
                          <a:srgbClr val="2B3F75"/>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3600" b="1" dirty="0">
                          <a:solidFill>
                            <a:srgbClr val="2B3F75"/>
                          </a:solidFill>
                          <a:effectLst>
                            <a:outerShdw blurRad="38100" dist="38100" dir="2700000" algn="tl">
                              <a:srgbClr val="000000">
                                <a:alpha val="43137"/>
                              </a:srgbClr>
                            </a:outerShdw>
                          </a:effectLst>
                          <a:hlinkClick r:id="rId19" action="ppaction://hlinksldjump"/>
                        </a:rPr>
                        <a:t>30</a:t>
                      </a:r>
                      <a:endParaRPr lang="ru-RU" sz="3600" b="1" dirty="0">
                        <a:solidFill>
                          <a:srgbClr val="2B3F75"/>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3600" b="1" dirty="0">
                          <a:solidFill>
                            <a:srgbClr val="2B3F75"/>
                          </a:solidFill>
                          <a:effectLst>
                            <a:outerShdw blurRad="38100" dist="38100" dir="2700000" algn="tl">
                              <a:srgbClr val="000000">
                                <a:alpha val="43137"/>
                              </a:srgbClr>
                            </a:outerShdw>
                          </a:effectLst>
                          <a:hlinkClick r:id="rId20" action="ppaction://hlinksldjump"/>
                        </a:rPr>
                        <a:t>40</a:t>
                      </a:r>
                      <a:endParaRPr lang="ru-RU" sz="3600" b="1" dirty="0">
                        <a:solidFill>
                          <a:srgbClr val="2B3F75"/>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3600" b="1" dirty="0">
                          <a:solidFill>
                            <a:srgbClr val="2B3F75"/>
                          </a:solidFill>
                          <a:effectLst>
                            <a:outerShdw blurRad="38100" dist="38100" dir="2700000" algn="tl">
                              <a:srgbClr val="000000">
                                <a:alpha val="43137"/>
                              </a:srgbClr>
                            </a:outerShdw>
                          </a:effectLst>
                          <a:hlinkClick r:id="rId21" action="ppaction://hlinksldjump"/>
                        </a:rPr>
                        <a:t>50</a:t>
                      </a:r>
                      <a:endParaRPr lang="ru-RU" sz="3600" b="1" dirty="0">
                        <a:solidFill>
                          <a:srgbClr val="2B3F75"/>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4281577"/>
                  </a:ext>
                </a:extLst>
              </a:tr>
              <a:tr h="528610">
                <a:tc>
                  <a:txBody>
                    <a:bodyPr/>
                    <a:lstStyle/>
                    <a:p>
                      <a:r>
                        <a:rPr lang="ru-RU" sz="2400" b="1" dirty="0">
                          <a:effectLst>
                            <a:outerShdw blurRad="38100" dist="38100" dir="2700000" algn="tl">
                              <a:srgbClr val="000000">
                                <a:alpha val="43137"/>
                              </a:srgbClr>
                            </a:outerShdw>
                          </a:effectLst>
                        </a:rPr>
                        <a:t>ВПЕРВЫЕ В МИРЕ</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3600" b="1" dirty="0">
                          <a:solidFill>
                            <a:srgbClr val="3C4D79"/>
                          </a:solidFill>
                          <a:effectLst>
                            <a:outerShdw blurRad="38100" dist="38100" dir="2700000" algn="tl">
                              <a:srgbClr val="000000">
                                <a:alpha val="43137"/>
                              </a:srgbClr>
                            </a:outerShdw>
                          </a:effectLst>
                          <a:hlinkClick r:id="rId22" action="ppaction://hlinksldjump"/>
                        </a:rPr>
                        <a:t>10</a:t>
                      </a:r>
                      <a:endParaRPr lang="ru-RU" sz="3600" b="1" dirty="0">
                        <a:solidFill>
                          <a:srgbClr val="3C4D79"/>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3600" b="1" dirty="0">
                          <a:solidFill>
                            <a:srgbClr val="2B3F75"/>
                          </a:solidFill>
                          <a:effectLst>
                            <a:outerShdw blurRad="38100" dist="38100" dir="2700000" algn="tl">
                              <a:srgbClr val="000000">
                                <a:alpha val="43137"/>
                              </a:srgbClr>
                            </a:outerShdw>
                          </a:effectLst>
                          <a:hlinkClick r:id="rId23" action="ppaction://hlinksldjump"/>
                        </a:rPr>
                        <a:t>20</a:t>
                      </a:r>
                      <a:endParaRPr lang="ru-RU" sz="3600" b="1" dirty="0">
                        <a:solidFill>
                          <a:srgbClr val="2B3F75"/>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3600" b="1" dirty="0">
                          <a:solidFill>
                            <a:srgbClr val="2B3F75"/>
                          </a:solidFill>
                          <a:effectLst>
                            <a:outerShdw blurRad="38100" dist="38100" dir="2700000" algn="tl">
                              <a:srgbClr val="000000">
                                <a:alpha val="43137"/>
                              </a:srgbClr>
                            </a:outerShdw>
                          </a:effectLst>
                          <a:hlinkClick r:id="rId24" action="ppaction://hlinksldjump"/>
                        </a:rPr>
                        <a:t>30</a:t>
                      </a:r>
                      <a:endParaRPr lang="ru-RU" sz="3600" b="1" dirty="0">
                        <a:solidFill>
                          <a:srgbClr val="2B3F75"/>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3600" b="1" dirty="0">
                          <a:solidFill>
                            <a:srgbClr val="2B3F75"/>
                          </a:solidFill>
                          <a:effectLst>
                            <a:outerShdw blurRad="38100" dist="38100" dir="2700000" algn="tl">
                              <a:srgbClr val="000000">
                                <a:alpha val="43137"/>
                              </a:srgbClr>
                            </a:outerShdw>
                          </a:effectLst>
                          <a:hlinkClick r:id="rId25" action="ppaction://hlinksldjump"/>
                        </a:rPr>
                        <a:t>40</a:t>
                      </a:r>
                      <a:endParaRPr lang="ru-RU" sz="3600" b="1" dirty="0">
                        <a:solidFill>
                          <a:srgbClr val="2B3F75"/>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3600" b="1" dirty="0">
                          <a:solidFill>
                            <a:srgbClr val="2B3F75"/>
                          </a:solidFill>
                          <a:effectLst>
                            <a:outerShdw blurRad="38100" dist="38100" dir="2700000" algn="tl">
                              <a:srgbClr val="000000">
                                <a:alpha val="43137"/>
                              </a:srgbClr>
                            </a:outerShdw>
                          </a:effectLst>
                          <a:hlinkClick r:id="rId26" action="ppaction://hlinksldjump"/>
                        </a:rPr>
                        <a:t>50</a:t>
                      </a:r>
                      <a:endParaRPr lang="ru-RU" sz="3600" b="1" dirty="0">
                        <a:solidFill>
                          <a:srgbClr val="2B3F75"/>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1590137"/>
                  </a:ext>
                </a:extLst>
              </a:tr>
              <a:tr h="681761">
                <a:tc>
                  <a:txBody>
                    <a:bodyPr/>
                    <a:lstStyle/>
                    <a:p>
                      <a:r>
                        <a:rPr lang="ru-RU" sz="2400" b="1" dirty="0">
                          <a:effectLst>
                            <a:outerShdw blurRad="38100" dist="38100" dir="2700000" algn="tl">
                              <a:srgbClr val="000000">
                                <a:alpha val="43137"/>
                              </a:srgbClr>
                            </a:outerShdw>
                          </a:effectLst>
                        </a:rPr>
                        <a:t>ФЛОРА И ФАУНА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3600" b="1" dirty="0">
                          <a:solidFill>
                            <a:srgbClr val="3C4D79"/>
                          </a:solidFill>
                          <a:effectLst>
                            <a:outerShdw blurRad="38100" dist="38100" dir="2700000" algn="tl">
                              <a:srgbClr val="000000">
                                <a:alpha val="43137"/>
                              </a:srgbClr>
                            </a:outerShdw>
                          </a:effectLst>
                          <a:hlinkClick r:id="rId27" action="ppaction://hlinksldjump"/>
                        </a:rPr>
                        <a:t>10</a:t>
                      </a:r>
                      <a:endParaRPr lang="ru-RU" sz="3600" b="1" dirty="0">
                        <a:solidFill>
                          <a:srgbClr val="3C4D79"/>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3600" b="1" dirty="0">
                          <a:solidFill>
                            <a:srgbClr val="2B3F75"/>
                          </a:solidFill>
                          <a:effectLst>
                            <a:outerShdw blurRad="38100" dist="38100" dir="2700000" algn="tl">
                              <a:srgbClr val="000000">
                                <a:alpha val="43137"/>
                              </a:srgbClr>
                            </a:outerShdw>
                          </a:effectLst>
                          <a:hlinkClick r:id="rId28" action="ppaction://hlinksldjump"/>
                        </a:rPr>
                        <a:t>20</a:t>
                      </a:r>
                      <a:endParaRPr lang="ru-RU" sz="3600" b="1" dirty="0">
                        <a:solidFill>
                          <a:srgbClr val="2B3F75"/>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3600" b="1" dirty="0">
                          <a:solidFill>
                            <a:srgbClr val="2B3F75"/>
                          </a:solidFill>
                          <a:effectLst>
                            <a:outerShdw blurRad="38100" dist="38100" dir="2700000" algn="tl">
                              <a:srgbClr val="000000">
                                <a:alpha val="43137"/>
                              </a:srgbClr>
                            </a:outerShdw>
                          </a:effectLst>
                          <a:hlinkClick r:id="rId29" action="ppaction://hlinksldjump"/>
                        </a:rPr>
                        <a:t>30</a:t>
                      </a:r>
                      <a:endParaRPr lang="ru-RU" sz="3600" b="1" dirty="0">
                        <a:solidFill>
                          <a:srgbClr val="2B3F75"/>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3600" b="1" dirty="0">
                          <a:solidFill>
                            <a:srgbClr val="2B3F75"/>
                          </a:solidFill>
                          <a:effectLst>
                            <a:outerShdw blurRad="38100" dist="38100" dir="2700000" algn="tl">
                              <a:srgbClr val="000000">
                                <a:alpha val="43137"/>
                              </a:srgbClr>
                            </a:outerShdw>
                          </a:effectLst>
                          <a:hlinkClick r:id="rId30" action="ppaction://hlinksldjump"/>
                        </a:rPr>
                        <a:t>40</a:t>
                      </a:r>
                      <a:endParaRPr lang="ru-RU" sz="3600" b="1" dirty="0">
                        <a:solidFill>
                          <a:srgbClr val="2B3F75"/>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3600" b="1" dirty="0">
                          <a:solidFill>
                            <a:srgbClr val="2B3F75"/>
                          </a:solidFill>
                          <a:effectLst>
                            <a:outerShdw blurRad="38100" dist="38100" dir="2700000" algn="tl">
                              <a:srgbClr val="000000">
                                <a:alpha val="43137"/>
                              </a:srgbClr>
                            </a:outerShdw>
                          </a:effectLst>
                          <a:hlinkClick r:id="rId31" action="ppaction://hlinksldjump"/>
                        </a:rPr>
                        <a:t>50</a:t>
                      </a:r>
                      <a:endParaRPr lang="ru-RU" sz="3600" b="1" dirty="0">
                        <a:solidFill>
                          <a:srgbClr val="2B3F75"/>
                        </a:solidFill>
                        <a:effectLst>
                          <a:outerShdw blurRad="38100" dist="38100" dir="2700000" algn="tl">
                            <a:srgbClr val="000000">
                              <a:alpha val="43137"/>
                            </a:srgbClr>
                          </a:outerShd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8188881"/>
                  </a:ext>
                </a:extLst>
              </a:tr>
            </a:tbl>
          </a:graphicData>
        </a:graphic>
      </p:graphicFrame>
      <p:sp>
        <p:nvSpPr>
          <p:cNvPr id="3" name="Улыбающееся лицо 2">
            <a:hlinkClick r:id="rId32" action="ppaction://hlinksldjump"/>
            <a:extLst>
              <a:ext uri="{FF2B5EF4-FFF2-40B4-BE49-F238E27FC236}">
                <a16:creationId xmlns:a16="http://schemas.microsoft.com/office/drawing/2014/main" id="{AAF10921-5E74-4AAD-B06D-6ADE9C57D8CD}"/>
              </a:ext>
            </a:extLst>
          </p:cNvPr>
          <p:cNvSpPr/>
          <p:nvPr/>
        </p:nvSpPr>
        <p:spPr>
          <a:xfrm>
            <a:off x="10737130" y="622169"/>
            <a:ext cx="961534" cy="914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84109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A81DD1A2-B67B-41E0-8B9A-0F5551BCAA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6638" y="2165350"/>
            <a:ext cx="4772025" cy="4591050"/>
          </a:xfrm>
          <a:prstGeom prst="rect">
            <a:avLst/>
          </a:prstGeom>
        </p:spPr>
      </p:pic>
      <p:pic>
        <p:nvPicPr>
          <p:cNvPr id="4" name="Рисунок 3">
            <a:hlinkClick r:id="rId3" action="ppaction://hlinksldjump"/>
            <a:extLst>
              <a:ext uri="{FF2B5EF4-FFF2-40B4-BE49-F238E27FC236}">
                <a16:creationId xmlns:a16="http://schemas.microsoft.com/office/drawing/2014/main" id="{EC26B855-E0A0-4B97-8BEE-DD1C7DB595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2171" y="5580743"/>
            <a:ext cx="1175657" cy="1175657"/>
          </a:xfrm>
          <a:prstGeom prst="rect">
            <a:avLst/>
          </a:prstGeom>
        </p:spPr>
      </p:pic>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ВЕЛИКИЕ ЛЮДИ</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твет 40 баллов</a:t>
            </a:r>
          </a:p>
        </p:txBody>
      </p:sp>
      <p:sp>
        <p:nvSpPr>
          <p:cNvPr id="2" name="Прямоугольник 1">
            <a:extLst>
              <a:ext uri="{FF2B5EF4-FFF2-40B4-BE49-F238E27FC236}">
                <a16:creationId xmlns:a16="http://schemas.microsoft.com/office/drawing/2014/main" id="{9474BECF-13EA-485E-8B4B-286EBBA1C940}"/>
              </a:ext>
            </a:extLst>
          </p:cNvPr>
          <p:cNvSpPr/>
          <p:nvPr/>
        </p:nvSpPr>
        <p:spPr>
          <a:xfrm>
            <a:off x="661987" y="2476432"/>
            <a:ext cx="6510337" cy="1724896"/>
          </a:xfrm>
          <a:prstGeom prst="rect">
            <a:avLst/>
          </a:prstGeom>
        </p:spPr>
        <p:txBody>
          <a:bodyPr wrap="square">
            <a:spAutoFit/>
          </a:bodyPr>
          <a:lstStyle/>
          <a:p>
            <a:pPr>
              <a:lnSpc>
                <a:spcPts val="1440"/>
              </a:lnSpc>
              <a:spcAft>
                <a:spcPts val="800"/>
              </a:spcAft>
            </a:pPr>
            <a:r>
              <a:rPr lang="ru-RU" sz="2800" b="1" dirty="0">
                <a:latin typeface="Franklin Gothic Heavy" panose="020B0903020102020204" pitchFamily="34" charset="0"/>
                <a:ea typeface="Times New Roman" panose="02020603050405020304" pitchFamily="18" charset="0"/>
                <a:cs typeface="Times New Roman" panose="02020603050405020304" pitchFamily="18" charset="0"/>
              </a:rPr>
              <a:t>Клеопатра</a:t>
            </a:r>
            <a:endParaRPr lang="ru-RU" sz="2800" dirty="0">
              <a:latin typeface="Franklin Gothic Heavy" panose="020B0903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800" dirty="0">
                <a:latin typeface="Franklin Gothic Heavy" panose="020B0903020102020204" pitchFamily="34" charset="0"/>
                <a:ea typeface="Times New Roman" panose="02020603050405020304" pitchFamily="18" charset="0"/>
                <a:cs typeface="Times New Roman" panose="02020603050405020304" pitchFamily="18" charset="0"/>
              </a:rPr>
              <a:t>Она была не только красива; она была полиглотом и имела такой нос, что её силуэт был уникален!</a:t>
            </a:r>
            <a:endParaRPr lang="ru-RU" sz="2800" dirty="0">
              <a:effectLst/>
              <a:latin typeface="Franklin Gothic Heavy" panose="020B0903020102020204" pitchFamily="34" charset="0"/>
              <a:ea typeface="Calibri" panose="020F0502020204030204" pitchFamily="34" charset="0"/>
              <a:cs typeface="Times New Roman" panose="02020603050405020304" pitchFamily="18" charset="0"/>
            </a:endParaRPr>
          </a:p>
        </p:txBody>
      </p:sp>
      <p:pic>
        <p:nvPicPr>
          <p:cNvPr id="10" name="Рисунок 9">
            <a:extLst>
              <a:ext uri="{FF2B5EF4-FFF2-40B4-BE49-F238E27FC236}">
                <a16:creationId xmlns:a16="http://schemas.microsoft.com/office/drawing/2014/main" id="{A281BA59-ECB6-4E59-89CE-0E70371BF4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250" y="4113820"/>
            <a:ext cx="2047275" cy="2752798"/>
          </a:xfrm>
          <a:prstGeom prst="rect">
            <a:avLst/>
          </a:prstGeom>
        </p:spPr>
      </p:pic>
    </p:spTree>
    <p:extLst>
      <p:ext uri="{BB962C8B-B14F-4D97-AF65-F5344CB8AC3E}">
        <p14:creationId xmlns:p14="http://schemas.microsoft.com/office/powerpoint/2010/main" val="1639284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ВЕЛИКИЕ ЛЮДИ</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вопрос 5</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2" name="Прямоугольник 1">
            <a:extLst>
              <a:ext uri="{FF2B5EF4-FFF2-40B4-BE49-F238E27FC236}">
                <a16:creationId xmlns:a16="http://schemas.microsoft.com/office/drawing/2014/main" id="{5D98C234-800F-4182-922F-E7380131A50E}"/>
              </a:ext>
            </a:extLst>
          </p:cNvPr>
          <p:cNvSpPr/>
          <p:nvPr/>
        </p:nvSpPr>
        <p:spPr>
          <a:xfrm>
            <a:off x="375340" y="2253946"/>
            <a:ext cx="11478332" cy="2647456"/>
          </a:xfrm>
          <a:prstGeom prst="rect">
            <a:avLst/>
          </a:prstGeom>
          <a:solidFill>
            <a:schemeClr val="tx2">
              <a:lumMod val="40000"/>
              <a:lumOff val="60000"/>
            </a:schemeClr>
          </a:solidFill>
        </p:spPr>
        <p:txBody>
          <a:bodyPr wrap="square">
            <a:spAutoFit/>
          </a:bodyPr>
          <a:lstStyle/>
          <a:p>
            <a:pPr>
              <a:lnSpc>
                <a:spcPct val="107000"/>
              </a:lnSpc>
              <a:spcAft>
                <a:spcPts val="800"/>
              </a:spcAft>
            </a:pPr>
            <a:r>
              <a:rPr lang="ru-RU" dirty="0">
                <a:latin typeface="Franklin Gothic Heavy" panose="020B0903020102020204" pitchFamily="34" charset="0"/>
                <a:ea typeface="Calibri" panose="020F0502020204030204" pitchFamily="34" charset="0"/>
                <a:cs typeface="Times New Roman" panose="02020603050405020304" pitchFamily="18" charset="0"/>
              </a:rPr>
              <a:t>В 1931году 19-летний британский аристократ по имени Джон Скотт-Эллис находился за рулем красного </a:t>
            </a:r>
            <a:r>
              <a:rPr lang="ru-RU" dirty="0" err="1">
                <a:latin typeface="Franklin Gothic Heavy" panose="020B0903020102020204" pitchFamily="34" charset="0"/>
                <a:ea typeface="Calibri" panose="020F0502020204030204" pitchFamily="34" charset="0"/>
                <a:cs typeface="Times New Roman" panose="02020603050405020304" pitchFamily="18" charset="0"/>
              </a:rPr>
              <a:t>Fiat</a:t>
            </a:r>
            <a:r>
              <a:rPr lang="ru-RU" dirty="0">
                <a:latin typeface="Franklin Gothic Heavy" panose="020B0903020102020204" pitchFamily="34" charset="0"/>
                <a:ea typeface="Calibri" panose="020F0502020204030204" pitchFamily="34" charset="0"/>
                <a:cs typeface="Times New Roman" panose="02020603050405020304" pitchFamily="18" charset="0"/>
              </a:rPr>
              <a:t> в Мюнхене и чуть не сбил одного знаменитого человека. Скотт-Эллис выпрыгнул из своей машины и извинился. Пешеход отделался незначительными ушибами. Они пожали друг другу руки, и Скотт-Эллис позже заметил: ‘Возможно, несколько секунд я держал историю Европы в своих довольно неуклюжих руках ... [Пешеход] был только потрясен, но если бы я убил его, это изменило бы историю мира’. Кто был этот пешеход?</a:t>
            </a:r>
          </a:p>
          <a:p>
            <a:pPr>
              <a:lnSpc>
                <a:spcPct val="107000"/>
              </a:lnSpc>
              <a:spcAft>
                <a:spcPts val="800"/>
              </a:spcAft>
            </a:pPr>
            <a:r>
              <a:rPr lang="ru-RU" dirty="0">
                <a:latin typeface="Franklin Gothic Heavy" panose="020B0903020102020204" pitchFamily="34" charset="0"/>
                <a:ea typeface="Calibri" panose="020F0502020204030204" pitchFamily="34" charset="0"/>
                <a:cs typeface="Times New Roman" panose="02020603050405020304" pitchFamily="18" charset="0"/>
              </a:rPr>
              <a:t>Уинстон Черчилль             Иосиф Виссарионович Сталин </a:t>
            </a:r>
          </a:p>
          <a:p>
            <a:pPr>
              <a:lnSpc>
                <a:spcPct val="107000"/>
              </a:lnSpc>
              <a:spcAft>
                <a:spcPts val="800"/>
              </a:spcAft>
            </a:pPr>
            <a:r>
              <a:rPr lang="ru-RU" dirty="0">
                <a:latin typeface="Franklin Gothic Heavy" panose="020B0903020102020204" pitchFamily="34" charset="0"/>
                <a:ea typeface="Calibri" panose="020F0502020204030204" pitchFamily="34" charset="0"/>
                <a:cs typeface="Times New Roman" panose="02020603050405020304" pitchFamily="18" charset="0"/>
              </a:rPr>
              <a:t> Адольф Гитлер                       Надежда Константиновна Крупская</a:t>
            </a:r>
          </a:p>
        </p:txBody>
      </p:sp>
      <p:pic>
        <p:nvPicPr>
          <p:cNvPr id="6" name="Рисунок 5">
            <a:extLst>
              <a:ext uri="{FF2B5EF4-FFF2-40B4-BE49-F238E27FC236}">
                <a16:creationId xmlns:a16="http://schemas.microsoft.com/office/drawing/2014/main" id="{B1B29E7F-7413-4153-B418-F62CC73BC1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4845050"/>
            <a:ext cx="3019425" cy="2012950"/>
          </a:xfrm>
          <a:prstGeom prst="rect">
            <a:avLst/>
          </a:prstGeom>
        </p:spPr>
      </p:pic>
      <p:pic>
        <p:nvPicPr>
          <p:cNvPr id="8" name="Рисунок 7">
            <a:extLst>
              <a:ext uri="{FF2B5EF4-FFF2-40B4-BE49-F238E27FC236}">
                <a16:creationId xmlns:a16="http://schemas.microsoft.com/office/drawing/2014/main" id="{C30DBA75-D718-46BC-BBDA-44DA9F999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2" y="4463866"/>
            <a:ext cx="2862470" cy="1885950"/>
          </a:xfrm>
          <a:prstGeom prst="rect">
            <a:avLst/>
          </a:prstGeom>
        </p:spPr>
      </p:pic>
      <p:pic>
        <p:nvPicPr>
          <p:cNvPr id="3" name="Рисунок 2">
            <a:hlinkClick r:id="rId4" action="ppaction://hlinksldjump"/>
            <a:extLst>
              <a:ext uri="{FF2B5EF4-FFF2-40B4-BE49-F238E27FC236}">
                <a16:creationId xmlns:a16="http://schemas.microsoft.com/office/drawing/2014/main" id="{444C9591-3D2A-4AB0-B388-36F6A0CA6F58}"/>
              </a:ext>
            </a:extLst>
          </p:cNvPr>
          <p:cNvPicPr>
            <a:picLocks noChangeAspect="1"/>
          </p:cNvPicPr>
          <p:nvPr/>
        </p:nvPicPr>
        <p:blipFill>
          <a:blip r:embed="rId5"/>
          <a:stretch>
            <a:fillRect/>
          </a:stretch>
        </p:blipFill>
        <p:spPr>
          <a:xfrm>
            <a:off x="10684716" y="5563520"/>
            <a:ext cx="1109568" cy="1109568"/>
          </a:xfrm>
          <a:prstGeom prst="rect">
            <a:avLst/>
          </a:prstGeom>
        </p:spPr>
      </p:pic>
    </p:spTree>
    <p:extLst>
      <p:ext uri="{BB962C8B-B14F-4D97-AF65-F5344CB8AC3E}">
        <p14:creationId xmlns:p14="http://schemas.microsoft.com/office/powerpoint/2010/main" val="167056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hlinkClick r:id="rId2" action="ppaction://hlinksldjump"/>
            <a:extLst>
              <a:ext uri="{FF2B5EF4-FFF2-40B4-BE49-F238E27FC236}">
                <a16:creationId xmlns:a16="http://schemas.microsoft.com/office/drawing/2014/main" id="{EC26B855-E0A0-4B97-8BEE-DD1C7DB59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171" y="5580743"/>
            <a:ext cx="1175657" cy="1175657"/>
          </a:xfrm>
          <a:prstGeom prst="rect">
            <a:avLst/>
          </a:prstGeom>
        </p:spPr>
      </p:pic>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ВЕЛИКИЕ ЛЮДИ</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ответ 5</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2" name="Прямоугольник 1">
            <a:extLst>
              <a:ext uri="{FF2B5EF4-FFF2-40B4-BE49-F238E27FC236}">
                <a16:creationId xmlns:a16="http://schemas.microsoft.com/office/drawing/2014/main" id="{5D98C234-800F-4182-922F-E7380131A50E}"/>
              </a:ext>
            </a:extLst>
          </p:cNvPr>
          <p:cNvSpPr/>
          <p:nvPr/>
        </p:nvSpPr>
        <p:spPr>
          <a:xfrm>
            <a:off x="539496" y="2225247"/>
            <a:ext cx="8723376" cy="919675"/>
          </a:xfrm>
          <a:prstGeom prst="rect">
            <a:avLst/>
          </a:prstGeom>
          <a:solidFill>
            <a:schemeClr val="tx2">
              <a:lumMod val="40000"/>
              <a:lumOff val="60000"/>
            </a:schemeClr>
          </a:solidFill>
        </p:spPr>
        <p:txBody>
          <a:bodyPr wrap="square">
            <a:spAutoFit/>
          </a:bodyPr>
          <a:lstStyle/>
          <a:p>
            <a:pPr>
              <a:lnSpc>
                <a:spcPct val="107000"/>
              </a:lnSpc>
              <a:spcAft>
                <a:spcPts val="800"/>
              </a:spcAft>
            </a:pPr>
            <a:r>
              <a:rPr lang="ru-RU"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ru-RU" sz="2800" dirty="0">
                <a:latin typeface="Franklin Gothic Heavy" panose="020B0903020102020204" pitchFamily="34" charset="0"/>
                <a:ea typeface="Calibri" panose="020F0502020204030204" pitchFamily="34" charset="0"/>
                <a:cs typeface="Times New Roman" panose="02020603050405020304" pitchFamily="18" charset="0"/>
              </a:rPr>
              <a:t>Адольф Гитлер</a:t>
            </a:r>
          </a:p>
        </p:txBody>
      </p:sp>
      <p:pic>
        <p:nvPicPr>
          <p:cNvPr id="7" name="Рисунок 6">
            <a:extLst>
              <a:ext uri="{FF2B5EF4-FFF2-40B4-BE49-F238E27FC236}">
                <a16:creationId xmlns:a16="http://schemas.microsoft.com/office/drawing/2014/main" id="{512B4F20-446F-4085-A0BD-25E53DD8D5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2719927"/>
            <a:ext cx="5786439" cy="3254873"/>
          </a:xfrm>
          <a:prstGeom prst="rect">
            <a:avLst/>
          </a:prstGeom>
        </p:spPr>
      </p:pic>
    </p:spTree>
    <p:extLst>
      <p:ext uri="{BB962C8B-B14F-4D97-AF65-F5344CB8AC3E}">
        <p14:creationId xmlns:p14="http://schemas.microsoft.com/office/powerpoint/2010/main" val="2581994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МУЗЫКАЛЬНАЯ ПЕРЕМЕНА</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опрос 10 баллов</a:t>
            </a:r>
          </a:p>
        </p:txBody>
      </p:sp>
      <p:sp>
        <p:nvSpPr>
          <p:cNvPr id="2" name="Прямоугольник 1">
            <a:extLst>
              <a:ext uri="{FF2B5EF4-FFF2-40B4-BE49-F238E27FC236}">
                <a16:creationId xmlns:a16="http://schemas.microsoft.com/office/drawing/2014/main" id="{A5755A03-1E6E-4AE0-A20C-D3C8C39EA5A8}"/>
              </a:ext>
            </a:extLst>
          </p:cNvPr>
          <p:cNvSpPr/>
          <p:nvPr/>
        </p:nvSpPr>
        <p:spPr>
          <a:xfrm>
            <a:off x="381000" y="2262510"/>
            <a:ext cx="11430000" cy="954107"/>
          </a:xfrm>
          <a:prstGeom prst="rect">
            <a:avLst/>
          </a:prstGeom>
          <a:solidFill>
            <a:schemeClr val="tx2">
              <a:lumMod val="40000"/>
              <a:lumOff val="60000"/>
            </a:schemeClr>
          </a:solidFill>
        </p:spPr>
        <p:txBody>
          <a:bodyPr wrap="square">
            <a:spAutoFit/>
          </a:bodyPr>
          <a:lstStyle/>
          <a:p>
            <a:pPr fontAlgn="base"/>
            <a:r>
              <a:rPr lang="ru-RU" sz="2800" b="1" dirty="0">
                <a:solidFill>
                  <a:srgbClr val="2D333D"/>
                </a:solidFill>
                <a:latin typeface="Franklin Gothic Heavy" panose="020B0903020102020204" pitchFamily="34" charset="0"/>
              </a:rPr>
              <a:t>Закончите текст песни Александры Пахмутовой «Нежность»: </a:t>
            </a:r>
          </a:p>
          <a:p>
            <a:pPr fontAlgn="base"/>
            <a:r>
              <a:rPr lang="ru-RU" sz="2800" b="1" dirty="0">
                <a:solidFill>
                  <a:srgbClr val="2D333D"/>
                </a:solidFill>
                <a:latin typeface="Franklin Gothic Heavy" panose="020B0903020102020204" pitchFamily="34" charset="0"/>
              </a:rPr>
              <a:t>«Он летал, летал, И все звезды…»</a:t>
            </a:r>
          </a:p>
        </p:txBody>
      </p:sp>
      <p:pic>
        <p:nvPicPr>
          <p:cNvPr id="6" name="Рисунок 5">
            <a:extLst>
              <a:ext uri="{FF2B5EF4-FFF2-40B4-BE49-F238E27FC236}">
                <a16:creationId xmlns:a16="http://schemas.microsoft.com/office/drawing/2014/main" id="{4095E429-64C5-4BC1-AD1B-45BA63D89F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806" y="3701866"/>
            <a:ext cx="5059777" cy="2647950"/>
          </a:xfrm>
          <a:prstGeom prst="rect">
            <a:avLst/>
          </a:prstGeom>
        </p:spPr>
      </p:pic>
      <p:pic>
        <p:nvPicPr>
          <p:cNvPr id="3" name="Рисунок 2">
            <a:hlinkClick r:id="rId3" action="ppaction://hlinksldjump"/>
            <a:extLst>
              <a:ext uri="{FF2B5EF4-FFF2-40B4-BE49-F238E27FC236}">
                <a16:creationId xmlns:a16="http://schemas.microsoft.com/office/drawing/2014/main" id="{FBE84706-E777-412D-8DEC-889BB3C6F06B}"/>
              </a:ext>
            </a:extLst>
          </p:cNvPr>
          <p:cNvPicPr>
            <a:picLocks noChangeAspect="1"/>
          </p:cNvPicPr>
          <p:nvPr/>
        </p:nvPicPr>
        <p:blipFill>
          <a:blip r:embed="rId4"/>
          <a:stretch>
            <a:fillRect/>
          </a:stretch>
        </p:blipFill>
        <p:spPr>
          <a:xfrm>
            <a:off x="10738055" y="5579709"/>
            <a:ext cx="1109568" cy="1109568"/>
          </a:xfrm>
          <a:prstGeom prst="rect">
            <a:avLst/>
          </a:prstGeom>
        </p:spPr>
      </p:pic>
    </p:spTree>
    <p:extLst>
      <p:ext uri="{BB962C8B-B14F-4D97-AF65-F5344CB8AC3E}">
        <p14:creationId xmlns:p14="http://schemas.microsoft.com/office/powerpoint/2010/main" val="2689847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hlinkClick r:id="rId2" action="ppaction://hlinksldjump"/>
            <a:extLst>
              <a:ext uri="{FF2B5EF4-FFF2-40B4-BE49-F238E27FC236}">
                <a16:creationId xmlns:a16="http://schemas.microsoft.com/office/drawing/2014/main" id="{EC26B855-E0A0-4B97-8BEE-DD1C7DB59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171" y="5580743"/>
            <a:ext cx="1175657" cy="1175657"/>
          </a:xfrm>
          <a:prstGeom prst="rect">
            <a:avLst/>
          </a:prstGeom>
        </p:spPr>
      </p:pic>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МУЗЫКАЛЬНАЯ ПЕРЕМЕНА</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ответ</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 10 баллов</a:t>
            </a:r>
          </a:p>
        </p:txBody>
      </p:sp>
      <p:sp>
        <p:nvSpPr>
          <p:cNvPr id="2" name="Прямоугольник 1">
            <a:extLst>
              <a:ext uri="{FF2B5EF4-FFF2-40B4-BE49-F238E27FC236}">
                <a16:creationId xmlns:a16="http://schemas.microsoft.com/office/drawing/2014/main" id="{A5755A03-1E6E-4AE0-A20C-D3C8C39EA5A8}"/>
              </a:ext>
            </a:extLst>
          </p:cNvPr>
          <p:cNvSpPr/>
          <p:nvPr/>
        </p:nvSpPr>
        <p:spPr>
          <a:xfrm>
            <a:off x="4746171" y="2443074"/>
            <a:ext cx="6096000" cy="1384995"/>
          </a:xfrm>
          <a:prstGeom prst="rect">
            <a:avLst/>
          </a:prstGeom>
          <a:solidFill>
            <a:schemeClr val="tx2">
              <a:lumMod val="40000"/>
              <a:lumOff val="60000"/>
            </a:schemeClr>
          </a:solidFill>
        </p:spPr>
        <p:txBody>
          <a:bodyPr>
            <a:spAutoFit/>
          </a:bodyPr>
          <a:lstStyle/>
          <a:p>
            <a:pPr fontAlgn="base"/>
            <a:r>
              <a:rPr lang="ru-RU" sz="2800" dirty="0">
                <a:solidFill>
                  <a:srgbClr val="302B3A"/>
                </a:solidFill>
                <a:latin typeface="Franklin Gothic Heavy" panose="020B0903020102020204" pitchFamily="34" charset="0"/>
              </a:rPr>
              <a:t>Он летал, летал,</a:t>
            </a:r>
          </a:p>
          <a:p>
            <a:pPr fontAlgn="base"/>
            <a:r>
              <a:rPr lang="ru-RU" sz="2800" dirty="0">
                <a:solidFill>
                  <a:srgbClr val="302B3A"/>
                </a:solidFill>
                <a:latin typeface="Franklin Gothic Heavy" panose="020B0903020102020204" pitchFamily="34" charset="0"/>
              </a:rPr>
              <a:t> И все звезды ему отдавали </a:t>
            </a:r>
          </a:p>
          <a:p>
            <a:pPr fontAlgn="base"/>
            <a:r>
              <a:rPr lang="ru-RU" sz="2800" dirty="0">
                <a:solidFill>
                  <a:srgbClr val="302B3A"/>
                </a:solidFill>
                <a:latin typeface="Franklin Gothic Heavy" panose="020B0903020102020204" pitchFamily="34" charset="0"/>
              </a:rPr>
              <a:t>Свою нежность</a:t>
            </a:r>
            <a:endParaRPr lang="ru-RU" sz="2800" b="0" i="0" dirty="0">
              <a:solidFill>
                <a:srgbClr val="302B3A"/>
              </a:solidFill>
              <a:effectLst/>
              <a:latin typeface="Franklin Gothic Heavy" panose="020B0903020102020204" pitchFamily="34" charset="0"/>
            </a:endParaRPr>
          </a:p>
        </p:txBody>
      </p:sp>
      <p:pic>
        <p:nvPicPr>
          <p:cNvPr id="7" name="Рисунок 6">
            <a:extLst>
              <a:ext uri="{FF2B5EF4-FFF2-40B4-BE49-F238E27FC236}">
                <a16:creationId xmlns:a16="http://schemas.microsoft.com/office/drawing/2014/main" id="{D32465A9-B583-4A75-AAE4-6110E76175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172" y="2618110"/>
            <a:ext cx="4100090" cy="4138290"/>
          </a:xfrm>
          <a:prstGeom prst="rect">
            <a:avLst/>
          </a:prstGeom>
        </p:spPr>
      </p:pic>
    </p:spTree>
    <p:extLst>
      <p:ext uri="{BB962C8B-B14F-4D97-AF65-F5344CB8AC3E}">
        <p14:creationId xmlns:p14="http://schemas.microsoft.com/office/powerpoint/2010/main" val="2274553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МУЗЫКАЛЬНАЯ ПЕРЕМЕНА</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вопрос 2</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2" name="Прямоугольник 1">
            <a:extLst>
              <a:ext uri="{FF2B5EF4-FFF2-40B4-BE49-F238E27FC236}">
                <a16:creationId xmlns:a16="http://schemas.microsoft.com/office/drawing/2014/main" id="{75ABB0E3-B947-4A29-87D8-58FA81D32BCB}"/>
              </a:ext>
            </a:extLst>
          </p:cNvPr>
          <p:cNvSpPr/>
          <p:nvPr/>
        </p:nvSpPr>
        <p:spPr>
          <a:xfrm>
            <a:off x="338328" y="2200729"/>
            <a:ext cx="11679500" cy="3108543"/>
          </a:xfrm>
          <a:prstGeom prst="rect">
            <a:avLst/>
          </a:prstGeom>
          <a:solidFill>
            <a:schemeClr val="tx2">
              <a:lumMod val="40000"/>
              <a:lumOff val="60000"/>
            </a:schemeClr>
          </a:solidFill>
        </p:spPr>
        <p:txBody>
          <a:bodyPr wrap="square">
            <a:spAutoFit/>
          </a:bodyPr>
          <a:lstStyle/>
          <a:p>
            <a:pPr fontAlgn="base"/>
            <a:r>
              <a:rPr lang="ru-RU" sz="2800" b="1" dirty="0">
                <a:solidFill>
                  <a:srgbClr val="2D333D"/>
                </a:solidFill>
                <a:latin typeface="Franklin Gothic Heavy" panose="020B0903020102020204" pitchFamily="34" charset="0"/>
              </a:rPr>
              <a:t>Какая группа исполняла песню со следующим текстом: </a:t>
            </a:r>
          </a:p>
          <a:p>
            <a:pPr fontAlgn="base"/>
            <a:r>
              <a:rPr lang="ru-RU" sz="2800" b="1" dirty="0">
                <a:solidFill>
                  <a:srgbClr val="2D333D"/>
                </a:solidFill>
                <a:latin typeface="Franklin Gothic Heavy" panose="020B0903020102020204" pitchFamily="34" charset="0"/>
              </a:rPr>
              <a:t>«Любите, девушки, </a:t>
            </a:r>
          </a:p>
          <a:p>
            <a:pPr fontAlgn="base"/>
            <a:r>
              <a:rPr lang="ru-RU" sz="2800" b="1" dirty="0">
                <a:solidFill>
                  <a:srgbClr val="2D333D"/>
                </a:solidFill>
                <a:latin typeface="Franklin Gothic Heavy" panose="020B0903020102020204" pitchFamily="34" charset="0"/>
              </a:rPr>
              <a:t>Простых романтиков, </a:t>
            </a:r>
          </a:p>
          <a:p>
            <a:pPr fontAlgn="base"/>
            <a:r>
              <a:rPr lang="ru-RU" sz="2800" b="1" dirty="0">
                <a:solidFill>
                  <a:srgbClr val="2D333D"/>
                </a:solidFill>
                <a:latin typeface="Franklin Gothic Heavy" panose="020B0903020102020204" pitchFamily="34" charset="0"/>
              </a:rPr>
              <a:t>Отважных летчиков и моряков. </a:t>
            </a:r>
          </a:p>
          <a:p>
            <a:pPr fontAlgn="base"/>
            <a:r>
              <a:rPr lang="ru-RU" sz="2800" b="1" dirty="0">
                <a:solidFill>
                  <a:srgbClr val="2D333D"/>
                </a:solidFill>
                <a:latin typeface="Franklin Gothic Heavy" panose="020B0903020102020204" pitchFamily="34" charset="0"/>
              </a:rPr>
              <a:t>Бросайте, девушки,</a:t>
            </a:r>
          </a:p>
          <a:p>
            <a:pPr fontAlgn="base"/>
            <a:r>
              <a:rPr lang="ru-RU" sz="2800" b="1" dirty="0">
                <a:solidFill>
                  <a:srgbClr val="2D333D"/>
                </a:solidFill>
                <a:latin typeface="Franklin Gothic Heavy" panose="020B0903020102020204" pitchFamily="34" charset="0"/>
              </a:rPr>
              <a:t>Домашних мальчиков,</a:t>
            </a:r>
          </a:p>
          <a:p>
            <a:pPr fontAlgn="base"/>
            <a:r>
              <a:rPr lang="ru-RU" sz="2800" b="1" dirty="0">
                <a:solidFill>
                  <a:srgbClr val="2D333D"/>
                </a:solidFill>
                <a:latin typeface="Franklin Gothic Heavy" panose="020B0903020102020204" pitchFamily="34" charset="0"/>
              </a:rPr>
              <a:t>Не стоит им дарить свою любовь»?</a:t>
            </a:r>
          </a:p>
        </p:txBody>
      </p:sp>
      <p:pic>
        <p:nvPicPr>
          <p:cNvPr id="6" name="Рисунок 5">
            <a:extLst>
              <a:ext uri="{FF2B5EF4-FFF2-40B4-BE49-F238E27FC236}">
                <a16:creationId xmlns:a16="http://schemas.microsoft.com/office/drawing/2014/main" id="{341F6993-E496-4A4E-890C-A5AE8F722B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9417" y="2742185"/>
            <a:ext cx="4306653" cy="3229990"/>
          </a:xfrm>
          <a:prstGeom prst="rect">
            <a:avLst/>
          </a:prstGeom>
        </p:spPr>
      </p:pic>
      <p:pic>
        <p:nvPicPr>
          <p:cNvPr id="3" name="Рисунок 2">
            <a:hlinkClick r:id="rId3" action="ppaction://hlinksldjump"/>
            <a:extLst>
              <a:ext uri="{FF2B5EF4-FFF2-40B4-BE49-F238E27FC236}">
                <a16:creationId xmlns:a16="http://schemas.microsoft.com/office/drawing/2014/main" id="{D37F651E-B091-42BA-ADA1-E7C5339F61DD}"/>
              </a:ext>
            </a:extLst>
          </p:cNvPr>
          <p:cNvPicPr>
            <a:picLocks noChangeAspect="1"/>
          </p:cNvPicPr>
          <p:nvPr/>
        </p:nvPicPr>
        <p:blipFill>
          <a:blip r:embed="rId4"/>
          <a:stretch>
            <a:fillRect/>
          </a:stretch>
        </p:blipFill>
        <p:spPr>
          <a:xfrm>
            <a:off x="10966070" y="5607989"/>
            <a:ext cx="1109568" cy="1109568"/>
          </a:xfrm>
          <a:prstGeom prst="rect">
            <a:avLst/>
          </a:prstGeom>
        </p:spPr>
      </p:pic>
    </p:spTree>
    <p:extLst>
      <p:ext uri="{BB962C8B-B14F-4D97-AF65-F5344CB8AC3E}">
        <p14:creationId xmlns:p14="http://schemas.microsoft.com/office/powerpoint/2010/main" val="1595508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hlinkClick r:id="rId2" action="ppaction://hlinksldjump"/>
            <a:extLst>
              <a:ext uri="{FF2B5EF4-FFF2-40B4-BE49-F238E27FC236}">
                <a16:creationId xmlns:a16="http://schemas.microsoft.com/office/drawing/2014/main" id="{EC26B855-E0A0-4B97-8BEE-DD1C7DB59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891" y="5571316"/>
            <a:ext cx="1175657" cy="1175657"/>
          </a:xfrm>
          <a:prstGeom prst="rect">
            <a:avLst/>
          </a:prstGeom>
        </p:spPr>
      </p:pic>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МУЗЫКАЛЬНАЯ ПЕРЕМЕНА</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ответ 2</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2" name="Прямоугольник 1">
            <a:extLst>
              <a:ext uri="{FF2B5EF4-FFF2-40B4-BE49-F238E27FC236}">
                <a16:creationId xmlns:a16="http://schemas.microsoft.com/office/drawing/2014/main" id="{75ABB0E3-B947-4A29-87D8-58FA81D32BCB}"/>
              </a:ext>
            </a:extLst>
          </p:cNvPr>
          <p:cNvSpPr/>
          <p:nvPr/>
        </p:nvSpPr>
        <p:spPr>
          <a:xfrm>
            <a:off x="3048000" y="2690336"/>
            <a:ext cx="6096000" cy="646331"/>
          </a:xfrm>
          <a:prstGeom prst="rect">
            <a:avLst/>
          </a:prstGeom>
          <a:solidFill>
            <a:schemeClr val="tx2">
              <a:lumMod val="40000"/>
              <a:lumOff val="60000"/>
            </a:schemeClr>
          </a:solidFill>
        </p:spPr>
        <p:txBody>
          <a:bodyPr>
            <a:spAutoFit/>
          </a:bodyPr>
          <a:lstStyle/>
          <a:p>
            <a:pPr fontAlgn="base"/>
            <a:r>
              <a:rPr lang="ru-RU" sz="3600" dirty="0">
                <a:solidFill>
                  <a:srgbClr val="302B3A"/>
                </a:solidFill>
                <a:latin typeface="Franklin Gothic Heavy" panose="020B0903020102020204" pitchFamily="34" charset="0"/>
              </a:rPr>
              <a:t>Группа «Браво»</a:t>
            </a:r>
            <a:endParaRPr lang="ru-RU" sz="3600" b="0" i="0" dirty="0">
              <a:solidFill>
                <a:srgbClr val="302B3A"/>
              </a:solidFill>
              <a:effectLst/>
              <a:latin typeface="Franklin Gothic Heavy" panose="020B0903020102020204" pitchFamily="34" charset="0"/>
            </a:endParaRPr>
          </a:p>
        </p:txBody>
      </p:sp>
      <p:pic>
        <p:nvPicPr>
          <p:cNvPr id="6" name="Рисунок 5">
            <a:extLst>
              <a:ext uri="{FF2B5EF4-FFF2-40B4-BE49-F238E27FC236}">
                <a16:creationId xmlns:a16="http://schemas.microsoft.com/office/drawing/2014/main" id="{442949E1-D2E3-41B6-95B9-43DA66C21E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3418283"/>
            <a:ext cx="5429250" cy="3053953"/>
          </a:xfrm>
          <a:prstGeom prst="rect">
            <a:avLst/>
          </a:prstGeom>
        </p:spPr>
      </p:pic>
    </p:spTree>
    <p:extLst>
      <p:ext uri="{BB962C8B-B14F-4D97-AF65-F5344CB8AC3E}">
        <p14:creationId xmlns:p14="http://schemas.microsoft.com/office/powerpoint/2010/main" val="2956975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МУЗЫКАЛЬНАЯ ПЕРЕМЕНА</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3</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2" name="Прямоугольник 1">
            <a:extLst>
              <a:ext uri="{FF2B5EF4-FFF2-40B4-BE49-F238E27FC236}">
                <a16:creationId xmlns:a16="http://schemas.microsoft.com/office/drawing/2014/main" id="{C171D69D-EA99-4841-8328-536E5750DF2B}"/>
              </a:ext>
            </a:extLst>
          </p:cNvPr>
          <p:cNvSpPr/>
          <p:nvPr/>
        </p:nvSpPr>
        <p:spPr>
          <a:xfrm>
            <a:off x="5603429" y="3244334"/>
            <a:ext cx="2603149" cy="769441"/>
          </a:xfrm>
          <a:prstGeom prst="rect">
            <a:avLst/>
          </a:prstGeom>
          <a:solidFill>
            <a:schemeClr val="tx2">
              <a:lumMod val="40000"/>
              <a:lumOff val="60000"/>
            </a:schemeClr>
          </a:solidFill>
        </p:spPr>
        <p:txBody>
          <a:bodyPr wrap="none">
            <a:spAutoFit/>
          </a:bodyPr>
          <a:lstStyle/>
          <a:p>
            <a:r>
              <a:rPr lang="ru-RU" sz="4400" dirty="0">
                <a:latin typeface="Franklin Gothic Heavy" panose="020B0903020102020204" pitchFamily="34" charset="0"/>
              </a:rPr>
              <a:t>Кто это? </a:t>
            </a:r>
          </a:p>
        </p:txBody>
      </p:sp>
      <p:pic>
        <p:nvPicPr>
          <p:cNvPr id="6" name="Рисунок 5">
            <a:extLst>
              <a:ext uri="{FF2B5EF4-FFF2-40B4-BE49-F238E27FC236}">
                <a16:creationId xmlns:a16="http://schemas.microsoft.com/office/drawing/2014/main" id="{73562F66-77B6-48F8-A85E-BAAE86CF2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6975" y="2201445"/>
            <a:ext cx="3195782" cy="4148371"/>
          </a:xfrm>
          <a:prstGeom prst="rect">
            <a:avLst/>
          </a:prstGeom>
        </p:spPr>
      </p:pic>
      <p:pic>
        <p:nvPicPr>
          <p:cNvPr id="3" name="Рисунок 2">
            <a:hlinkClick r:id="rId3" action="ppaction://hlinksldjump"/>
            <a:extLst>
              <a:ext uri="{FF2B5EF4-FFF2-40B4-BE49-F238E27FC236}">
                <a16:creationId xmlns:a16="http://schemas.microsoft.com/office/drawing/2014/main" id="{03109DED-3C42-40A5-BDAE-CD70D0B70AF7}"/>
              </a:ext>
            </a:extLst>
          </p:cNvPr>
          <p:cNvPicPr>
            <a:picLocks noChangeAspect="1"/>
          </p:cNvPicPr>
          <p:nvPr/>
        </p:nvPicPr>
        <p:blipFill>
          <a:blip r:embed="rId4"/>
          <a:stretch>
            <a:fillRect/>
          </a:stretch>
        </p:blipFill>
        <p:spPr>
          <a:xfrm>
            <a:off x="10738055" y="5551428"/>
            <a:ext cx="1109568" cy="1109568"/>
          </a:xfrm>
          <a:prstGeom prst="rect">
            <a:avLst/>
          </a:prstGeom>
        </p:spPr>
      </p:pic>
    </p:spTree>
    <p:extLst>
      <p:ext uri="{BB962C8B-B14F-4D97-AF65-F5344CB8AC3E}">
        <p14:creationId xmlns:p14="http://schemas.microsoft.com/office/powerpoint/2010/main" val="1529151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hlinkClick r:id="rId2" action="ppaction://hlinksldjump"/>
            <a:extLst>
              <a:ext uri="{FF2B5EF4-FFF2-40B4-BE49-F238E27FC236}">
                <a16:creationId xmlns:a16="http://schemas.microsoft.com/office/drawing/2014/main" id="{EC26B855-E0A0-4B97-8BEE-DD1C7DB59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171" y="5552463"/>
            <a:ext cx="1175657" cy="1175657"/>
          </a:xfrm>
          <a:prstGeom prst="rect">
            <a:avLst/>
          </a:prstGeom>
        </p:spPr>
      </p:pic>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МУЗЫКАЛЬНАЯ ПЕРЕМЕНА</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ответ 3</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2" name="Прямоугольник 1">
            <a:extLst>
              <a:ext uri="{FF2B5EF4-FFF2-40B4-BE49-F238E27FC236}">
                <a16:creationId xmlns:a16="http://schemas.microsoft.com/office/drawing/2014/main" id="{C171D69D-EA99-4841-8328-536E5750DF2B}"/>
              </a:ext>
            </a:extLst>
          </p:cNvPr>
          <p:cNvSpPr/>
          <p:nvPr/>
        </p:nvSpPr>
        <p:spPr>
          <a:xfrm>
            <a:off x="5711405" y="2544246"/>
            <a:ext cx="3951531" cy="584775"/>
          </a:xfrm>
          <a:prstGeom prst="rect">
            <a:avLst/>
          </a:prstGeom>
          <a:solidFill>
            <a:schemeClr val="tx2">
              <a:lumMod val="40000"/>
              <a:lumOff val="60000"/>
            </a:schemeClr>
          </a:solidFill>
        </p:spPr>
        <p:txBody>
          <a:bodyPr wrap="none">
            <a:spAutoFit/>
          </a:bodyPr>
          <a:lstStyle/>
          <a:p>
            <a:r>
              <a:rPr lang="ru-RU" sz="3200" dirty="0">
                <a:latin typeface="Franklin Gothic Heavy" panose="020B0903020102020204" pitchFamily="34" charset="0"/>
              </a:rPr>
              <a:t>Людмила Гурченко</a:t>
            </a:r>
          </a:p>
        </p:txBody>
      </p:sp>
      <p:pic>
        <p:nvPicPr>
          <p:cNvPr id="6" name="Рисунок 5">
            <a:extLst>
              <a:ext uri="{FF2B5EF4-FFF2-40B4-BE49-F238E27FC236}">
                <a16:creationId xmlns:a16="http://schemas.microsoft.com/office/drawing/2014/main" id="{73562F66-77B6-48F8-A85E-BAAE86CF2E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6975" y="2201445"/>
            <a:ext cx="3195782" cy="4148371"/>
          </a:xfrm>
          <a:prstGeom prst="rect">
            <a:avLst/>
          </a:prstGeom>
        </p:spPr>
      </p:pic>
      <p:pic>
        <p:nvPicPr>
          <p:cNvPr id="7" name="Рисунок 6">
            <a:extLst>
              <a:ext uri="{FF2B5EF4-FFF2-40B4-BE49-F238E27FC236}">
                <a16:creationId xmlns:a16="http://schemas.microsoft.com/office/drawing/2014/main" id="{E1E5AA37-70A8-40E8-BB62-B719CC9297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1333" y="3613666"/>
            <a:ext cx="4391676" cy="2927784"/>
          </a:xfrm>
          <a:prstGeom prst="rect">
            <a:avLst/>
          </a:prstGeom>
        </p:spPr>
      </p:pic>
    </p:spTree>
    <p:extLst>
      <p:ext uri="{BB962C8B-B14F-4D97-AF65-F5344CB8AC3E}">
        <p14:creationId xmlns:p14="http://schemas.microsoft.com/office/powerpoint/2010/main" val="3125295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МУЗЫКАЛЬНАЯ ПЕРЕМЕНА</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вопрос 4</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2" name="Прямоугольник 1">
            <a:extLst>
              <a:ext uri="{FF2B5EF4-FFF2-40B4-BE49-F238E27FC236}">
                <a16:creationId xmlns:a16="http://schemas.microsoft.com/office/drawing/2014/main" id="{4DB80808-D5D1-4F43-8F73-8512391C7539}"/>
              </a:ext>
            </a:extLst>
          </p:cNvPr>
          <p:cNvSpPr/>
          <p:nvPr/>
        </p:nvSpPr>
        <p:spPr>
          <a:xfrm>
            <a:off x="174171" y="2551837"/>
            <a:ext cx="11939271" cy="2246769"/>
          </a:xfrm>
          <a:prstGeom prst="rect">
            <a:avLst/>
          </a:prstGeom>
          <a:solidFill>
            <a:schemeClr val="tx2">
              <a:lumMod val="40000"/>
              <a:lumOff val="60000"/>
            </a:schemeClr>
          </a:solidFill>
        </p:spPr>
        <p:txBody>
          <a:bodyPr wrap="square">
            <a:spAutoFit/>
          </a:bodyPr>
          <a:lstStyle/>
          <a:p>
            <a:pPr fontAlgn="base"/>
            <a:r>
              <a:rPr lang="ru-RU" sz="2800" b="1" dirty="0">
                <a:solidFill>
                  <a:srgbClr val="2D333D"/>
                </a:solidFill>
                <a:latin typeface="Franklin Gothic Heavy" panose="020B0903020102020204" pitchFamily="34" charset="0"/>
              </a:rPr>
              <a:t>Продолжите строчку популярной песни: «Снег кружится, летает, летает…»</a:t>
            </a:r>
          </a:p>
          <a:p>
            <a:pPr fontAlgn="base">
              <a:buFont typeface="Arial" panose="020B0604020202020204" pitchFamily="34" charset="0"/>
              <a:buChar char="•"/>
            </a:pPr>
            <a:r>
              <a:rPr lang="ru-RU" sz="2800" dirty="0">
                <a:solidFill>
                  <a:srgbClr val="302B3A"/>
                </a:solidFill>
                <a:latin typeface="Franklin Gothic Heavy" panose="020B0903020102020204" pitchFamily="34" charset="0"/>
              </a:rPr>
              <a:t>И морозами звеня</a:t>
            </a:r>
          </a:p>
          <a:p>
            <a:pPr fontAlgn="base">
              <a:buFont typeface="Arial" panose="020B0604020202020204" pitchFamily="34" charset="0"/>
              <a:buChar char="•"/>
            </a:pPr>
            <a:r>
              <a:rPr lang="ru-RU" sz="2800" dirty="0">
                <a:solidFill>
                  <a:srgbClr val="302B3A"/>
                </a:solidFill>
                <a:latin typeface="Franklin Gothic Heavy" panose="020B0903020102020204" pitchFamily="34" charset="0"/>
              </a:rPr>
              <a:t>И </a:t>
            </a:r>
            <a:r>
              <a:rPr lang="ru-RU" sz="2800" dirty="0" err="1">
                <a:solidFill>
                  <a:srgbClr val="302B3A"/>
                </a:solidFill>
                <a:latin typeface="Franklin Gothic Heavy" panose="020B0903020102020204" pitchFamily="34" charset="0"/>
              </a:rPr>
              <a:t>позёмкою</a:t>
            </a:r>
            <a:r>
              <a:rPr lang="ru-RU" sz="2800" dirty="0">
                <a:solidFill>
                  <a:srgbClr val="302B3A"/>
                </a:solidFill>
                <a:latin typeface="Franklin Gothic Heavy" panose="020B0903020102020204" pitchFamily="34" charset="0"/>
              </a:rPr>
              <a:t> клубя</a:t>
            </a:r>
          </a:p>
          <a:p>
            <a:pPr fontAlgn="base">
              <a:buFont typeface="Arial" panose="020B0604020202020204" pitchFamily="34" charset="0"/>
              <a:buChar char="•"/>
            </a:pPr>
            <a:r>
              <a:rPr lang="ru-RU" sz="2800" dirty="0">
                <a:solidFill>
                  <a:srgbClr val="302B3A"/>
                </a:solidFill>
                <a:latin typeface="Franklin Gothic Heavy" panose="020B0903020102020204" pitchFamily="34" charset="0"/>
              </a:rPr>
              <a:t>И лопатою скребя</a:t>
            </a:r>
          </a:p>
        </p:txBody>
      </p:sp>
      <p:pic>
        <p:nvPicPr>
          <p:cNvPr id="6" name="Рисунок 5">
            <a:extLst>
              <a:ext uri="{FF2B5EF4-FFF2-40B4-BE49-F238E27FC236}">
                <a16:creationId xmlns:a16="http://schemas.microsoft.com/office/drawing/2014/main" id="{AF269656-C970-43F9-A092-B5D4F0A5E5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2568" y="3042845"/>
            <a:ext cx="5594809" cy="3713555"/>
          </a:xfrm>
          <a:prstGeom prst="rect">
            <a:avLst/>
          </a:prstGeom>
        </p:spPr>
      </p:pic>
      <p:pic>
        <p:nvPicPr>
          <p:cNvPr id="3" name="Рисунок 2">
            <a:hlinkClick r:id="rId3" action="ppaction://hlinksldjump"/>
            <a:extLst>
              <a:ext uri="{FF2B5EF4-FFF2-40B4-BE49-F238E27FC236}">
                <a16:creationId xmlns:a16="http://schemas.microsoft.com/office/drawing/2014/main" id="{8EBDCE32-1816-40F3-9E83-9C1EE21AD6B1}"/>
              </a:ext>
            </a:extLst>
          </p:cNvPr>
          <p:cNvPicPr>
            <a:picLocks noChangeAspect="1"/>
          </p:cNvPicPr>
          <p:nvPr/>
        </p:nvPicPr>
        <p:blipFill>
          <a:blip r:embed="rId4"/>
          <a:stretch>
            <a:fillRect/>
          </a:stretch>
        </p:blipFill>
        <p:spPr>
          <a:xfrm>
            <a:off x="10738055" y="5579708"/>
            <a:ext cx="1109568" cy="1109568"/>
          </a:xfrm>
          <a:prstGeom prst="rect">
            <a:avLst/>
          </a:prstGeom>
        </p:spPr>
      </p:pic>
    </p:spTree>
    <p:extLst>
      <p:ext uri="{BB962C8B-B14F-4D97-AF65-F5344CB8AC3E}">
        <p14:creationId xmlns:p14="http://schemas.microsoft.com/office/powerpoint/2010/main" val="3149927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A0557B15-018A-4B85-B296-E8E93681D01F}"/>
              </a:ext>
            </a:extLst>
          </p:cNvPr>
          <p:cNvSpPr/>
          <p:nvPr/>
        </p:nvSpPr>
        <p:spPr>
          <a:xfrm>
            <a:off x="3120571" y="508184"/>
            <a:ext cx="5641653" cy="1754326"/>
          </a:xfrm>
          <a:prstGeom prst="rect">
            <a:avLst/>
          </a:prstGeom>
          <a:noFill/>
        </p:spPr>
        <p:txBody>
          <a:bodyPr wrap="square" lIns="91440" tIns="45720" rIns="91440" bIns="45720">
            <a:spAutoFit/>
          </a:bodyPr>
          <a:lstStyle/>
          <a:p>
            <a:pPr algn="ct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ИЗОБРЕТЕНИЯ </a:t>
            </a: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вопрос 10 </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баллов</a:t>
            </a:r>
          </a:p>
        </p:txBody>
      </p:sp>
      <p:sp>
        <p:nvSpPr>
          <p:cNvPr id="2" name="Прямоугольник 1">
            <a:extLst>
              <a:ext uri="{FF2B5EF4-FFF2-40B4-BE49-F238E27FC236}">
                <a16:creationId xmlns:a16="http://schemas.microsoft.com/office/drawing/2014/main" id="{30E62377-CC8B-4806-8187-7953F65FA3DF}"/>
              </a:ext>
            </a:extLst>
          </p:cNvPr>
          <p:cNvSpPr/>
          <p:nvPr/>
        </p:nvSpPr>
        <p:spPr>
          <a:xfrm>
            <a:off x="811731" y="2296462"/>
            <a:ext cx="11049802" cy="2162772"/>
          </a:xfrm>
          <a:prstGeom prst="rect">
            <a:avLst/>
          </a:prstGeom>
          <a:solidFill>
            <a:schemeClr val="tx2">
              <a:lumMod val="40000"/>
              <a:lumOff val="60000"/>
            </a:schemeClr>
          </a:solidFill>
        </p:spPr>
        <p:txBody>
          <a:bodyPr wrap="square">
            <a:spAutoFit/>
          </a:bodyPr>
          <a:lstStyle/>
          <a:p>
            <a:pPr>
              <a:lnSpc>
                <a:spcPct val="107000"/>
              </a:lnSpc>
              <a:spcAft>
                <a:spcPts val="800"/>
              </a:spcAft>
            </a:pPr>
            <a:r>
              <a:rPr lang="ru-RU" sz="3200" dirty="0">
                <a:effectLst>
                  <a:outerShdw blurRad="38100" dist="38100" dir="2700000" algn="tl">
                    <a:srgbClr val="000000">
                      <a:alpha val="43137"/>
                    </a:srgbClr>
                  </a:outerShdw>
                </a:effectLst>
                <a:latin typeface="Franklin Gothic Medium" panose="020B0603020102020204" pitchFamily="34" charset="0"/>
                <a:ea typeface="Calibri" panose="020F0502020204030204" pitchFamily="34" charset="0"/>
                <a:cs typeface="Times New Roman" panose="02020603050405020304" pitchFamily="18" charset="0"/>
              </a:rPr>
              <a:t>Принцип действия этого механизма основывался на постепенном тлении палочки, которая была прикреплена к нитке с грузом, перегорев ,нитка давала грузу упасть на звонкую поверхность. Что это за механизм?</a:t>
            </a:r>
          </a:p>
        </p:txBody>
      </p:sp>
      <p:pic>
        <p:nvPicPr>
          <p:cNvPr id="7" name="Рисунок 6">
            <a:extLst>
              <a:ext uri="{FF2B5EF4-FFF2-40B4-BE49-F238E27FC236}">
                <a16:creationId xmlns:a16="http://schemas.microsoft.com/office/drawing/2014/main" id="{2CF83633-B38E-4B33-B0E2-D1A08A794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493" y="4493186"/>
            <a:ext cx="3126606" cy="2323714"/>
          </a:xfrm>
          <a:prstGeom prst="rect">
            <a:avLst/>
          </a:prstGeom>
        </p:spPr>
      </p:pic>
      <p:pic>
        <p:nvPicPr>
          <p:cNvPr id="6" name="Рисунок 5">
            <a:hlinkClick r:id="rId3" action="ppaction://hlinksldjump"/>
            <a:extLst>
              <a:ext uri="{FF2B5EF4-FFF2-40B4-BE49-F238E27FC236}">
                <a16:creationId xmlns:a16="http://schemas.microsoft.com/office/drawing/2014/main" id="{3C96F5FF-60F7-436F-8144-52D95DEC33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3394" y="5655043"/>
            <a:ext cx="1109221" cy="1109221"/>
          </a:xfrm>
          <a:prstGeom prst="rect">
            <a:avLst/>
          </a:prstGeom>
        </p:spPr>
      </p:pic>
    </p:spTree>
    <p:extLst>
      <p:ext uri="{BB962C8B-B14F-4D97-AF65-F5344CB8AC3E}">
        <p14:creationId xmlns:p14="http://schemas.microsoft.com/office/powerpoint/2010/main" val="33133833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CCD1FCCE-D28D-453F-AC2C-D93F40EB34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8" y="0"/>
            <a:ext cx="11994444" cy="6858000"/>
          </a:xfrm>
          <a:prstGeom prst="rect">
            <a:avLst/>
          </a:prstGeom>
        </p:spPr>
      </p:pic>
      <p:pic>
        <p:nvPicPr>
          <p:cNvPr id="4" name="Рисунок 3">
            <a:hlinkClick r:id="rId3" action="ppaction://hlinksldjump"/>
            <a:extLst>
              <a:ext uri="{FF2B5EF4-FFF2-40B4-BE49-F238E27FC236}">
                <a16:creationId xmlns:a16="http://schemas.microsoft.com/office/drawing/2014/main" id="{EC26B855-E0A0-4B97-8BEE-DD1C7DB595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2171" y="5580743"/>
            <a:ext cx="1175657" cy="1175657"/>
          </a:xfrm>
          <a:prstGeom prst="rect">
            <a:avLst/>
          </a:prstGeom>
        </p:spPr>
      </p:pic>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МУЗЫКАЛЬНАЯ ПЕРЕМЕНА</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ответ 4</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2" name="Прямоугольник 1">
            <a:extLst>
              <a:ext uri="{FF2B5EF4-FFF2-40B4-BE49-F238E27FC236}">
                <a16:creationId xmlns:a16="http://schemas.microsoft.com/office/drawing/2014/main" id="{4DB80808-D5D1-4F43-8F73-8512391C7539}"/>
              </a:ext>
            </a:extLst>
          </p:cNvPr>
          <p:cNvSpPr/>
          <p:nvPr/>
        </p:nvSpPr>
        <p:spPr>
          <a:xfrm>
            <a:off x="3960359" y="2651849"/>
            <a:ext cx="11939271" cy="523220"/>
          </a:xfrm>
          <a:prstGeom prst="rect">
            <a:avLst/>
          </a:prstGeom>
          <a:solidFill>
            <a:schemeClr val="tx2">
              <a:lumMod val="40000"/>
              <a:lumOff val="60000"/>
            </a:schemeClr>
          </a:solidFill>
        </p:spPr>
        <p:txBody>
          <a:bodyPr wrap="square">
            <a:spAutoFit/>
          </a:bodyPr>
          <a:lstStyle/>
          <a:p>
            <a:pPr fontAlgn="base"/>
            <a:r>
              <a:rPr lang="ru-RU" sz="2800" dirty="0">
                <a:solidFill>
                  <a:srgbClr val="302B3A"/>
                </a:solidFill>
                <a:latin typeface="Franklin Gothic Heavy" panose="020B0903020102020204" pitchFamily="34" charset="0"/>
              </a:rPr>
              <a:t>И </a:t>
            </a:r>
            <a:r>
              <a:rPr lang="ru-RU" sz="2800" dirty="0" err="1">
                <a:solidFill>
                  <a:srgbClr val="302B3A"/>
                </a:solidFill>
                <a:latin typeface="Franklin Gothic Heavy" panose="020B0903020102020204" pitchFamily="34" charset="0"/>
              </a:rPr>
              <a:t>позёмкою</a:t>
            </a:r>
            <a:r>
              <a:rPr lang="ru-RU" sz="2800" dirty="0">
                <a:solidFill>
                  <a:srgbClr val="302B3A"/>
                </a:solidFill>
                <a:latin typeface="Franklin Gothic Heavy" panose="020B0903020102020204" pitchFamily="34" charset="0"/>
              </a:rPr>
              <a:t> клубя</a:t>
            </a:r>
            <a:endParaRPr lang="ru-RU" sz="2800" b="0" i="0" dirty="0">
              <a:solidFill>
                <a:srgbClr val="302B3A"/>
              </a:solidFill>
              <a:effectLst/>
              <a:latin typeface="Franklin Gothic Heavy" panose="020B0903020102020204" pitchFamily="34" charset="0"/>
            </a:endParaRPr>
          </a:p>
        </p:txBody>
      </p:sp>
    </p:spTree>
    <p:extLst>
      <p:ext uri="{BB962C8B-B14F-4D97-AF65-F5344CB8AC3E}">
        <p14:creationId xmlns:p14="http://schemas.microsoft.com/office/powerpoint/2010/main" val="32225387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МУЗЫКАЛЬНАЯ ПЕРЕМЕНА</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вопрос 5</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2" name="Прямоугольник 1">
            <a:extLst>
              <a:ext uri="{FF2B5EF4-FFF2-40B4-BE49-F238E27FC236}">
                <a16:creationId xmlns:a16="http://schemas.microsoft.com/office/drawing/2014/main" id="{31C99F7D-52DB-48BC-BC8E-C866EEFC0968}"/>
              </a:ext>
            </a:extLst>
          </p:cNvPr>
          <p:cNvSpPr/>
          <p:nvPr/>
        </p:nvSpPr>
        <p:spPr>
          <a:xfrm>
            <a:off x="338328" y="2037703"/>
            <a:ext cx="11291228" cy="1231106"/>
          </a:xfrm>
          <a:prstGeom prst="rect">
            <a:avLst/>
          </a:prstGeom>
          <a:solidFill>
            <a:schemeClr val="tx2">
              <a:lumMod val="40000"/>
              <a:lumOff val="60000"/>
            </a:schemeClr>
          </a:solidFill>
        </p:spPr>
        <p:txBody>
          <a:bodyPr wrap="square">
            <a:spAutoFit/>
          </a:bodyPr>
          <a:lstStyle/>
          <a:p>
            <a:r>
              <a:rPr lang="ru-RU" sz="2800" dirty="0">
                <a:latin typeface="Franklin Gothic Heavy" panose="020B0903020102020204" pitchFamily="34" charset="0"/>
              </a:rPr>
              <a:t>Найдите ошибку в тексте песни мушкетеров. Кадр из к/ф «Д’Артаньян и три мушкетёра».</a:t>
            </a:r>
          </a:p>
          <a:p>
            <a:endParaRPr lang="ru-RU" dirty="0"/>
          </a:p>
        </p:txBody>
      </p:sp>
      <p:pic>
        <p:nvPicPr>
          <p:cNvPr id="6" name="Рисунок 5">
            <a:extLst>
              <a:ext uri="{FF2B5EF4-FFF2-40B4-BE49-F238E27FC236}">
                <a16:creationId xmlns:a16="http://schemas.microsoft.com/office/drawing/2014/main" id="{6D1E220D-0B2B-4A0A-B2B2-BFA744B67B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7460" y="3145242"/>
            <a:ext cx="5591504" cy="3712758"/>
          </a:xfrm>
          <a:prstGeom prst="rect">
            <a:avLst/>
          </a:prstGeom>
        </p:spPr>
      </p:pic>
      <p:pic>
        <p:nvPicPr>
          <p:cNvPr id="3" name="Рисунок 2">
            <a:hlinkClick r:id="rId3" action="ppaction://hlinksldjump"/>
            <a:extLst>
              <a:ext uri="{FF2B5EF4-FFF2-40B4-BE49-F238E27FC236}">
                <a16:creationId xmlns:a16="http://schemas.microsoft.com/office/drawing/2014/main" id="{73C0D0CF-2313-40B5-9FE6-C472553E9D9F}"/>
              </a:ext>
            </a:extLst>
          </p:cNvPr>
          <p:cNvPicPr>
            <a:picLocks noChangeAspect="1"/>
          </p:cNvPicPr>
          <p:nvPr/>
        </p:nvPicPr>
        <p:blipFill>
          <a:blip r:embed="rId4"/>
          <a:stretch>
            <a:fillRect/>
          </a:stretch>
        </p:blipFill>
        <p:spPr>
          <a:xfrm>
            <a:off x="10914494" y="5560855"/>
            <a:ext cx="1109568" cy="1109568"/>
          </a:xfrm>
          <a:prstGeom prst="rect">
            <a:avLst/>
          </a:prstGeom>
        </p:spPr>
      </p:pic>
    </p:spTree>
    <p:extLst>
      <p:ext uri="{BB962C8B-B14F-4D97-AF65-F5344CB8AC3E}">
        <p14:creationId xmlns:p14="http://schemas.microsoft.com/office/powerpoint/2010/main" val="3992744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hlinkClick r:id="rId2" action="ppaction://hlinksldjump"/>
            <a:extLst>
              <a:ext uri="{FF2B5EF4-FFF2-40B4-BE49-F238E27FC236}">
                <a16:creationId xmlns:a16="http://schemas.microsoft.com/office/drawing/2014/main" id="{EC26B855-E0A0-4B97-8BEE-DD1C7DB59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171" y="5580743"/>
            <a:ext cx="1175657" cy="1175657"/>
          </a:xfrm>
          <a:prstGeom prst="rect">
            <a:avLst/>
          </a:prstGeom>
        </p:spPr>
      </p:pic>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МУЗЫКАЛЬНАЯ ПЕРЕМЕНА</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ответ 5</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2" name="Прямоугольник 1">
            <a:extLst>
              <a:ext uri="{FF2B5EF4-FFF2-40B4-BE49-F238E27FC236}">
                <a16:creationId xmlns:a16="http://schemas.microsoft.com/office/drawing/2014/main" id="{31C99F7D-52DB-48BC-BC8E-C866EEFC0968}"/>
              </a:ext>
            </a:extLst>
          </p:cNvPr>
          <p:cNvSpPr/>
          <p:nvPr/>
        </p:nvSpPr>
        <p:spPr>
          <a:xfrm>
            <a:off x="338328" y="1770067"/>
            <a:ext cx="12180467" cy="984885"/>
          </a:xfrm>
          <a:prstGeom prst="rect">
            <a:avLst/>
          </a:prstGeom>
          <a:solidFill>
            <a:schemeClr val="tx2">
              <a:lumMod val="40000"/>
              <a:lumOff val="60000"/>
            </a:schemeClr>
          </a:solidFill>
        </p:spPr>
        <p:txBody>
          <a:bodyPr wrap="square">
            <a:spAutoFit/>
          </a:bodyPr>
          <a:lstStyle/>
          <a:p>
            <a:endParaRPr lang="ru-RU" dirty="0"/>
          </a:p>
          <a:p>
            <a:r>
              <a:rPr lang="ru-RU" sz="2000" dirty="0" err="1">
                <a:latin typeface="Franklin Gothic Heavy" panose="020B0903020102020204" pitchFamily="34" charset="0"/>
              </a:rPr>
              <a:t>Икуку</a:t>
            </a:r>
            <a:r>
              <a:rPr lang="ru-RU" sz="2000" dirty="0">
                <a:latin typeface="Franklin Gothic Heavy" panose="020B0903020102020204" pitchFamily="34" charset="0"/>
              </a:rPr>
              <a:t>. Многие слышат это именно так. Но текст этой строчки такой:  «Красавице и кубку, Счастливому клинку».</a:t>
            </a:r>
          </a:p>
        </p:txBody>
      </p:sp>
      <p:pic>
        <p:nvPicPr>
          <p:cNvPr id="7" name="Рисунок 6">
            <a:extLst>
              <a:ext uri="{FF2B5EF4-FFF2-40B4-BE49-F238E27FC236}">
                <a16:creationId xmlns:a16="http://schemas.microsoft.com/office/drawing/2014/main" id="{A9FDDE9C-2330-40A2-89F5-39ABAE607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0" y="2839824"/>
            <a:ext cx="4849567" cy="3637175"/>
          </a:xfrm>
          <a:prstGeom prst="rect">
            <a:avLst/>
          </a:prstGeom>
        </p:spPr>
      </p:pic>
    </p:spTree>
    <p:extLst>
      <p:ext uri="{BB962C8B-B14F-4D97-AF65-F5344CB8AC3E}">
        <p14:creationId xmlns:p14="http://schemas.microsoft.com/office/powerpoint/2010/main" val="3368995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МЕДИЦИНА</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вопрос</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 10 баллов</a:t>
            </a:r>
          </a:p>
        </p:txBody>
      </p:sp>
      <p:sp>
        <p:nvSpPr>
          <p:cNvPr id="2" name="Прямоугольник 1">
            <a:extLst>
              <a:ext uri="{FF2B5EF4-FFF2-40B4-BE49-F238E27FC236}">
                <a16:creationId xmlns:a16="http://schemas.microsoft.com/office/drawing/2014/main" id="{38333A36-9B39-4664-947C-FF987123C3EC}"/>
              </a:ext>
            </a:extLst>
          </p:cNvPr>
          <p:cNvSpPr/>
          <p:nvPr/>
        </p:nvSpPr>
        <p:spPr>
          <a:xfrm>
            <a:off x="240867" y="2129080"/>
            <a:ext cx="11679500" cy="2246769"/>
          </a:xfrm>
          <a:prstGeom prst="rect">
            <a:avLst/>
          </a:prstGeom>
          <a:solidFill>
            <a:schemeClr val="tx2">
              <a:lumMod val="40000"/>
              <a:lumOff val="60000"/>
            </a:schemeClr>
          </a:solidFill>
        </p:spPr>
        <p:txBody>
          <a:bodyPr wrap="square">
            <a:spAutoFit/>
          </a:bodyPr>
          <a:lstStyle/>
          <a:p>
            <a:pPr algn="just"/>
            <a:r>
              <a:rPr lang="ru-RU" sz="2800" dirty="0">
                <a:solidFill>
                  <a:srgbClr val="212529"/>
                </a:solidFill>
                <a:latin typeface="Franklin Gothic Heavy" panose="020B0903020102020204" pitchFamily="34" charset="0"/>
              </a:rPr>
              <a:t>Медицинская статистика свидетельствует об интересном необычном факте: именно в этот день недели случается на 25 % больше обычного травм спины, на 33% – больше сердечных приступов.</a:t>
            </a:r>
          </a:p>
          <a:p>
            <a:pPr algn="just"/>
            <a:r>
              <a:rPr lang="ru-RU" sz="2800" dirty="0">
                <a:solidFill>
                  <a:srgbClr val="212529"/>
                </a:solidFill>
                <a:latin typeface="Franklin Gothic Heavy" panose="020B0903020102020204" pitchFamily="34" charset="0"/>
              </a:rPr>
              <a:t>В какой день, по медицинской статистике, происходит этот факт?</a:t>
            </a:r>
            <a:endParaRPr lang="ru-RU" sz="2800" dirty="0">
              <a:latin typeface="Franklin Gothic Heavy" panose="020B0903020102020204" pitchFamily="34" charset="0"/>
            </a:endParaRPr>
          </a:p>
        </p:txBody>
      </p:sp>
      <p:pic>
        <p:nvPicPr>
          <p:cNvPr id="6" name="Рисунок 5">
            <a:extLst>
              <a:ext uri="{FF2B5EF4-FFF2-40B4-BE49-F238E27FC236}">
                <a16:creationId xmlns:a16="http://schemas.microsoft.com/office/drawing/2014/main" id="{33E5A155-CB70-494E-876E-AFCD7F5868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595" y="4242419"/>
            <a:ext cx="4652766" cy="2615581"/>
          </a:xfrm>
          <a:prstGeom prst="rect">
            <a:avLst/>
          </a:prstGeom>
        </p:spPr>
      </p:pic>
      <p:pic>
        <p:nvPicPr>
          <p:cNvPr id="3" name="Рисунок 2">
            <a:hlinkClick r:id="rId3" action="ppaction://hlinksldjump"/>
            <a:extLst>
              <a:ext uri="{FF2B5EF4-FFF2-40B4-BE49-F238E27FC236}">
                <a16:creationId xmlns:a16="http://schemas.microsoft.com/office/drawing/2014/main" id="{A07C81D7-2087-4A53-BFE3-6DA01C08D135}"/>
              </a:ext>
            </a:extLst>
          </p:cNvPr>
          <p:cNvPicPr>
            <a:picLocks noChangeAspect="1"/>
          </p:cNvPicPr>
          <p:nvPr/>
        </p:nvPicPr>
        <p:blipFill>
          <a:blip r:embed="rId4"/>
          <a:stretch>
            <a:fillRect/>
          </a:stretch>
        </p:blipFill>
        <p:spPr>
          <a:xfrm>
            <a:off x="10810799" y="5550209"/>
            <a:ext cx="1109568" cy="1109568"/>
          </a:xfrm>
          <a:prstGeom prst="rect">
            <a:avLst/>
          </a:prstGeom>
        </p:spPr>
      </p:pic>
    </p:spTree>
    <p:extLst>
      <p:ext uri="{BB962C8B-B14F-4D97-AF65-F5344CB8AC3E}">
        <p14:creationId xmlns:p14="http://schemas.microsoft.com/office/powerpoint/2010/main" val="3698488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hlinkClick r:id="rId2" action="ppaction://hlinksldjump"/>
            <a:extLst>
              <a:ext uri="{FF2B5EF4-FFF2-40B4-BE49-F238E27FC236}">
                <a16:creationId xmlns:a16="http://schemas.microsoft.com/office/drawing/2014/main" id="{EC26B855-E0A0-4B97-8BEE-DD1C7DB59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171" y="5580743"/>
            <a:ext cx="1175657" cy="1175657"/>
          </a:xfrm>
          <a:prstGeom prst="rect">
            <a:avLst/>
          </a:prstGeom>
        </p:spPr>
      </p:pic>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МЕДИЦИНА</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ответ</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 10 баллов</a:t>
            </a:r>
          </a:p>
        </p:txBody>
      </p:sp>
      <p:sp>
        <p:nvSpPr>
          <p:cNvPr id="2" name="Прямоугольник 1">
            <a:extLst>
              <a:ext uri="{FF2B5EF4-FFF2-40B4-BE49-F238E27FC236}">
                <a16:creationId xmlns:a16="http://schemas.microsoft.com/office/drawing/2014/main" id="{38333A36-9B39-4664-947C-FF987123C3EC}"/>
              </a:ext>
            </a:extLst>
          </p:cNvPr>
          <p:cNvSpPr/>
          <p:nvPr/>
        </p:nvSpPr>
        <p:spPr>
          <a:xfrm>
            <a:off x="99469" y="2262508"/>
            <a:ext cx="6096000" cy="584775"/>
          </a:xfrm>
          <a:prstGeom prst="rect">
            <a:avLst/>
          </a:prstGeom>
          <a:solidFill>
            <a:schemeClr val="tx2">
              <a:lumMod val="40000"/>
              <a:lumOff val="60000"/>
            </a:schemeClr>
          </a:solidFill>
        </p:spPr>
        <p:txBody>
          <a:bodyPr>
            <a:spAutoFit/>
          </a:bodyPr>
          <a:lstStyle/>
          <a:p>
            <a:r>
              <a:rPr lang="ru-RU" sz="3200" dirty="0">
                <a:solidFill>
                  <a:srgbClr val="212529"/>
                </a:solidFill>
                <a:latin typeface="Franklin Gothic Heavy" panose="020B0903020102020204" pitchFamily="34" charset="0"/>
              </a:rPr>
              <a:t>В понедельник</a:t>
            </a:r>
            <a:endParaRPr lang="ru-RU" sz="3200" dirty="0">
              <a:latin typeface="Franklin Gothic Heavy" panose="020B0903020102020204" pitchFamily="34" charset="0"/>
            </a:endParaRPr>
          </a:p>
        </p:txBody>
      </p:sp>
      <p:pic>
        <p:nvPicPr>
          <p:cNvPr id="9" name="Рисунок 8">
            <a:extLst>
              <a:ext uri="{FF2B5EF4-FFF2-40B4-BE49-F238E27FC236}">
                <a16:creationId xmlns:a16="http://schemas.microsoft.com/office/drawing/2014/main" id="{0A313E49-E2F1-4210-80B6-56FE3DAC1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2046" y="2262509"/>
            <a:ext cx="5220437" cy="2613658"/>
          </a:xfrm>
          <a:prstGeom prst="rect">
            <a:avLst/>
          </a:prstGeom>
        </p:spPr>
      </p:pic>
      <p:pic>
        <p:nvPicPr>
          <p:cNvPr id="11" name="Рисунок 10">
            <a:extLst>
              <a:ext uri="{FF2B5EF4-FFF2-40B4-BE49-F238E27FC236}">
                <a16:creationId xmlns:a16="http://schemas.microsoft.com/office/drawing/2014/main" id="{16236FF6-D0BD-4127-86ED-C02BFBBA36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69" y="2894029"/>
            <a:ext cx="5556614" cy="3963971"/>
          </a:xfrm>
          <a:prstGeom prst="rect">
            <a:avLst/>
          </a:prstGeom>
        </p:spPr>
      </p:pic>
    </p:spTree>
    <p:extLst>
      <p:ext uri="{BB962C8B-B14F-4D97-AF65-F5344CB8AC3E}">
        <p14:creationId xmlns:p14="http://schemas.microsoft.com/office/powerpoint/2010/main" val="6800294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МЕДИЦИНА</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вопрос 2</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3" name="Прямоугольник 2">
            <a:extLst>
              <a:ext uri="{FF2B5EF4-FFF2-40B4-BE49-F238E27FC236}">
                <a16:creationId xmlns:a16="http://schemas.microsoft.com/office/drawing/2014/main" id="{617A2AB5-1F05-4615-8DF0-DFA150349D2C}"/>
              </a:ext>
            </a:extLst>
          </p:cNvPr>
          <p:cNvSpPr/>
          <p:nvPr/>
        </p:nvSpPr>
        <p:spPr>
          <a:xfrm>
            <a:off x="143647" y="2034546"/>
            <a:ext cx="11904706" cy="954107"/>
          </a:xfrm>
          <a:prstGeom prst="rect">
            <a:avLst/>
          </a:prstGeom>
          <a:solidFill>
            <a:schemeClr val="tx2">
              <a:lumMod val="40000"/>
              <a:lumOff val="60000"/>
            </a:schemeClr>
          </a:solidFill>
        </p:spPr>
        <p:txBody>
          <a:bodyPr wrap="square">
            <a:spAutoFit/>
          </a:bodyPr>
          <a:lstStyle/>
          <a:p>
            <a:r>
              <a:rPr lang="ru-RU" sz="2800" dirty="0">
                <a:latin typeface="Franklin Gothic Heavy" panose="020B0903020102020204" pitchFamily="34" charset="0"/>
                <a:ea typeface="Calibri" panose="020F0502020204030204" pitchFamily="34" charset="0"/>
                <a:cs typeface="Times New Roman" panose="02020603050405020304" pitchFamily="18" charset="0"/>
              </a:rPr>
              <a:t>Какое первое медицинское учреждение открылось  в Москве в 1581 году и обслуживало только царскую семью?</a:t>
            </a:r>
            <a:endParaRPr lang="ru-RU" sz="2800" dirty="0">
              <a:latin typeface="Franklin Gothic Heavy" panose="020B0903020102020204" pitchFamily="34" charset="0"/>
            </a:endParaRPr>
          </a:p>
        </p:txBody>
      </p:sp>
      <p:sp>
        <p:nvSpPr>
          <p:cNvPr id="6" name="Прямоугольник 5">
            <a:extLst>
              <a:ext uri="{FF2B5EF4-FFF2-40B4-BE49-F238E27FC236}">
                <a16:creationId xmlns:a16="http://schemas.microsoft.com/office/drawing/2014/main" id="{3BFE4527-01B6-44F4-B728-3BD64AC45DF6}"/>
              </a:ext>
            </a:extLst>
          </p:cNvPr>
          <p:cNvSpPr/>
          <p:nvPr/>
        </p:nvSpPr>
        <p:spPr>
          <a:xfrm>
            <a:off x="553573" y="3006453"/>
            <a:ext cx="6096000" cy="1952842"/>
          </a:xfrm>
          <a:prstGeom prst="rect">
            <a:avLst/>
          </a:prstGeom>
          <a:solidFill>
            <a:schemeClr val="tx2">
              <a:lumMod val="40000"/>
              <a:lumOff val="60000"/>
            </a:schemeClr>
          </a:solidFill>
        </p:spPr>
        <p:txBody>
          <a:bodyPr>
            <a:spAutoFit/>
          </a:bodyPr>
          <a:lstStyle/>
          <a:p>
            <a:pPr>
              <a:lnSpc>
                <a:spcPct val="107000"/>
              </a:lnSpc>
              <a:spcAft>
                <a:spcPts val="800"/>
              </a:spcAft>
            </a:pPr>
            <a:r>
              <a:rPr lang="ru-RU" sz="2400" dirty="0">
                <a:latin typeface="Franklin Gothic Heavy" panose="020B0903020102020204" pitchFamily="34" charset="0"/>
                <a:ea typeface="Calibri" panose="020F0502020204030204" pitchFamily="34" charset="0"/>
                <a:cs typeface="Times New Roman" panose="02020603050405020304" pitchFamily="18" charset="0"/>
              </a:rPr>
              <a:t>1. Больница</a:t>
            </a:r>
          </a:p>
          <a:p>
            <a:pPr>
              <a:lnSpc>
                <a:spcPct val="107000"/>
              </a:lnSpc>
              <a:spcAft>
                <a:spcPts val="800"/>
              </a:spcAft>
            </a:pPr>
            <a:r>
              <a:rPr lang="ru-RU" sz="2400" dirty="0">
                <a:latin typeface="Franklin Gothic Heavy" panose="020B0903020102020204" pitchFamily="34" charset="0"/>
                <a:ea typeface="Calibri" panose="020F0502020204030204" pitchFamily="34" charset="0"/>
                <a:cs typeface="Times New Roman" panose="02020603050405020304" pitchFamily="18" charset="0"/>
              </a:rPr>
              <a:t> 2. Поликлиника</a:t>
            </a:r>
          </a:p>
          <a:p>
            <a:pPr>
              <a:lnSpc>
                <a:spcPct val="107000"/>
              </a:lnSpc>
              <a:spcAft>
                <a:spcPts val="800"/>
              </a:spcAft>
            </a:pPr>
            <a:r>
              <a:rPr lang="ru-RU" sz="2400" dirty="0">
                <a:latin typeface="Franklin Gothic Heavy" panose="020B0903020102020204" pitchFamily="34" charset="0"/>
                <a:ea typeface="Calibri" panose="020F0502020204030204" pitchFamily="34" charset="0"/>
                <a:cs typeface="Times New Roman" panose="02020603050405020304" pitchFamily="18" charset="0"/>
              </a:rPr>
              <a:t>3. Аптека </a:t>
            </a:r>
          </a:p>
          <a:p>
            <a:pPr>
              <a:lnSpc>
                <a:spcPct val="107000"/>
              </a:lnSpc>
              <a:spcAft>
                <a:spcPts val="800"/>
              </a:spcAft>
            </a:pPr>
            <a:r>
              <a:rPr lang="ru-RU" sz="2400" dirty="0">
                <a:latin typeface="Franklin Gothic Heavy" panose="020B0903020102020204" pitchFamily="34" charset="0"/>
                <a:ea typeface="Calibri" panose="020F0502020204030204" pitchFamily="34" charset="0"/>
                <a:cs typeface="Times New Roman" panose="02020603050405020304" pitchFamily="18" charset="0"/>
              </a:rPr>
              <a:t>4. Санаторий</a:t>
            </a:r>
          </a:p>
        </p:txBody>
      </p:sp>
      <p:pic>
        <p:nvPicPr>
          <p:cNvPr id="8" name="Рисунок 7">
            <a:extLst>
              <a:ext uri="{FF2B5EF4-FFF2-40B4-BE49-F238E27FC236}">
                <a16:creationId xmlns:a16="http://schemas.microsoft.com/office/drawing/2014/main" id="{D63F2C75-3565-4740-BFD4-72918BCD92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9710" y="3232150"/>
            <a:ext cx="5419725" cy="3524250"/>
          </a:xfrm>
          <a:prstGeom prst="rect">
            <a:avLst/>
          </a:prstGeom>
        </p:spPr>
      </p:pic>
      <p:pic>
        <p:nvPicPr>
          <p:cNvPr id="2" name="Рисунок 1">
            <a:hlinkClick r:id="rId3" action="ppaction://hlinksldjump"/>
            <a:extLst>
              <a:ext uri="{FF2B5EF4-FFF2-40B4-BE49-F238E27FC236}">
                <a16:creationId xmlns:a16="http://schemas.microsoft.com/office/drawing/2014/main" id="{693D2497-E784-4E43-9CA5-AA267A00EDF5}"/>
              </a:ext>
            </a:extLst>
          </p:cNvPr>
          <p:cNvPicPr>
            <a:picLocks noChangeAspect="1"/>
          </p:cNvPicPr>
          <p:nvPr/>
        </p:nvPicPr>
        <p:blipFill>
          <a:blip r:embed="rId4"/>
          <a:stretch>
            <a:fillRect/>
          </a:stretch>
        </p:blipFill>
        <p:spPr>
          <a:xfrm>
            <a:off x="10857933" y="5551429"/>
            <a:ext cx="1109568" cy="1109568"/>
          </a:xfrm>
          <a:prstGeom prst="rect">
            <a:avLst/>
          </a:prstGeom>
        </p:spPr>
      </p:pic>
    </p:spTree>
    <p:extLst>
      <p:ext uri="{BB962C8B-B14F-4D97-AF65-F5344CB8AC3E}">
        <p14:creationId xmlns:p14="http://schemas.microsoft.com/office/powerpoint/2010/main" val="3165914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hlinkClick r:id="rId2" action="ppaction://hlinksldjump"/>
            <a:extLst>
              <a:ext uri="{FF2B5EF4-FFF2-40B4-BE49-F238E27FC236}">
                <a16:creationId xmlns:a16="http://schemas.microsoft.com/office/drawing/2014/main" id="{EC26B855-E0A0-4B97-8BEE-DD1C7DB59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171" y="5580743"/>
            <a:ext cx="1175657" cy="1175657"/>
          </a:xfrm>
          <a:prstGeom prst="rect">
            <a:avLst/>
          </a:prstGeom>
        </p:spPr>
      </p:pic>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МЕДИЦИНА</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ответ 2</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2" name="Прямоугольник 1">
            <a:extLst>
              <a:ext uri="{FF2B5EF4-FFF2-40B4-BE49-F238E27FC236}">
                <a16:creationId xmlns:a16="http://schemas.microsoft.com/office/drawing/2014/main" id="{293B0DA5-64E2-4292-8552-B048706CD38B}"/>
              </a:ext>
            </a:extLst>
          </p:cNvPr>
          <p:cNvSpPr/>
          <p:nvPr/>
        </p:nvSpPr>
        <p:spPr>
          <a:xfrm>
            <a:off x="103695" y="2249372"/>
            <a:ext cx="11914133" cy="1938992"/>
          </a:xfrm>
          <a:prstGeom prst="rect">
            <a:avLst/>
          </a:prstGeom>
          <a:solidFill>
            <a:schemeClr val="tx2">
              <a:lumMod val="40000"/>
              <a:lumOff val="60000"/>
            </a:schemeClr>
          </a:solidFill>
        </p:spPr>
        <p:txBody>
          <a:bodyPr wrap="square">
            <a:spAutoFit/>
          </a:bodyPr>
          <a:lstStyle/>
          <a:p>
            <a:r>
              <a:rPr lang="ru-RU" sz="2400" dirty="0">
                <a:solidFill>
                  <a:srgbClr val="000000"/>
                </a:solidFill>
                <a:latin typeface="Franklin Gothic Heavy" panose="020B0903020102020204" pitchFamily="34" charset="0"/>
              </a:rPr>
              <a:t>Самая первая аптека в Москве появилась в 1581 году. Тогда по просьбе </a:t>
            </a:r>
            <a:r>
              <a:rPr lang="ru-RU" sz="2400" b="1" dirty="0">
                <a:solidFill>
                  <a:srgbClr val="000000"/>
                </a:solidFill>
                <a:latin typeface="Franklin Gothic Heavy" panose="020B0903020102020204" pitchFamily="34" charset="0"/>
              </a:rPr>
              <a:t>царя Ивана Грозного </a:t>
            </a:r>
            <a:r>
              <a:rPr lang="ru-RU" sz="2400" dirty="0">
                <a:solidFill>
                  <a:srgbClr val="000000"/>
                </a:solidFill>
                <a:latin typeface="Franklin Gothic Heavy" panose="020B0903020102020204" pitchFamily="34" charset="0"/>
              </a:rPr>
              <a:t>английская королева </a:t>
            </a:r>
            <a:r>
              <a:rPr lang="ru-RU" sz="2400" b="1" dirty="0">
                <a:solidFill>
                  <a:srgbClr val="000000"/>
                </a:solidFill>
                <a:latin typeface="Franklin Gothic Heavy" panose="020B0903020102020204" pitchFamily="34" charset="0"/>
              </a:rPr>
              <a:t>Елизавета I</a:t>
            </a:r>
            <a:r>
              <a:rPr lang="ru-RU" sz="2400" dirty="0">
                <a:solidFill>
                  <a:srgbClr val="000000"/>
                </a:solidFill>
                <a:latin typeface="Franklin Gothic Heavy" panose="020B0903020102020204" pitchFamily="34" charset="0"/>
              </a:rPr>
              <a:t> прислала московскому коллеге лекарства и знающих «</a:t>
            </a:r>
            <a:r>
              <a:rPr lang="ru-RU" sz="2400" dirty="0" err="1">
                <a:solidFill>
                  <a:srgbClr val="000000"/>
                </a:solidFill>
                <a:latin typeface="Franklin Gothic Heavy" panose="020B0903020102020204" pitchFamily="34" charset="0"/>
              </a:rPr>
              <a:t>алхимистов</a:t>
            </a:r>
            <a:r>
              <a:rPr lang="ru-RU" sz="2400" dirty="0">
                <a:solidFill>
                  <a:srgbClr val="000000"/>
                </a:solidFill>
                <a:latin typeface="Franklin Gothic Heavy" panose="020B0903020102020204" pitchFamily="34" charset="0"/>
              </a:rPr>
              <a:t>». Разместилось вновь созданное учреждение, разумеется, в Кремле, так как обслуживало оно исключительно царскую семью. Да и называлось соответственно — «царёвой аптекой».</a:t>
            </a:r>
            <a:endParaRPr lang="ru-RU" sz="2400" dirty="0">
              <a:latin typeface="Franklin Gothic Heavy" panose="020B0903020102020204" pitchFamily="34" charset="0"/>
            </a:endParaRPr>
          </a:p>
        </p:txBody>
      </p:sp>
      <p:pic>
        <p:nvPicPr>
          <p:cNvPr id="8" name="Рисунок 7">
            <a:extLst>
              <a:ext uri="{FF2B5EF4-FFF2-40B4-BE49-F238E27FC236}">
                <a16:creationId xmlns:a16="http://schemas.microsoft.com/office/drawing/2014/main" id="{49AB90CE-3885-4D9D-8922-81F3F75609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791" y="4196178"/>
            <a:ext cx="4048397" cy="2661821"/>
          </a:xfrm>
          <a:prstGeom prst="rect">
            <a:avLst/>
          </a:prstGeom>
        </p:spPr>
      </p:pic>
    </p:spTree>
    <p:extLst>
      <p:ext uri="{BB962C8B-B14F-4D97-AF65-F5344CB8AC3E}">
        <p14:creationId xmlns:p14="http://schemas.microsoft.com/office/powerpoint/2010/main" val="30166418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МЕДИЦИНА</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вопрос 3</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2" name="Прямоугольник 1">
            <a:extLst>
              <a:ext uri="{FF2B5EF4-FFF2-40B4-BE49-F238E27FC236}">
                <a16:creationId xmlns:a16="http://schemas.microsoft.com/office/drawing/2014/main" id="{6AEAA576-EBD9-4B78-B4AF-78449D0A6027}"/>
              </a:ext>
            </a:extLst>
          </p:cNvPr>
          <p:cNvSpPr/>
          <p:nvPr/>
        </p:nvSpPr>
        <p:spPr>
          <a:xfrm>
            <a:off x="338327" y="2262510"/>
            <a:ext cx="10954511" cy="2666243"/>
          </a:xfrm>
          <a:prstGeom prst="rect">
            <a:avLst/>
          </a:prstGeom>
          <a:solidFill>
            <a:schemeClr val="tx2">
              <a:lumMod val="40000"/>
              <a:lumOff val="60000"/>
            </a:schemeClr>
          </a:solidFill>
        </p:spPr>
        <p:txBody>
          <a:bodyPr wrap="square">
            <a:spAutoFit/>
          </a:bodyPr>
          <a:lstStyle/>
          <a:p>
            <a:pPr>
              <a:lnSpc>
                <a:spcPct val="107000"/>
              </a:lnSpc>
              <a:spcAft>
                <a:spcPts val="1800"/>
              </a:spcAft>
            </a:pPr>
            <a:r>
              <a:rPr lang="ru-RU" sz="2400" dirty="0">
                <a:solidFill>
                  <a:srgbClr val="333333"/>
                </a:solidFill>
                <a:latin typeface="Franklin Gothic Heavy" panose="020B0903020102020204" pitchFamily="34" charset="0"/>
                <a:ea typeface="Times New Roman" panose="02020603050405020304" pitchFamily="18" charset="0"/>
                <a:cs typeface="Times New Roman" panose="02020603050405020304" pitchFamily="18" charset="0"/>
              </a:rPr>
              <a:t>За какой подвиг Екатерина II возвела крестьянского мальчика Сашку в дворянство и пожаловала герб?</a:t>
            </a:r>
            <a:endParaRPr lang="ru-RU" sz="2400" dirty="0">
              <a:latin typeface="Franklin Gothic Heavy" panose="020B0903020102020204" pitchFamily="34" charset="0"/>
              <a:ea typeface="Calibri" panose="020F0502020204030204" pitchFamily="34" charset="0"/>
              <a:cs typeface="Times New Roman" panose="02020603050405020304" pitchFamily="18" charset="0"/>
            </a:endParaRPr>
          </a:p>
          <a:p>
            <a:pPr>
              <a:lnSpc>
                <a:spcPct val="107000"/>
              </a:lnSpc>
              <a:spcAft>
                <a:spcPts val="1800"/>
              </a:spcAft>
            </a:pPr>
            <a:r>
              <a:rPr lang="ru-RU" sz="2400" dirty="0">
                <a:solidFill>
                  <a:srgbClr val="333333"/>
                </a:solidFill>
                <a:latin typeface="Franklin Gothic Heavy" panose="020B0903020102020204" pitchFamily="34" charset="0"/>
                <a:ea typeface="Times New Roman" panose="02020603050405020304" pitchFamily="18" charset="0"/>
                <a:cs typeface="Times New Roman" panose="02020603050405020304" pitchFamily="18" charset="0"/>
              </a:rPr>
              <a:t>1. за то, что ему первому была сделана прививка от оспы;</a:t>
            </a:r>
            <a:br>
              <a:rPr lang="ru-RU" sz="2400" dirty="0">
                <a:solidFill>
                  <a:srgbClr val="333333"/>
                </a:solidFill>
                <a:latin typeface="Franklin Gothic Heavy" panose="020B0903020102020204" pitchFamily="34" charset="0"/>
                <a:ea typeface="Times New Roman" panose="02020603050405020304" pitchFamily="18" charset="0"/>
                <a:cs typeface="Times New Roman" panose="02020603050405020304" pitchFamily="18" charset="0"/>
              </a:rPr>
            </a:br>
            <a:r>
              <a:rPr lang="ru-RU" sz="2400" dirty="0">
                <a:solidFill>
                  <a:srgbClr val="333333"/>
                </a:solidFill>
                <a:latin typeface="Franklin Gothic Heavy" panose="020B0903020102020204" pitchFamily="34" charset="0"/>
                <a:ea typeface="Times New Roman" panose="02020603050405020304" pitchFamily="18" charset="0"/>
                <a:cs typeface="Times New Roman" panose="02020603050405020304" pitchFamily="18" charset="0"/>
              </a:rPr>
              <a:t>2. за то, что он спас наследника престола от собак;</a:t>
            </a:r>
            <a:br>
              <a:rPr lang="ru-RU" sz="2400" dirty="0">
                <a:solidFill>
                  <a:srgbClr val="333333"/>
                </a:solidFill>
                <a:latin typeface="Franklin Gothic Heavy" panose="020B0903020102020204" pitchFamily="34" charset="0"/>
                <a:ea typeface="Times New Roman" panose="02020603050405020304" pitchFamily="18" charset="0"/>
                <a:cs typeface="Times New Roman" panose="02020603050405020304" pitchFamily="18" charset="0"/>
              </a:rPr>
            </a:br>
            <a:r>
              <a:rPr lang="ru-RU" sz="2400" dirty="0">
                <a:solidFill>
                  <a:srgbClr val="333333"/>
                </a:solidFill>
                <a:latin typeface="Franklin Gothic Heavy" panose="020B0903020102020204" pitchFamily="34" charset="0"/>
                <a:ea typeface="Times New Roman" panose="02020603050405020304" pitchFamily="18" charset="0"/>
                <a:cs typeface="Times New Roman" panose="02020603050405020304" pitchFamily="18" charset="0"/>
              </a:rPr>
              <a:t>3. за то, что он знал «Илиаду» наизусть;</a:t>
            </a:r>
            <a:br>
              <a:rPr lang="ru-RU" sz="2400" dirty="0">
                <a:solidFill>
                  <a:srgbClr val="333333"/>
                </a:solidFill>
                <a:latin typeface="Franklin Gothic Heavy" panose="020B0903020102020204" pitchFamily="34" charset="0"/>
                <a:ea typeface="Times New Roman" panose="02020603050405020304" pitchFamily="18" charset="0"/>
                <a:cs typeface="Times New Roman" panose="02020603050405020304" pitchFamily="18" charset="0"/>
              </a:rPr>
            </a:br>
            <a:r>
              <a:rPr lang="ru-RU" sz="2400" dirty="0">
                <a:solidFill>
                  <a:srgbClr val="333333"/>
                </a:solidFill>
                <a:latin typeface="Franklin Gothic Heavy" panose="020B0903020102020204" pitchFamily="34" charset="0"/>
                <a:ea typeface="Times New Roman" panose="02020603050405020304" pitchFamily="18" charset="0"/>
                <a:cs typeface="Times New Roman" panose="02020603050405020304" pitchFamily="18" charset="0"/>
              </a:rPr>
              <a:t>4. за то, что он донес императрице на казнокрадов.</a:t>
            </a:r>
            <a:endParaRPr lang="ru-RU" sz="2400" dirty="0">
              <a:latin typeface="Franklin Gothic Heavy" panose="020B0903020102020204" pitchFamily="34" charset="0"/>
              <a:ea typeface="Calibri" panose="020F0502020204030204" pitchFamily="34" charset="0"/>
              <a:cs typeface="Times New Roman" panose="02020603050405020304" pitchFamily="18" charset="0"/>
            </a:endParaRPr>
          </a:p>
        </p:txBody>
      </p:sp>
      <p:pic>
        <p:nvPicPr>
          <p:cNvPr id="6" name="Рисунок 5">
            <a:extLst>
              <a:ext uri="{FF2B5EF4-FFF2-40B4-BE49-F238E27FC236}">
                <a16:creationId xmlns:a16="http://schemas.microsoft.com/office/drawing/2014/main" id="{A49B6D92-00D5-46D5-92A9-9378FB092D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634" y="4993450"/>
            <a:ext cx="1748927" cy="1864549"/>
          </a:xfrm>
          <a:prstGeom prst="rect">
            <a:avLst/>
          </a:prstGeom>
        </p:spPr>
      </p:pic>
      <p:pic>
        <p:nvPicPr>
          <p:cNvPr id="3" name="Рисунок 2">
            <a:hlinkClick r:id="rId3" action="ppaction://hlinksldjump"/>
            <a:extLst>
              <a:ext uri="{FF2B5EF4-FFF2-40B4-BE49-F238E27FC236}">
                <a16:creationId xmlns:a16="http://schemas.microsoft.com/office/drawing/2014/main" id="{A6864CA4-B249-4169-ABF8-3710C64AA326}"/>
              </a:ext>
            </a:extLst>
          </p:cNvPr>
          <p:cNvPicPr>
            <a:picLocks noChangeAspect="1"/>
          </p:cNvPicPr>
          <p:nvPr/>
        </p:nvPicPr>
        <p:blipFill>
          <a:blip r:embed="rId4"/>
          <a:stretch>
            <a:fillRect/>
          </a:stretch>
        </p:blipFill>
        <p:spPr>
          <a:xfrm>
            <a:off x="10738054" y="5573511"/>
            <a:ext cx="1109568" cy="1109568"/>
          </a:xfrm>
          <a:prstGeom prst="rect">
            <a:avLst/>
          </a:prstGeom>
        </p:spPr>
      </p:pic>
    </p:spTree>
    <p:extLst>
      <p:ext uri="{BB962C8B-B14F-4D97-AF65-F5344CB8AC3E}">
        <p14:creationId xmlns:p14="http://schemas.microsoft.com/office/powerpoint/2010/main" val="1624482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hlinkClick r:id="rId2" action="ppaction://hlinksldjump"/>
            <a:extLst>
              <a:ext uri="{FF2B5EF4-FFF2-40B4-BE49-F238E27FC236}">
                <a16:creationId xmlns:a16="http://schemas.microsoft.com/office/drawing/2014/main" id="{EC26B855-E0A0-4B97-8BEE-DD1C7DB59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171" y="5580743"/>
            <a:ext cx="1175657" cy="1175657"/>
          </a:xfrm>
          <a:prstGeom prst="rect">
            <a:avLst/>
          </a:prstGeom>
        </p:spPr>
      </p:pic>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МЕДИЦИНА</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ответ 3</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2" name="Прямоугольник 1">
            <a:extLst>
              <a:ext uri="{FF2B5EF4-FFF2-40B4-BE49-F238E27FC236}">
                <a16:creationId xmlns:a16="http://schemas.microsoft.com/office/drawing/2014/main" id="{6AEAA576-EBD9-4B78-B4AF-78449D0A6027}"/>
              </a:ext>
            </a:extLst>
          </p:cNvPr>
          <p:cNvSpPr/>
          <p:nvPr/>
        </p:nvSpPr>
        <p:spPr>
          <a:xfrm>
            <a:off x="338327" y="2697675"/>
            <a:ext cx="10954511" cy="520720"/>
          </a:xfrm>
          <a:prstGeom prst="rect">
            <a:avLst/>
          </a:prstGeom>
          <a:solidFill>
            <a:schemeClr val="tx2">
              <a:lumMod val="40000"/>
              <a:lumOff val="60000"/>
            </a:schemeClr>
          </a:solidFill>
        </p:spPr>
        <p:txBody>
          <a:bodyPr wrap="square">
            <a:spAutoFit/>
          </a:bodyPr>
          <a:lstStyle/>
          <a:p>
            <a:pPr>
              <a:lnSpc>
                <a:spcPct val="107000"/>
              </a:lnSpc>
              <a:spcAft>
                <a:spcPts val="1800"/>
              </a:spcAft>
            </a:pPr>
            <a:r>
              <a:rPr lang="ru-RU" sz="2800" dirty="0">
                <a:solidFill>
                  <a:srgbClr val="333333"/>
                </a:solidFill>
                <a:latin typeface="Franklin Gothic Heavy" panose="020B0903020102020204" pitchFamily="34" charset="0"/>
                <a:ea typeface="Times New Roman" panose="02020603050405020304" pitchFamily="18" charset="0"/>
                <a:cs typeface="Times New Roman" panose="02020603050405020304" pitchFamily="18" charset="0"/>
              </a:rPr>
              <a:t>За то, что ему первому была сделана прививка от оспы</a:t>
            </a:r>
            <a:endParaRPr lang="ru-RU" sz="2800" dirty="0">
              <a:effectLst/>
              <a:latin typeface="Franklin Gothic Heavy" panose="020B0903020102020204" pitchFamily="34" charset="0"/>
              <a:ea typeface="Calibri" panose="020F0502020204030204" pitchFamily="34" charset="0"/>
              <a:cs typeface="Times New Roman" panose="02020603050405020304" pitchFamily="18" charset="0"/>
            </a:endParaRPr>
          </a:p>
        </p:txBody>
      </p:sp>
      <p:pic>
        <p:nvPicPr>
          <p:cNvPr id="6" name="Рисунок 5">
            <a:extLst>
              <a:ext uri="{FF2B5EF4-FFF2-40B4-BE49-F238E27FC236}">
                <a16:creationId xmlns:a16="http://schemas.microsoft.com/office/drawing/2014/main" id="{78455247-1428-4F91-B345-A57A63BEA1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838" y="3566760"/>
            <a:ext cx="4392330" cy="2953982"/>
          </a:xfrm>
          <a:prstGeom prst="rect">
            <a:avLst/>
          </a:prstGeom>
        </p:spPr>
      </p:pic>
      <p:pic>
        <p:nvPicPr>
          <p:cNvPr id="8" name="Рисунок 7">
            <a:extLst>
              <a:ext uri="{FF2B5EF4-FFF2-40B4-BE49-F238E27FC236}">
                <a16:creationId xmlns:a16="http://schemas.microsoft.com/office/drawing/2014/main" id="{D91A2ED6-E0B0-40B8-AE3B-FAABDDDBEC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2732" y="4475092"/>
            <a:ext cx="4067174" cy="2033587"/>
          </a:xfrm>
          <a:prstGeom prst="rect">
            <a:avLst/>
          </a:prstGeom>
        </p:spPr>
      </p:pic>
    </p:spTree>
    <p:extLst>
      <p:ext uri="{BB962C8B-B14F-4D97-AF65-F5344CB8AC3E}">
        <p14:creationId xmlns:p14="http://schemas.microsoft.com/office/powerpoint/2010/main" val="1877082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МЕДИЦИНА</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вопрос 4</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2" name="Прямоугольник 1">
            <a:extLst>
              <a:ext uri="{FF2B5EF4-FFF2-40B4-BE49-F238E27FC236}">
                <a16:creationId xmlns:a16="http://schemas.microsoft.com/office/drawing/2014/main" id="{DC6BD1A3-D54F-4677-85A7-956F67E7AB78}"/>
              </a:ext>
            </a:extLst>
          </p:cNvPr>
          <p:cNvSpPr/>
          <p:nvPr/>
        </p:nvSpPr>
        <p:spPr>
          <a:xfrm>
            <a:off x="338327" y="2551837"/>
            <a:ext cx="11190653" cy="1200329"/>
          </a:xfrm>
          <a:prstGeom prst="rect">
            <a:avLst/>
          </a:prstGeom>
          <a:solidFill>
            <a:schemeClr val="tx2">
              <a:lumMod val="40000"/>
              <a:lumOff val="60000"/>
            </a:schemeClr>
          </a:solidFill>
        </p:spPr>
        <p:txBody>
          <a:bodyPr wrap="square">
            <a:spAutoFit/>
          </a:bodyPr>
          <a:lstStyle/>
          <a:p>
            <a:r>
              <a:rPr lang="ru-RU" sz="2400" dirty="0">
                <a:solidFill>
                  <a:srgbClr val="212529"/>
                </a:solidFill>
                <a:latin typeface="Franklin Gothic Heavy" panose="020B0903020102020204" pitchFamily="34" charset="0"/>
              </a:rPr>
              <a:t>Лицевая пластическая хирургия возникла на территории современной Индии в VI веке до нашей эры, ее основной специализацией являлась реконструкция носа. Почему?</a:t>
            </a:r>
            <a:endParaRPr lang="ru-RU" sz="2400" dirty="0">
              <a:latin typeface="Franklin Gothic Heavy" panose="020B0903020102020204" pitchFamily="34" charset="0"/>
            </a:endParaRPr>
          </a:p>
        </p:txBody>
      </p:sp>
      <p:pic>
        <p:nvPicPr>
          <p:cNvPr id="6" name="Рисунок 5">
            <a:extLst>
              <a:ext uri="{FF2B5EF4-FFF2-40B4-BE49-F238E27FC236}">
                <a16:creationId xmlns:a16="http://schemas.microsoft.com/office/drawing/2014/main" id="{811FA276-2345-45B7-B889-34E2C465D7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1682" y="4041493"/>
            <a:ext cx="4059936" cy="2706624"/>
          </a:xfrm>
          <a:prstGeom prst="rect">
            <a:avLst/>
          </a:prstGeom>
        </p:spPr>
      </p:pic>
      <p:pic>
        <p:nvPicPr>
          <p:cNvPr id="3" name="Рисунок 2">
            <a:hlinkClick r:id="rId3" action="ppaction://hlinksldjump"/>
            <a:extLst>
              <a:ext uri="{FF2B5EF4-FFF2-40B4-BE49-F238E27FC236}">
                <a16:creationId xmlns:a16="http://schemas.microsoft.com/office/drawing/2014/main" id="{357150A6-4114-40DE-A872-8E99D76ABAD6}"/>
              </a:ext>
            </a:extLst>
          </p:cNvPr>
          <p:cNvPicPr>
            <a:picLocks noChangeAspect="1"/>
          </p:cNvPicPr>
          <p:nvPr/>
        </p:nvPicPr>
        <p:blipFill>
          <a:blip r:embed="rId4"/>
          <a:stretch>
            <a:fillRect/>
          </a:stretch>
        </p:blipFill>
        <p:spPr>
          <a:xfrm>
            <a:off x="10738055" y="5638549"/>
            <a:ext cx="1109568" cy="1109568"/>
          </a:xfrm>
          <a:prstGeom prst="rect">
            <a:avLst/>
          </a:prstGeom>
        </p:spPr>
      </p:pic>
    </p:spTree>
    <p:extLst>
      <p:ext uri="{BB962C8B-B14F-4D97-AF65-F5344CB8AC3E}">
        <p14:creationId xmlns:p14="http://schemas.microsoft.com/office/powerpoint/2010/main" val="4038282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hlinkClick r:id="rId2" action="ppaction://hlinksldjump"/>
            <a:extLst>
              <a:ext uri="{FF2B5EF4-FFF2-40B4-BE49-F238E27FC236}">
                <a16:creationId xmlns:a16="http://schemas.microsoft.com/office/drawing/2014/main" id="{EC26B855-E0A0-4B97-8BEE-DD1C7DB59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171" y="5580743"/>
            <a:ext cx="1175657" cy="1175657"/>
          </a:xfrm>
          <a:prstGeom prst="rect">
            <a:avLst/>
          </a:prstGeom>
        </p:spPr>
      </p:pic>
      <p:sp>
        <p:nvSpPr>
          <p:cNvPr id="5" name="Прямоугольник 4">
            <a:extLst>
              <a:ext uri="{FF2B5EF4-FFF2-40B4-BE49-F238E27FC236}">
                <a16:creationId xmlns:a16="http://schemas.microsoft.com/office/drawing/2014/main" id="{A0557B15-018A-4B85-B296-E8E93681D01F}"/>
              </a:ext>
            </a:extLst>
          </p:cNvPr>
          <p:cNvSpPr/>
          <p:nvPr/>
        </p:nvSpPr>
        <p:spPr>
          <a:xfrm>
            <a:off x="3120571" y="508184"/>
            <a:ext cx="5641653" cy="1754326"/>
          </a:xfrm>
          <a:prstGeom prst="rect">
            <a:avLst/>
          </a:prstGeom>
          <a:noFill/>
        </p:spPr>
        <p:txBody>
          <a:bodyPr wrap="square" lIns="91440" tIns="45720" rIns="91440" bIns="45720">
            <a:spAutoFit/>
          </a:bodyPr>
          <a:lstStyle/>
          <a:p>
            <a:pPr algn="ct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ИЗОБРЕТЕНИЯ </a:t>
            </a: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ответ 10 </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баллов</a:t>
            </a:r>
          </a:p>
        </p:txBody>
      </p:sp>
      <p:sp>
        <p:nvSpPr>
          <p:cNvPr id="2" name="Прямоугольник 1">
            <a:extLst>
              <a:ext uri="{FF2B5EF4-FFF2-40B4-BE49-F238E27FC236}">
                <a16:creationId xmlns:a16="http://schemas.microsoft.com/office/drawing/2014/main" id="{30E62377-CC8B-4806-8187-7953F65FA3DF}"/>
              </a:ext>
            </a:extLst>
          </p:cNvPr>
          <p:cNvSpPr/>
          <p:nvPr/>
        </p:nvSpPr>
        <p:spPr>
          <a:xfrm>
            <a:off x="811731" y="2296462"/>
            <a:ext cx="11049802" cy="581954"/>
          </a:xfrm>
          <a:prstGeom prst="rect">
            <a:avLst/>
          </a:prstGeom>
          <a:solidFill>
            <a:schemeClr val="tx2">
              <a:lumMod val="40000"/>
              <a:lumOff val="60000"/>
            </a:schemeClr>
          </a:solidFill>
        </p:spPr>
        <p:txBody>
          <a:bodyPr wrap="square">
            <a:spAutoFit/>
          </a:bodyPr>
          <a:lstStyle/>
          <a:p>
            <a:pPr>
              <a:lnSpc>
                <a:spcPct val="107000"/>
              </a:lnSpc>
              <a:spcAft>
                <a:spcPts val="800"/>
              </a:spcAft>
            </a:pPr>
            <a:endParaRPr lang="ru-RU" sz="3200" dirty="0">
              <a:effectLst>
                <a:outerShdw blurRad="38100" dist="38100" dir="2700000" algn="tl">
                  <a:srgbClr val="000000">
                    <a:alpha val="43137"/>
                  </a:srgbClr>
                </a:outerShdw>
              </a:effectLst>
              <a:latin typeface="Franklin Gothic Medium" panose="020B0603020102020204" pitchFamily="34" charset="0"/>
              <a:ea typeface="Calibri" panose="020F0502020204030204" pitchFamily="34" charset="0"/>
              <a:cs typeface="Times New Roman" panose="02020603050405020304" pitchFamily="18" charset="0"/>
            </a:endParaRPr>
          </a:p>
        </p:txBody>
      </p:sp>
      <p:sp>
        <p:nvSpPr>
          <p:cNvPr id="6" name="Прямоугольник 5">
            <a:extLst>
              <a:ext uri="{FF2B5EF4-FFF2-40B4-BE49-F238E27FC236}">
                <a16:creationId xmlns:a16="http://schemas.microsoft.com/office/drawing/2014/main" id="{A6BE8873-CEDF-4563-B070-F94174A1E4AC}"/>
              </a:ext>
            </a:extLst>
          </p:cNvPr>
          <p:cNvSpPr/>
          <p:nvPr/>
        </p:nvSpPr>
        <p:spPr>
          <a:xfrm>
            <a:off x="1085034" y="2262510"/>
            <a:ext cx="10503196" cy="581954"/>
          </a:xfrm>
          <a:prstGeom prst="rect">
            <a:avLst/>
          </a:prstGeom>
        </p:spPr>
        <p:txBody>
          <a:bodyPr wrap="none">
            <a:spAutoFit/>
          </a:bodyPr>
          <a:lstStyle/>
          <a:p>
            <a:pPr>
              <a:lnSpc>
                <a:spcPct val="107000"/>
              </a:lnSpc>
              <a:spcAft>
                <a:spcPts val="800"/>
              </a:spcAft>
            </a:pPr>
            <a:r>
              <a:rPr lang="ru-RU" sz="3200" dirty="0">
                <a:latin typeface="Franklin Gothic Heavy" panose="020B0903020102020204" pitchFamily="34" charset="0"/>
                <a:ea typeface="Calibri" panose="020F0502020204030204" pitchFamily="34" charset="0"/>
                <a:cs typeface="Times New Roman" panose="02020603050405020304" pitchFamily="18" charset="0"/>
              </a:rPr>
              <a:t>Этот шум позволял человеку проснуться. Будильник</a:t>
            </a:r>
          </a:p>
        </p:txBody>
      </p:sp>
      <p:pic>
        <p:nvPicPr>
          <p:cNvPr id="11" name="Рисунок 10">
            <a:extLst>
              <a:ext uri="{FF2B5EF4-FFF2-40B4-BE49-F238E27FC236}">
                <a16:creationId xmlns:a16="http://schemas.microsoft.com/office/drawing/2014/main" id="{45C3EF47-582F-40ED-913C-85A9AA0C6270}"/>
              </a:ext>
            </a:extLst>
          </p:cNvPr>
          <p:cNvPicPr>
            <a:picLocks noChangeAspect="1"/>
          </p:cNvPicPr>
          <p:nvPr/>
        </p:nvPicPr>
        <p:blipFill rotWithShape="1">
          <a:blip r:embed="rId4">
            <a:extLst>
              <a:ext uri="{28A0092B-C50C-407E-A947-70E740481C1C}">
                <a14:useLocalDpi xmlns:a14="http://schemas.microsoft.com/office/drawing/2010/main" val="0"/>
              </a:ext>
            </a:extLst>
          </a:blip>
          <a:srcRect b="13831"/>
          <a:stretch/>
        </p:blipFill>
        <p:spPr>
          <a:xfrm>
            <a:off x="2616433" y="3070251"/>
            <a:ext cx="4189720" cy="3610227"/>
          </a:xfrm>
          <a:prstGeom prst="rect">
            <a:avLst/>
          </a:prstGeom>
        </p:spPr>
      </p:pic>
    </p:spTree>
    <p:extLst>
      <p:ext uri="{BB962C8B-B14F-4D97-AF65-F5344CB8AC3E}">
        <p14:creationId xmlns:p14="http://schemas.microsoft.com/office/powerpoint/2010/main" val="5292962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hlinkClick r:id="rId2" action="ppaction://hlinksldjump"/>
            <a:extLst>
              <a:ext uri="{FF2B5EF4-FFF2-40B4-BE49-F238E27FC236}">
                <a16:creationId xmlns:a16="http://schemas.microsoft.com/office/drawing/2014/main" id="{EC26B855-E0A0-4B97-8BEE-DD1C7DB59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171" y="5580743"/>
            <a:ext cx="1175657" cy="1175657"/>
          </a:xfrm>
          <a:prstGeom prst="rect">
            <a:avLst/>
          </a:prstGeom>
        </p:spPr>
      </p:pic>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МЕДИЦИНА</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ответ 4</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2" name="Прямоугольник 1">
            <a:extLst>
              <a:ext uri="{FF2B5EF4-FFF2-40B4-BE49-F238E27FC236}">
                <a16:creationId xmlns:a16="http://schemas.microsoft.com/office/drawing/2014/main" id="{DC6BD1A3-D54F-4677-85A7-956F67E7AB78}"/>
              </a:ext>
            </a:extLst>
          </p:cNvPr>
          <p:cNvSpPr/>
          <p:nvPr/>
        </p:nvSpPr>
        <p:spPr>
          <a:xfrm>
            <a:off x="338328" y="2551837"/>
            <a:ext cx="11548872" cy="400110"/>
          </a:xfrm>
          <a:prstGeom prst="rect">
            <a:avLst/>
          </a:prstGeom>
          <a:solidFill>
            <a:schemeClr val="tx2">
              <a:lumMod val="40000"/>
              <a:lumOff val="60000"/>
            </a:schemeClr>
          </a:solidFill>
        </p:spPr>
        <p:txBody>
          <a:bodyPr wrap="square">
            <a:spAutoFit/>
          </a:bodyPr>
          <a:lstStyle/>
          <a:p>
            <a:r>
              <a:rPr lang="ru-RU" sz="2000" dirty="0">
                <a:solidFill>
                  <a:srgbClr val="212529"/>
                </a:solidFill>
                <a:latin typeface="Franklin Gothic Heavy" panose="020B0903020102020204" pitchFamily="34" charset="0"/>
              </a:rPr>
              <a:t>Отрезание носа было наиболее распространенным наказанием за супружескую измену.</a:t>
            </a:r>
            <a:endParaRPr lang="ru-RU" sz="2000" dirty="0">
              <a:latin typeface="Franklin Gothic Heavy" panose="020B0903020102020204" pitchFamily="34" charset="0"/>
            </a:endParaRPr>
          </a:p>
        </p:txBody>
      </p:sp>
      <p:pic>
        <p:nvPicPr>
          <p:cNvPr id="8" name="Рисунок 7">
            <a:extLst>
              <a:ext uri="{FF2B5EF4-FFF2-40B4-BE49-F238E27FC236}">
                <a16:creationId xmlns:a16="http://schemas.microsoft.com/office/drawing/2014/main" id="{23F315A6-854E-479D-A30E-167C00CFC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3673" y="3203808"/>
            <a:ext cx="4654465" cy="3552592"/>
          </a:xfrm>
          <a:prstGeom prst="rect">
            <a:avLst/>
          </a:prstGeom>
        </p:spPr>
      </p:pic>
    </p:spTree>
    <p:extLst>
      <p:ext uri="{BB962C8B-B14F-4D97-AF65-F5344CB8AC3E}">
        <p14:creationId xmlns:p14="http://schemas.microsoft.com/office/powerpoint/2010/main" val="4264322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МЕДИЦИНА</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вопрос 5</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2" name="Прямоугольник 1">
            <a:extLst>
              <a:ext uri="{FF2B5EF4-FFF2-40B4-BE49-F238E27FC236}">
                <a16:creationId xmlns:a16="http://schemas.microsoft.com/office/drawing/2014/main" id="{1765EEB4-54F6-478D-9A0F-785A3FEB2E4D}"/>
              </a:ext>
            </a:extLst>
          </p:cNvPr>
          <p:cNvSpPr/>
          <p:nvPr/>
        </p:nvSpPr>
        <p:spPr>
          <a:xfrm>
            <a:off x="226243" y="2262510"/>
            <a:ext cx="11481847" cy="2523768"/>
          </a:xfrm>
          <a:prstGeom prst="rect">
            <a:avLst/>
          </a:prstGeom>
          <a:solidFill>
            <a:schemeClr val="tx2">
              <a:lumMod val="40000"/>
              <a:lumOff val="60000"/>
            </a:schemeClr>
          </a:solidFill>
        </p:spPr>
        <p:txBody>
          <a:bodyPr wrap="square">
            <a:spAutoFit/>
          </a:bodyPr>
          <a:lstStyle/>
          <a:p>
            <a:r>
              <a:rPr lang="ru-RU" dirty="0">
                <a:solidFill>
                  <a:srgbClr val="212529"/>
                </a:solidFill>
                <a:latin typeface="PT Sans Caption"/>
              </a:rPr>
              <a:t> </a:t>
            </a:r>
          </a:p>
          <a:p>
            <a:r>
              <a:rPr lang="ru-RU" sz="2800" dirty="0">
                <a:solidFill>
                  <a:srgbClr val="212529"/>
                </a:solidFill>
                <a:latin typeface="Franklin Gothic Medium" panose="020B0603020102020204" pitchFamily="34" charset="0"/>
              </a:rPr>
              <a:t>Трепанация – хирургическая операция, при которой в голове человека создается отверстие, является процедурой, проводить которую начали в эпоху неолита. Впервые, операция была подробно описана Гиппократом. </a:t>
            </a:r>
          </a:p>
          <a:p>
            <a:r>
              <a:rPr lang="ru-RU" sz="2800" dirty="0">
                <a:solidFill>
                  <a:srgbClr val="212529"/>
                </a:solidFill>
                <a:latin typeface="Franklin Gothic Heavy" panose="020B0903020102020204" pitchFamily="34" charset="0"/>
              </a:rPr>
              <a:t>Против какой болезни делали трепанацию черепа?</a:t>
            </a:r>
            <a:endParaRPr lang="ru-RU" sz="2800" b="0" i="0" dirty="0">
              <a:solidFill>
                <a:srgbClr val="212529"/>
              </a:solidFill>
              <a:effectLst/>
              <a:latin typeface="Franklin Gothic Heavy" panose="020B0903020102020204" pitchFamily="34" charset="0"/>
            </a:endParaRPr>
          </a:p>
        </p:txBody>
      </p:sp>
      <p:pic>
        <p:nvPicPr>
          <p:cNvPr id="6" name="Рисунок 5">
            <a:extLst>
              <a:ext uri="{FF2B5EF4-FFF2-40B4-BE49-F238E27FC236}">
                <a16:creationId xmlns:a16="http://schemas.microsoft.com/office/drawing/2014/main" id="{EF5BC651-BC33-4100-9646-D73168E2CD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9335" y="4935140"/>
            <a:ext cx="3035432" cy="1821260"/>
          </a:xfrm>
          <a:prstGeom prst="rect">
            <a:avLst/>
          </a:prstGeom>
        </p:spPr>
      </p:pic>
      <p:pic>
        <p:nvPicPr>
          <p:cNvPr id="8" name="Рисунок 7">
            <a:extLst>
              <a:ext uri="{FF2B5EF4-FFF2-40B4-BE49-F238E27FC236}">
                <a16:creationId xmlns:a16="http://schemas.microsoft.com/office/drawing/2014/main" id="{2C104A07-B80D-4168-BC59-AD9D36E2B0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6462" y="4851546"/>
            <a:ext cx="2667638" cy="2006453"/>
          </a:xfrm>
          <a:prstGeom prst="rect">
            <a:avLst/>
          </a:prstGeom>
        </p:spPr>
      </p:pic>
      <p:pic>
        <p:nvPicPr>
          <p:cNvPr id="3" name="Рисунок 2">
            <a:hlinkClick r:id="rId4" action="ppaction://hlinksldjump"/>
            <a:extLst>
              <a:ext uri="{FF2B5EF4-FFF2-40B4-BE49-F238E27FC236}">
                <a16:creationId xmlns:a16="http://schemas.microsoft.com/office/drawing/2014/main" id="{6C2F0C3F-EE0E-4CE3-A30E-3F314621A358}"/>
              </a:ext>
            </a:extLst>
          </p:cNvPr>
          <p:cNvPicPr>
            <a:picLocks noChangeAspect="1"/>
          </p:cNvPicPr>
          <p:nvPr/>
        </p:nvPicPr>
        <p:blipFill>
          <a:blip r:embed="rId5"/>
          <a:stretch>
            <a:fillRect/>
          </a:stretch>
        </p:blipFill>
        <p:spPr>
          <a:xfrm>
            <a:off x="10831249" y="5570282"/>
            <a:ext cx="1109568" cy="1109568"/>
          </a:xfrm>
          <a:prstGeom prst="rect">
            <a:avLst/>
          </a:prstGeom>
        </p:spPr>
      </p:pic>
    </p:spTree>
    <p:extLst>
      <p:ext uri="{BB962C8B-B14F-4D97-AF65-F5344CB8AC3E}">
        <p14:creationId xmlns:p14="http://schemas.microsoft.com/office/powerpoint/2010/main" val="5200807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hlinkClick r:id="rId2" action="ppaction://hlinksldjump"/>
            <a:extLst>
              <a:ext uri="{FF2B5EF4-FFF2-40B4-BE49-F238E27FC236}">
                <a16:creationId xmlns:a16="http://schemas.microsoft.com/office/drawing/2014/main" id="{EC26B855-E0A0-4B97-8BEE-DD1C7DB59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171" y="5580743"/>
            <a:ext cx="1175657" cy="1175657"/>
          </a:xfrm>
          <a:prstGeom prst="rect">
            <a:avLst/>
          </a:prstGeom>
        </p:spPr>
      </p:pic>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МЕДИЦИНА</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ответ 5</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2" name="Прямоугольник 1">
            <a:extLst>
              <a:ext uri="{FF2B5EF4-FFF2-40B4-BE49-F238E27FC236}">
                <a16:creationId xmlns:a16="http://schemas.microsoft.com/office/drawing/2014/main" id="{1765EEB4-54F6-478D-9A0F-785A3FEB2E4D}"/>
              </a:ext>
            </a:extLst>
          </p:cNvPr>
          <p:cNvSpPr/>
          <p:nvPr/>
        </p:nvSpPr>
        <p:spPr>
          <a:xfrm>
            <a:off x="160255" y="2274838"/>
            <a:ext cx="11481847" cy="1231106"/>
          </a:xfrm>
          <a:prstGeom prst="rect">
            <a:avLst/>
          </a:prstGeom>
          <a:solidFill>
            <a:schemeClr val="tx2">
              <a:lumMod val="40000"/>
              <a:lumOff val="60000"/>
            </a:schemeClr>
          </a:solidFill>
        </p:spPr>
        <p:txBody>
          <a:bodyPr wrap="square">
            <a:spAutoFit/>
          </a:bodyPr>
          <a:lstStyle/>
          <a:p>
            <a:r>
              <a:rPr lang="ru-RU" dirty="0">
                <a:solidFill>
                  <a:srgbClr val="212529"/>
                </a:solidFill>
                <a:latin typeface="PT Sans Caption"/>
              </a:rPr>
              <a:t> </a:t>
            </a:r>
          </a:p>
          <a:p>
            <a:r>
              <a:rPr lang="ru-RU" sz="2800" dirty="0">
                <a:solidFill>
                  <a:srgbClr val="212529"/>
                </a:solidFill>
                <a:latin typeface="Franklin Gothic Heavy" panose="020B0903020102020204" pitchFamily="34" charset="0"/>
              </a:rPr>
              <a:t>Изначально трепанацию черепа использовали, осуществляя лечение мигрени (без какой-либо анестезии). </a:t>
            </a:r>
            <a:endParaRPr lang="ru-RU" sz="2800" b="0" i="0" dirty="0">
              <a:solidFill>
                <a:srgbClr val="212529"/>
              </a:solidFill>
              <a:effectLst/>
              <a:latin typeface="Franklin Gothic Heavy" panose="020B0903020102020204" pitchFamily="34" charset="0"/>
            </a:endParaRPr>
          </a:p>
        </p:txBody>
      </p:sp>
      <p:pic>
        <p:nvPicPr>
          <p:cNvPr id="6" name="Рисунок 5">
            <a:extLst>
              <a:ext uri="{FF2B5EF4-FFF2-40B4-BE49-F238E27FC236}">
                <a16:creationId xmlns:a16="http://schemas.microsoft.com/office/drawing/2014/main" id="{8B03A947-8662-444F-9046-9A9F8B7A50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0510" y="3429000"/>
            <a:ext cx="6242304" cy="3499104"/>
          </a:xfrm>
          <a:prstGeom prst="rect">
            <a:avLst/>
          </a:prstGeom>
        </p:spPr>
      </p:pic>
    </p:spTree>
    <p:extLst>
      <p:ext uri="{BB962C8B-B14F-4D97-AF65-F5344CB8AC3E}">
        <p14:creationId xmlns:p14="http://schemas.microsoft.com/office/powerpoint/2010/main" val="3492488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ВПЕРВЫЕ В МИРЕ</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вопрос</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 10 баллов</a:t>
            </a:r>
          </a:p>
        </p:txBody>
      </p:sp>
      <p:sp>
        <p:nvSpPr>
          <p:cNvPr id="2" name="Прямоугольник 1">
            <a:extLst>
              <a:ext uri="{FF2B5EF4-FFF2-40B4-BE49-F238E27FC236}">
                <a16:creationId xmlns:a16="http://schemas.microsoft.com/office/drawing/2014/main" id="{C1904778-9124-45F0-B04F-8482670FE44C}"/>
              </a:ext>
            </a:extLst>
          </p:cNvPr>
          <p:cNvSpPr/>
          <p:nvPr/>
        </p:nvSpPr>
        <p:spPr>
          <a:xfrm>
            <a:off x="1908450" y="2437888"/>
            <a:ext cx="7640938" cy="523220"/>
          </a:xfrm>
          <a:prstGeom prst="rect">
            <a:avLst/>
          </a:prstGeom>
          <a:solidFill>
            <a:schemeClr val="tx2">
              <a:lumMod val="40000"/>
              <a:lumOff val="60000"/>
            </a:schemeClr>
          </a:solidFill>
        </p:spPr>
        <p:txBody>
          <a:bodyPr wrap="none">
            <a:spAutoFit/>
          </a:bodyPr>
          <a:lstStyle/>
          <a:p>
            <a:r>
              <a:rPr lang="ru-RU" sz="2800" dirty="0">
                <a:effectLst>
                  <a:outerShdw blurRad="38100" dist="38100" dir="2700000" algn="tl">
                    <a:srgbClr val="000000">
                      <a:alpha val="43137"/>
                    </a:srgbClr>
                  </a:outerShdw>
                </a:effectLst>
                <a:latin typeface="Franklin Gothic Heavy" panose="020B0903020102020204" pitchFamily="34" charset="0"/>
                <a:ea typeface="Calibri" panose="020F0502020204030204" pitchFamily="34" charset="0"/>
                <a:cs typeface="Times New Roman" panose="02020603050405020304" pitchFamily="18" charset="0"/>
              </a:rPr>
              <a:t>Кто первым на Руси принял христианство?</a:t>
            </a:r>
            <a:endParaRPr lang="ru-RU" sz="2800" dirty="0">
              <a:effectLst>
                <a:outerShdw blurRad="38100" dist="38100" dir="2700000" algn="tl">
                  <a:srgbClr val="000000">
                    <a:alpha val="43137"/>
                  </a:srgbClr>
                </a:outerShdw>
              </a:effectLst>
              <a:latin typeface="Franklin Gothic Heavy" panose="020B0903020102020204" pitchFamily="34" charset="0"/>
            </a:endParaRPr>
          </a:p>
        </p:txBody>
      </p:sp>
      <p:pic>
        <p:nvPicPr>
          <p:cNvPr id="7" name="Рисунок 6">
            <a:extLst>
              <a:ext uri="{FF2B5EF4-FFF2-40B4-BE49-F238E27FC236}">
                <a16:creationId xmlns:a16="http://schemas.microsoft.com/office/drawing/2014/main" id="{856142E1-D7BA-4124-A366-15A79CF2A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231037"/>
            <a:ext cx="6066934" cy="3412650"/>
          </a:xfrm>
          <a:prstGeom prst="rect">
            <a:avLst/>
          </a:prstGeom>
        </p:spPr>
      </p:pic>
      <p:pic>
        <p:nvPicPr>
          <p:cNvPr id="3" name="Рисунок 2">
            <a:hlinkClick r:id="rId3" action="ppaction://hlinksldjump"/>
            <a:extLst>
              <a:ext uri="{FF2B5EF4-FFF2-40B4-BE49-F238E27FC236}">
                <a16:creationId xmlns:a16="http://schemas.microsoft.com/office/drawing/2014/main" id="{9D12DC21-FFF6-4298-BE1B-29864396DF51}"/>
              </a:ext>
            </a:extLst>
          </p:cNvPr>
          <p:cNvPicPr>
            <a:picLocks noChangeAspect="1"/>
          </p:cNvPicPr>
          <p:nvPr/>
        </p:nvPicPr>
        <p:blipFill>
          <a:blip r:embed="rId4"/>
          <a:stretch>
            <a:fillRect/>
          </a:stretch>
        </p:blipFill>
        <p:spPr>
          <a:xfrm>
            <a:off x="10829654" y="5607989"/>
            <a:ext cx="1109568" cy="1109568"/>
          </a:xfrm>
          <a:prstGeom prst="rect">
            <a:avLst/>
          </a:prstGeom>
        </p:spPr>
      </p:pic>
    </p:spTree>
    <p:extLst>
      <p:ext uri="{BB962C8B-B14F-4D97-AF65-F5344CB8AC3E}">
        <p14:creationId xmlns:p14="http://schemas.microsoft.com/office/powerpoint/2010/main" val="12408206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hlinkClick r:id="rId2" action="ppaction://hlinksldjump"/>
            <a:extLst>
              <a:ext uri="{FF2B5EF4-FFF2-40B4-BE49-F238E27FC236}">
                <a16:creationId xmlns:a16="http://schemas.microsoft.com/office/drawing/2014/main" id="{EC26B855-E0A0-4B97-8BEE-DD1C7DB59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171" y="5580743"/>
            <a:ext cx="1175657" cy="1175657"/>
          </a:xfrm>
          <a:prstGeom prst="rect">
            <a:avLst/>
          </a:prstGeom>
        </p:spPr>
      </p:pic>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ВПЕРВЫЕ В МИРЕ</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ответ</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 10 баллов</a:t>
            </a:r>
          </a:p>
        </p:txBody>
      </p:sp>
      <p:sp>
        <p:nvSpPr>
          <p:cNvPr id="3" name="Прямоугольник 2">
            <a:extLst>
              <a:ext uri="{FF2B5EF4-FFF2-40B4-BE49-F238E27FC236}">
                <a16:creationId xmlns:a16="http://schemas.microsoft.com/office/drawing/2014/main" id="{ED7ECF41-7926-437F-95F3-5556C7053978}"/>
              </a:ext>
            </a:extLst>
          </p:cNvPr>
          <p:cNvSpPr/>
          <p:nvPr/>
        </p:nvSpPr>
        <p:spPr>
          <a:xfrm>
            <a:off x="348344" y="2391720"/>
            <a:ext cx="11843656" cy="1785104"/>
          </a:xfrm>
          <a:prstGeom prst="rect">
            <a:avLst/>
          </a:prstGeom>
          <a:solidFill>
            <a:schemeClr val="tx2">
              <a:lumMod val="40000"/>
              <a:lumOff val="60000"/>
            </a:schemeClr>
          </a:solidFill>
        </p:spPr>
        <p:txBody>
          <a:bodyPr wrap="square">
            <a:spAutoFit/>
          </a:bodyPr>
          <a:lstStyle/>
          <a:p>
            <a:r>
              <a:rPr lang="ru-RU" sz="2800" b="1" dirty="0">
                <a:solidFill>
                  <a:srgbClr val="333333"/>
                </a:solidFill>
                <a:latin typeface="Franklin Gothic Heavy" panose="020B0903020102020204" pitchFamily="34" charset="0"/>
              </a:rPr>
              <a:t>Князь Владимир</a:t>
            </a:r>
            <a:r>
              <a:rPr lang="ru-RU" sz="2800" dirty="0">
                <a:solidFill>
                  <a:srgbClr val="333333"/>
                </a:solidFill>
                <a:latin typeface="Franklin Gothic Heavy" panose="020B0903020102020204" pitchFamily="34" charset="0"/>
              </a:rPr>
              <a:t> </a:t>
            </a:r>
            <a:r>
              <a:rPr lang="ru-RU" dirty="0">
                <a:solidFill>
                  <a:srgbClr val="333333"/>
                </a:solidFill>
                <a:latin typeface="Franklin Gothic Heavy" panose="020B0903020102020204" pitchFamily="34" charset="0"/>
              </a:rPr>
              <a:t>провозгласил христианство официальной религией Киевской Руси </a:t>
            </a:r>
            <a:r>
              <a:rPr lang="ru-RU" b="1" dirty="0">
                <a:solidFill>
                  <a:srgbClr val="333333"/>
                </a:solidFill>
                <a:latin typeface="Franklin Gothic Heavy" panose="020B0903020102020204" pitchFamily="34" charset="0"/>
              </a:rPr>
              <a:t>в 988 году</a:t>
            </a:r>
            <a:r>
              <a:rPr lang="ru-RU" dirty="0">
                <a:solidFill>
                  <a:srgbClr val="333333"/>
                </a:solidFill>
                <a:latin typeface="Franklin Gothic Heavy" panose="020B0903020102020204" pitchFamily="34" charset="0"/>
              </a:rPr>
              <a:t>.</a:t>
            </a:r>
          </a:p>
          <a:p>
            <a:r>
              <a:rPr lang="ru-RU" dirty="0">
                <a:solidFill>
                  <a:srgbClr val="333333"/>
                </a:solidFill>
                <a:latin typeface="Franklin Gothic Heavy" panose="020B0903020102020204" pitchFamily="34" charset="0"/>
              </a:rPr>
              <a:t>Также первым правителем Киевской Руси, принявшим христианство, считается </a:t>
            </a:r>
            <a:r>
              <a:rPr lang="ru-RU" sz="2800" b="1" dirty="0">
                <a:solidFill>
                  <a:srgbClr val="333333"/>
                </a:solidFill>
                <a:latin typeface="Franklin Gothic Heavy" panose="020B0903020102020204" pitchFamily="34" charset="0"/>
              </a:rPr>
              <a:t>княгиня Ольга</a:t>
            </a:r>
            <a:r>
              <a:rPr lang="ru-RU" dirty="0">
                <a:solidFill>
                  <a:srgbClr val="333333"/>
                </a:solidFill>
                <a:latin typeface="Franklin Gothic Heavy" panose="020B0903020102020204" pitchFamily="34" charset="0"/>
              </a:rPr>
              <a:t>. В 957 году она приехала с визитом в Константинополь и добивалась крещения, чтобы Византия признала Русь как равную христианской империи. В итоге княгиня приняла православие, а при крещении получила имя Елена.</a:t>
            </a:r>
            <a:endParaRPr lang="ru-RU" b="0" i="0" dirty="0">
              <a:solidFill>
                <a:srgbClr val="333333"/>
              </a:solidFill>
              <a:effectLst/>
              <a:latin typeface="Franklin Gothic Heavy" panose="020B0903020102020204" pitchFamily="34" charset="0"/>
            </a:endParaRPr>
          </a:p>
        </p:txBody>
      </p:sp>
      <p:pic>
        <p:nvPicPr>
          <p:cNvPr id="7" name="Рисунок 6">
            <a:extLst>
              <a:ext uri="{FF2B5EF4-FFF2-40B4-BE49-F238E27FC236}">
                <a16:creationId xmlns:a16="http://schemas.microsoft.com/office/drawing/2014/main" id="{29048E1C-25ED-4119-A8A0-6C5C2C88FE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060" y="4306034"/>
            <a:ext cx="3693916" cy="2611137"/>
          </a:xfrm>
          <a:prstGeom prst="rect">
            <a:avLst/>
          </a:prstGeom>
        </p:spPr>
      </p:pic>
      <p:pic>
        <p:nvPicPr>
          <p:cNvPr id="9" name="Рисунок 8">
            <a:extLst>
              <a:ext uri="{FF2B5EF4-FFF2-40B4-BE49-F238E27FC236}">
                <a16:creationId xmlns:a16="http://schemas.microsoft.com/office/drawing/2014/main" id="{DAB5B5E6-5033-4B42-BC8B-D3583280AC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0172" y="4025263"/>
            <a:ext cx="3810727" cy="2618015"/>
          </a:xfrm>
          <a:prstGeom prst="rect">
            <a:avLst/>
          </a:prstGeom>
        </p:spPr>
      </p:pic>
    </p:spTree>
    <p:extLst>
      <p:ext uri="{BB962C8B-B14F-4D97-AF65-F5344CB8AC3E}">
        <p14:creationId xmlns:p14="http://schemas.microsoft.com/office/powerpoint/2010/main" val="13756584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ВПЕРВЫЕ В МИРЕ</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опрос 20 баллов</a:t>
            </a:r>
          </a:p>
        </p:txBody>
      </p:sp>
      <p:sp>
        <p:nvSpPr>
          <p:cNvPr id="7" name="Прямоугольник 6">
            <a:extLst>
              <a:ext uri="{FF2B5EF4-FFF2-40B4-BE49-F238E27FC236}">
                <a16:creationId xmlns:a16="http://schemas.microsoft.com/office/drawing/2014/main" id="{116BB666-5554-441D-A1AC-F837EFB9ACE3}"/>
              </a:ext>
            </a:extLst>
          </p:cNvPr>
          <p:cNvSpPr/>
          <p:nvPr/>
        </p:nvSpPr>
        <p:spPr>
          <a:xfrm>
            <a:off x="103696" y="2447023"/>
            <a:ext cx="12088304" cy="954107"/>
          </a:xfrm>
          <a:prstGeom prst="rect">
            <a:avLst/>
          </a:prstGeom>
          <a:solidFill>
            <a:schemeClr val="tx2">
              <a:lumMod val="40000"/>
              <a:lumOff val="60000"/>
            </a:schemeClr>
          </a:solidFill>
        </p:spPr>
        <p:txBody>
          <a:bodyPr wrap="square">
            <a:spAutoFit/>
          </a:bodyPr>
          <a:lstStyle/>
          <a:p>
            <a:r>
              <a:rPr lang="ru-RU" sz="2800" dirty="0">
                <a:latin typeface="Franklin Gothic Heavy" panose="020B0903020102020204" pitchFamily="34" charset="0"/>
                <a:ea typeface="Calibri" panose="020F0502020204030204" pitchFamily="34" charset="0"/>
                <a:cs typeface="Times New Roman" panose="02020603050405020304" pitchFamily="18" charset="0"/>
              </a:rPr>
              <a:t>Какое первое живое существо облетело Луну в 1968 году на советском корабле?</a:t>
            </a:r>
            <a:endParaRPr lang="ru-RU" sz="2800" dirty="0">
              <a:latin typeface="Franklin Gothic Heavy" panose="020B0903020102020204" pitchFamily="34" charset="0"/>
            </a:endParaRPr>
          </a:p>
        </p:txBody>
      </p:sp>
      <p:sp>
        <p:nvSpPr>
          <p:cNvPr id="8" name="Прямоугольник 7">
            <a:extLst>
              <a:ext uri="{FF2B5EF4-FFF2-40B4-BE49-F238E27FC236}">
                <a16:creationId xmlns:a16="http://schemas.microsoft.com/office/drawing/2014/main" id="{9FC6F7A4-AB18-400B-808F-3B1C4232CB93}"/>
              </a:ext>
            </a:extLst>
          </p:cNvPr>
          <p:cNvSpPr/>
          <p:nvPr/>
        </p:nvSpPr>
        <p:spPr>
          <a:xfrm>
            <a:off x="338328" y="3585643"/>
            <a:ext cx="6096001" cy="1084336"/>
          </a:xfrm>
          <a:prstGeom prst="rect">
            <a:avLst/>
          </a:prstGeom>
          <a:solidFill>
            <a:schemeClr val="tx2">
              <a:lumMod val="40000"/>
              <a:lumOff val="60000"/>
            </a:schemeClr>
          </a:solidFill>
        </p:spPr>
        <p:txBody>
          <a:bodyPr>
            <a:spAutoFit/>
          </a:bodyPr>
          <a:lstStyle/>
          <a:p>
            <a:pPr>
              <a:lnSpc>
                <a:spcPct val="107000"/>
              </a:lnSpc>
              <a:spcAft>
                <a:spcPts val="800"/>
              </a:spcAft>
            </a:pPr>
            <a:r>
              <a:rPr lang="ru-RU" sz="2800" dirty="0">
                <a:latin typeface="Franklin Gothic Heavy" panose="020B0903020102020204" pitchFamily="34" charset="0"/>
                <a:ea typeface="Calibri" panose="020F0502020204030204" pitchFamily="34" charset="0"/>
                <a:cs typeface="Times New Roman" panose="02020603050405020304" pitchFamily="18" charset="0"/>
              </a:rPr>
              <a:t>1. человек      2. черепаха</a:t>
            </a:r>
          </a:p>
          <a:p>
            <a:pPr>
              <a:lnSpc>
                <a:spcPct val="107000"/>
              </a:lnSpc>
              <a:spcAft>
                <a:spcPts val="800"/>
              </a:spcAft>
            </a:pPr>
            <a:r>
              <a:rPr lang="ru-RU" sz="2800" dirty="0">
                <a:latin typeface="Franklin Gothic Heavy" panose="020B0903020102020204" pitchFamily="34" charset="0"/>
                <a:ea typeface="Calibri" panose="020F0502020204030204" pitchFamily="34" charset="0"/>
                <a:cs typeface="Times New Roman" panose="02020603050405020304" pitchFamily="18" charset="0"/>
              </a:rPr>
              <a:t>3. собака        4. кузнечик</a:t>
            </a:r>
            <a:endParaRPr lang="ru-RU" sz="2800" dirty="0">
              <a:latin typeface="Franklin Gothic Heavy" panose="020B0903020102020204" pitchFamily="34" charset="0"/>
            </a:endParaRPr>
          </a:p>
        </p:txBody>
      </p:sp>
      <p:pic>
        <p:nvPicPr>
          <p:cNvPr id="10" name="Рисунок 9">
            <a:extLst>
              <a:ext uri="{FF2B5EF4-FFF2-40B4-BE49-F238E27FC236}">
                <a16:creationId xmlns:a16="http://schemas.microsoft.com/office/drawing/2014/main" id="{6FD3F53D-8154-4321-A9F3-F10FA152B2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299" y="4612962"/>
            <a:ext cx="2794655" cy="2095992"/>
          </a:xfrm>
          <a:prstGeom prst="rect">
            <a:avLst/>
          </a:prstGeom>
        </p:spPr>
      </p:pic>
      <p:pic>
        <p:nvPicPr>
          <p:cNvPr id="12" name="Рисунок 11">
            <a:extLst>
              <a:ext uri="{FF2B5EF4-FFF2-40B4-BE49-F238E27FC236}">
                <a16:creationId xmlns:a16="http://schemas.microsoft.com/office/drawing/2014/main" id="{82CC303D-44FF-4E27-8C8E-A6780C750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583" y="4311349"/>
            <a:ext cx="3901440" cy="2194560"/>
          </a:xfrm>
          <a:prstGeom prst="rect">
            <a:avLst/>
          </a:prstGeom>
        </p:spPr>
      </p:pic>
      <p:pic>
        <p:nvPicPr>
          <p:cNvPr id="2" name="Рисунок 1">
            <a:hlinkClick r:id="rId4" action="ppaction://hlinksldjump"/>
            <a:extLst>
              <a:ext uri="{FF2B5EF4-FFF2-40B4-BE49-F238E27FC236}">
                <a16:creationId xmlns:a16="http://schemas.microsoft.com/office/drawing/2014/main" id="{249E2BFF-6DA4-4C48-82D2-FB1989387030}"/>
              </a:ext>
            </a:extLst>
          </p:cNvPr>
          <p:cNvPicPr>
            <a:picLocks noChangeAspect="1"/>
          </p:cNvPicPr>
          <p:nvPr/>
        </p:nvPicPr>
        <p:blipFill>
          <a:blip r:embed="rId5"/>
          <a:stretch>
            <a:fillRect/>
          </a:stretch>
        </p:blipFill>
        <p:spPr>
          <a:xfrm>
            <a:off x="10876787" y="5555709"/>
            <a:ext cx="1109568" cy="1109568"/>
          </a:xfrm>
          <a:prstGeom prst="rect">
            <a:avLst/>
          </a:prstGeom>
        </p:spPr>
      </p:pic>
    </p:spTree>
    <p:extLst>
      <p:ext uri="{BB962C8B-B14F-4D97-AF65-F5344CB8AC3E}">
        <p14:creationId xmlns:p14="http://schemas.microsoft.com/office/powerpoint/2010/main" val="71996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hlinkClick r:id="rId2" action="ppaction://hlinksldjump"/>
            <a:extLst>
              <a:ext uri="{FF2B5EF4-FFF2-40B4-BE49-F238E27FC236}">
                <a16:creationId xmlns:a16="http://schemas.microsoft.com/office/drawing/2014/main" id="{EC26B855-E0A0-4B97-8BEE-DD1C7DB59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171" y="5580743"/>
            <a:ext cx="1175657" cy="1175657"/>
          </a:xfrm>
          <a:prstGeom prst="rect">
            <a:avLst/>
          </a:prstGeom>
        </p:spPr>
      </p:pic>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ВПЕРВЫЕ В МИРЕ</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ответ</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 20 баллов</a:t>
            </a:r>
          </a:p>
        </p:txBody>
      </p:sp>
      <p:sp>
        <p:nvSpPr>
          <p:cNvPr id="2" name="Прямоугольник 1">
            <a:extLst>
              <a:ext uri="{FF2B5EF4-FFF2-40B4-BE49-F238E27FC236}">
                <a16:creationId xmlns:a16="http://schemas.microsoft.com/office/drawing/2014/main" id="{7171C063-AAD7-4501-B79A-3031EA467221}"/>
              </a:ext>
            </a:extLst>
          </p:cNvPr>
          <p:cNvSpPr/>
          <p:nvPr/>
        </p:nvSpPr>
        <p:spPr>
          <a:xfrm>
            <a:off x="207390" y="2274838"/>
            <a:ext cx="11810438" cy="1631216"/>
          </a:xfrm>
          <a:prstGeom prst="rect">
            <a:avLst/>
          </a:prstGeom>
          <a:solidFill>
            <a:schemeClr val="tx2">
              <a:lumMod val="40000"/>
              <a:lumOff val="60000"/>
            </a:schemeClr>
          </a:solidFill>
        </p:spPr>
        <p:txBody>
          <a:bodyPr wrap="square">
            <a:spAutoFit/>
          </a:bodyPr>
          <a:lstStyle/>
          <a:p>
            <a:pPr algn="just"/>
            <a:r>
              <a:rPr lang="ru-RU" dirty="0">
                <a:solidFill>
                  <a:srgbClr val="333333"/>
                </a:solidFill>
                <a:effectLst>
                  <a:outerShdw blurRad="38100" dist="38100" dir="2700000" algn="tl">
                    <a:srgbClr val="000000">
                      <a:alpha val="43137"/>
                    </a:srgbClr>
                  </a:outerShdw>
                </a:effectLst>
                <a:latin typeface="Franklin Gothic Heavy" panose="020B0903020102020204" pitchFamily="34" charset="0"/>
              </a:rPr>
              <a:t>Первыми живыми существами с Земли, облетевшими вокруг Луны, стали </a:t>
            </a:r>
            <a:r>
              <a:rPr lang="ru-RU" sz="2800" b="1" dirty="0">
                <a:solidFill>
                  <a:srgbClr val="333333"/>
                </a:solidFill>
                <a:effectLst>
                  <a:outerShdw blurRad="38100" dist="38100" dir="2700000" algn="tl">
                    <a:srgbClr val="000000">
                      <a:alpha val="43137"/>
                    </a:srgbClr>
                  </a:outerShdw>
                </a:effectLst>
                <a:latin typeface="Franklin Gothic Heavy" panose="020B0903020102020204" pitchFamily="34" charset="0"/>
              </a:rPr>
              <a:t>черепахи</a:t>
            </a:r>
            <a:r>
              <a:rPr lang="ru-RU" dirty="0">
                <a:solidFill>
                  <a:srgbClr val="333333"/>
                </a:solidFill>
                <a:effectLst>
                  <a:outerShdw blurRad="38100" dist="38100" dir="2700000" algn="tl">
                    <a:srgbClr val="000000">
                      <a:alpha val="43137"/>
                    </a:srgbClr>
                  </a:outerShdw>
                </a:effectLst>
                <a:latin typeface="Franklin Gothic Heavy" panose="020B0903020102020204" pitchFamily="34" charset="0"/>
              </a:rPr>
              <a:t> на борту советского космического корабля "Зонд-5". Он был запущен 10 ноября 1968 года, через три дня обогнул Луну на расстоянии 1960 километров от ее поверхности, на обратном пути сфотографировал Землю с высоты 90 тысяч километров и приводнился в Индийском океане, из вод которого был выловлен научным судном.</a:t>
            </a:r>
            <a:endParaRPr lang="ru-RU" dirty="0">
              <a:effectLst>
                <a:outerShdw blurRad="38100" dist="38100" dir="2700000" algn="tl">
                  <a:srgbClr val="000000">
                    <a:alpha val="43137"/>
                  </a:srgbClr>
                </a:outerShdw>
              </a:effectLst>
              <a:latin typeface="Franklin Gothic Heavy" panose="020B0903020102020204" pitchFamily="34" charset="0"/>
            </a:endParaRPr>
          </a:p>
        </p:txBody>
      </p:sp>
      <p:pic>
        <p:nvPicPr>
          <p:cNvPr id="8" name="Рисунок 7">
            <a:extLst>
              <a:ext uri="{FF2B5EF4-FFF2-40B4-BE49-F238E27FC236}">
                <a16:creationId xmlns:a16="http://schemas.microsoft.com/office/drawing/2014/main" id="{94376388-196A-4526-80FB-77A3A8D767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3661528"/>
            <a:ext cx="3196472" cy="3196472"/>
          </a:xfrm>
          <a:prstGeom prst="rect">
            <a:avLst/>
          </a:prstGeom>
        </p:spPr>
      </p:pic>
    </p:spTree>
    <p:extLst>
      <p:ext uri="{BB962C8B-B14F-4D97-AF65-F5344CB8AC3E}">
        <p14:creationId xmlns:p14="http://schemas.microsoft.com/office/powerpoint/2010/main" val="6255705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ВПЕРВЫЕ В МИРЕ</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вопрос 3</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2" name="Прямоугольник 1">
            <a:extLst>
              <a:ext uri="{FF2B5EF4-FFF2-40B4-BE49-F238E27FC236}">
                <a16:creationId xmlns:a16="http://schemas.microsoft.com/office/drawing/2014/main" id="{A1E98B9E-9B0F-4FF1-BB5B-7CA4EDBC2579}"/>
              </a:ext>
            </a:extLst>
          </p:cNvPr>
          <p:cNvSpPr/>
          <p:nvPr/>
        </p:nvSpPr>
        <p:spPr>
          <a:xfrm>
            <a:off x="546755" y="2443313"/>
            <a:ext cx="11302737" cy="3943900"/>
          </a:xfrm>
          <a:prstGeom prst="rect">
            <a:avLst/>
          </a:prstGeom>
          <a:solidFill>
            <a:schemeClr val="tx2">
              <a:lumMod val="40000"/>
              <a:lumOff val="60000"/>
            </a:schemeClr>
          </a:solidFill>
        </p:spPr>
        <p:txBody>
          <a:bodyPr wrap="square">
            <a:spAutoFit/>
          </a:bodyPr>
          <a:lstStyle/>
          <a:p>
            <a:pPr>
              <a:lnSpc>
                <a:spcPct val="107000"/>
              </a:lnSpc>
              <a:spcAft>
                <a:spcPts val="800"/>
              </a:spcAft>
            </a:pPr>
            <a:r>
              <a:rPr lang="ru-RU" sz="2400" dirty="0">
                <a:effectLst>
                  <a:outerShdw blurRad="38100" dist="38100" dir="2700000" algn="tl">
                    <a:srgbClr val="000000">
                      <a:alpha val="43137"/>
                    </a:srgbClr>
                  </a:outerShdw>
                </a:effectLst>
                <a:latin typeface="Franklin Gothic Heavy" panose="020B0903020102020204" pitchFamily="34" charset="0"/>
                <a:ea typeface="Calibri" panose="020F0502020204030204" pitchFamily="34" charset="0"/>
                <a:cs typeface="Times New Roman" panose="02020603050405020304" pitchFamily="18" charset="0"/>
              </a:rPr>
              <a:t>Кто был первым русским царём? </a:t>
            </a:r>
          </a:p>
          <a:p>
            <a:pPr>
              <a:lnSpc>
                <a:spcPct val="107000"/>
              </a:lnSpc>
              <a:spcAft>
                <a:spcPts val="800"/>
              </a:spcAft>
            </a:pPr>
            <a:r>
              <a:rPr lang="ru-RU" sz="2400" dirty="0">
                <a:latin typeface="Franklin Gothic Heavy" panose="020B09030201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ru-RU" sz="2400" dirty="0">
                <a:latin typeface="Franklin Gothic Heavy" panose="020B0903020102020204" pitchFamily="34" charset="0"/>
                <a:ea typeface="Calibri" panose="020F0502020204030204" pitchFamily="34" charset="0"/>
                <a:cs typeface="Times New Roman" panose="02020603050405020304" pitchFamily="18" charset="0"/>
              </a:rPr>
              <a:t>1.Иван Грозный     2.Василий Темный</a:t>
            </a:r>
          </a:p>
          <a:p>
            <a:pPr>
              <a:lnSpc>
                <a:spcPct val="107000"/>
              </a:lnSpc>
              <a:spcAft>
                <a:spcPts val="800"/>
              </a:spcAft>
            </a:pPr>
            <a:endParaRPr lang="ru-RU" sz="2400" dirty="0">
              <a:latin typeface="Franklin Gothic Heavy" panose="020B0903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2400" dirty="0">
              <a:latin typeface="Franklin Gothic Heavy" panose="020B0903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2400" dirty="0">
              <a:latin typeface="Franklin Gothic Heavy" panose="020B0903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2400" dirty="0">
              <a:latin typeface="Franklin Gothic Heavy" panose="020B09030201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sz="2400" dirty="0">
              <a:latin typeface="Franklin Gothic Heavy" panose="020B0903020102020204" pitchFamily="34" charset="0"/>
              <a:ea typeface="Calibri" panose="020F0502020204030204" pitchFamily="34" charset="0"/>
              <a:cs typeface="Times New Roman" panose="02020603050405020304" pitchFamily="18" charset="0"/>
            </a:endParaRPr>
          </a:p>
        </p:txBody>
      </p:sp>
      <p:pic>
        <p:nvPicPr>
          <p:cNvPr id="7" name="Рисунок 6">
            <a:extLst>
              <a:ext uri="{FF2B5EF4-FFF2-40B4-BE49-F238E27FC236}">
                <a16:creationId xmlns:a16="http://schemas.microsoft.com/office/drawing/2014/main" id="{F0980B71-16C0-48A0-916D-B3E48EF821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362" y="3917498"/>
            <a:ext cx="1962684" cy="1962684"/>
          </a:xfrm>
          <a:prstGeom prst="rect">
            <a:avLst/>
          </a:prstGeom>
        </p:spPr>
      </p:pic>
      <p:pic>
        <p:nvPicPr>
          <p:cNvPr id="9" name="Рисунок 8">
            <a:extLst>
              <a:ext uri="{FF2B5EF4-FFF2-40B4-BE49-F238E27FC236}">
                <a16:creationId xmlns:a16="http://schemas.microsoft.com/office/drawing/2014/main" id="{DD76F922-82B6-40E6-8B1C-0C5936CEE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8038" y="3848709"/>
            <a:ext cx="2097545" cy="2100262"/>
          </a:xfrm>
          <a:prstGeom prst="rect">
            <a:avLst/>
          </a:prstGeom>
        </p:spPr>
      </p:pic>
      <p:pic>
        <p:nvPicPr>
          <p:cNvPr id="11" name="Рисунок 10">
            <a:extLst>
              <a:ext uri="{FF2B5EF4-FFF2-40B4-BE49-F238E27FC236}">
                <a16:creationId xmlns:a16="http://schemas.microsoft.com/office/drawing/2014/main" id="{3ACB0121-4567-4B82-AF5B-ADA5936CB8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6575" y="3890161"/>
            <a:ext cx="1608563" cy="2083946"/>
          </a:xfrm>
          <a:prstGeom prst="rect">
            <a:avLst/>
          </a:prstGeom>
        </p:spPr>
      </p:pic>
      <p:pic>
        <p:nvPicPr>
          <p:cNvPr id="13" name="Рисунок 12">
            <a:extLst>
              <a:ext uri="{FF2B5EF4-FFF2-40B4-BE49-F238E27FC236}">
                <a16:creationId xmlns:a16="http://schemas.microsoft.com/office/drawing/2014/main" id="{6806F9E4-7510-4EF7-857C-4CE4D41ABC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1318" y="3369302"/>
            <a:ext cx="1933927" cy="2300925"/>
          </a:xfrm>
          <a:prstGeom prst="rect">
            <a:avLst/>
          </a:prstGeom>
        </p:spPr>
      </p:pic>
      <p:sp>
        <p:nvSpPr>
          <p:cNvPr id="14" name="Прямоугольник 13">
            <a:extLst>
              <a:ext uri="{FF2B5EF4-FFF2-40B4-BE49-F238E27FC236}">
                <a16:creationId xmlns:a16="http://schemas.microsoft.com/office/drawing/2014/main" id="{417BA8FF-E41D-4EDC-9341-D5884DF8B90D}"/>
              </a:ext>
            </a:extLst>
          </p:cNvPr>
          <p:cNvSpPr/>
          <p:nvPr/>
        </p:nvSpPr>
        <p:spPr>
          <a:xfrm>
            <a:off x="6198123" y="3457949"/>
            <a:ext cx="3451842" cy="459549"/>
          </a:xfrm>
          <a:prstGeom prst="rect">
            <a:avLst/>
          </a:prstGeom>
        </p:spPr>
        <p:txBody>
          <a:bodyPr wrap="none">
            <a:spAutoFit/>
          </a:bodyPr>
          <a:lstStyle/>
          <a:p>
            <a:pPr>
              <a:lnSpc>
                <a:spcPct val="107000"/>
              </a:lnSpc>
              <a:spcAft>
                <a:spcPts val="800"/>
              </a:spcAft>
            </a:pPr>
            <a:r>
              <a:rPr lang="ru-RU" sz="2400" dirty="0">
                <a:latin typeface="Franklin Gothic Heavy" panose="020B0903020102020204" pitchFamily="34" charset="0"/>
                <a:ea typeface="Calibri" panose="020F0502020204030204" pitchFamily="34" charset="0"/>
                <a:cs typeface="Times New Roman" panose="02020603050405020304" pitchFamily="18" charset="0"/>
              </a:rPr>
              <a:t>3.Михаил Романов      </a:t>
            </a:r>
          </a:p>
        </p:txBody>
      </p:sp>
      <p:sp>
        <p:nvSpPr>
          <p:cNvPr id="15" name="Прямоугольник 14">
            <a:extLst>
              <a:ext uri="{FF2B5EF4-FFF2-40B4-BE49-F238E27FC236}">
                <a16:creationId xmlns:a16="http://schemas.microsoft.com/office/drawing/2014/main" id="{32100AEA-4C89-44A0-9B08-C130F8A0CFFA}"/>
              </a:ext>
            </a:extLst>
          </p:cNvPr>
          <p:cNvSpPr/>
          <p:nvPr/>
        </p:nvSpPr>
        <p:spPr>
          <a:xfrm>
            <a:off x="9361840" y="2906573"/>
            <a:ext cx="2408032" cy="459549"/>
          </a:xfrm>
          <a:prstGeom prst="rect">
            <a:avLst/>
          </a:prstGeom>
        </p:spPr>
        <p:txBody>
          <a:bodyPr wrap="none">
            <a:spAutoFit/>
          </a:bodyPr>
          <a:lstStyle/>
          <a:p>
            <a:pPr>
              <a:lnSpc>
                <a:spcPct val="107000"/>
              </a:lnSpc>
              <a:spcAft>
                <a:spcPts val="800"/>
              </a:spcAft>
            </a:pPr>
            <a:r>
              <a:rPr lang="ru-RU" sz="2400" dirty="0">
                <a:latin typeface="Franklin Gothic Heavy" panose="020B0903020102020204" pitchFamily="34" charset="0"/>
                <a:ea typeface="Calibri" panose="020F0502020204030204" pitchFamily="34" charset="0"/>
                <a:cs typeface="Times New Roman" panose="02020603050405020304" pitchFamily="18" charset="0"/>
              </a:rPr>
              <a:t>4.Петр Первый</a:t>
            </a:r>
          </a:p>
        </p:txBody>
      </p:sp>
      <p:pic>
        <p:nvPicPr>
          <p:cNvPr id="3" name="Рисунок 2">
            <a:hlinkClick r:id="rId6" action="ppaction://hlinksldjump"/>
            <a:extLst>
              <a:ext uri="{FF2B5EF4-FFF2-40B4-BE49-F238E27FC236}">
                <a16:creationId xmlns:a16="http://schemas.microsoft.com/office/drawing/2014/main" id="{CD07ECD5-62CC-4BBD-AD52-D4FA73DB937D}"/>
              </a:ext>
            </a:extLst>
          </p:cNvPr>
          <p:cNvPicPr>
            <a:picLocks noChangeAspect="1"/>
          </p:cNvPicPr>
          <p:nvPr/>
        </p:nvPicPr>
        <p:blipFill>
          <a:blip r:embed="rId7"/>
          <a:stretch>
            <a:fillRect/>
          </a:stretch>
        </p:blipFill>
        <p:spPr>
          <a:xfrm>
            <a:off x="10739924" y="5636138"/>
            <a:ext cx="1109568" cy="1109568"/>
          </a:xfrm>
          <a:prstGeom prst="rect">
            <a:avLst/>
          </a:prstGeom>
        </p:spPr>
      </p:pic>
    </p:spTree>
    <p:extLst>
      <p:ext uri="{BB962C8B-B14F-4D97-AF65-F5344CB8AC3E}">
        <p14:creationId xmlns:p14="http://schemas.microsoft.com/office/powerpoint/2010/main" val="38931525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hlinkClick r:id="rId2" action="ppaction://hlinksldjump"/>
            <a:extLst>
              <a:ext uri="{FF2B5EF4-FFF2-40B4-BE49-F238E27FC236}">
                <a16:creationId xmlns:a16="http://schemas.microsoft.com/office/drawing/2014/main" id="{EC26B855-E0A0-4B97-8BEE-DD1C7DB59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171" y="5580743"/>
            <a:ext cx="1175657" cy="1175657"/>
          </a:xfrm>
          <a:prstGeom prst="rect">
            <a:avLst/>
          </a:prstGeom>
        </p:spPr>
      </p:pic>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ВПЕРВЫЕ В МИРЕ</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ответ 3</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2" name="Прямоугольник 1">
            <a:extLst>
              <a:ext uri="{FF2B5EF4-FFF2-40B4-BE49-F238E27FC236}">
                <a16:creationId xmlns:a16="http://schemas.microsoft.com/office/drawing/2014/main" id="{A1E98B9E-9B0F-4FF1-BB5B-7CA4EDBC2579}"/>
              </a:ext>
            </a:extLst>
          </p:cNvPr>
          <p:cNvSpPr/>
          <p:nvPr/>
        </p:nvSpPr>
        <p:spPr>
          <a:xfrm>
            <a:off x="3048000" y="2443313"/>
            <a:ext cx="6096000" cy="375552"/>
          </a:xfrm>
          <a:prstGeom prst="rect">
            <a:avLst/>
          </a:prstGeom>
        </p:spPr>
        <p:txBody>
          <a:bodyPr>
            <a:spAutoFit/>
          </a:bodyPr>
          <a:lstStyle/>
          <a:p>
            <a:pPr>
              <a:lnSpc>
                <a:spcPct val="107000"/>
              </a:lnSpc>
              <a:spcAft>
                <a:spcPts val="800"/>
              </a:spcAft>
            </a:pPr>
            <a:endParaRPr lang="ru-RU"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D9CBBD51-AD94-4299-84AC-06F67CFA8544}"/>
              </a:ext>
            </a:extLst>
          </p:cNvPr>
          <p:cNvSpPr/>
          <p:nvPr/>
        </p:nvSpPr>
        <p:spPr>
          <a:xfrm>
            <a:off x="519447" y="2132965"/>
            <a:ext cx="9670927" cy="2308324"/>
          </a:xfrm>
          <a:prstGeom prst="rect">
            <a:avLst/>
          </a:prstGeom>
          <a:solidFill>
            <a:schemeClr val="tx2">
              <a:lumMod val="40000"/>
              <a:lumOff val="60000"/>
            </a:schemeClr>
          </a:solidFill>
        </p:spPr>
        <p:txBody>
          <a:bodyPr wrap="square">
            <a:spAutoFit/>
          </a:bodyPr>
          <a:lstStyle/>
          <a:p>
            <a:r>
              <a:rPr lang="ru-RU" sz="2400" dirty="0">
                <a:solidFill>
                  <a:srgbClr val="333333"/>
                </a:solidFill>
                <a:latin typeface="Franklin Gothic Heavy" panose="020B0903020102020204" pitchFamily="34" charset="0"/>
              </a:rPr>
              <a:t>Первым русским царём  называют </a:t>
            </a:r>
            <a:r>
              <a:rPr lang="ru-RU" sz="2400" b="1" dirty="0">
                <a:solidFill>
                  <a:srgbClr val="333333"/>
                </a:solidFill>
                <a:latin typeface="Franklin Gothic Heavy" panose="020B0903020102020204" pitchFamily="34" charset="0"/>
              </a:rPr>
              <a:t>Ивана IV Васильевича, прозванного Грозным</a:t>
            </a:r>
            <a:r>
              <a:rPr lang="ru-RU" sz="2400" dirty="0">
                <a:solidFill>
                  <a:srgbClr val="333333"/>
                </a:solidFill>
                <a:latin typeface="Franklin Gothic Heavy" panose="020B0903020102020204" pitchFamily="34" charset="0"/>
              </a:rPr>
              <a:t> (25 августа 1530 — 18 (28) марта 1584). </a:t>
            </a:r>
            <a:r>
              <a:rPr lang="ru-RU" sz="2400" dirty="0">
                <a:solidFill>
                  <a:srgbClr val="333333"/>
                </a:solidFill>
                <a:latin typeface="Franklin Gothic Medium" panose="020B0603020102020204" pitchFamily="34" charset="0"/>
              </a:rPr>
              <a:t>Он был официально венчан на царство 16 января 1547 года по инициативе митрополита Московского и всея Руси Макария. Таким образом, Иван IV стал первым русским царём, а государство — Русским / Российским царством. </a:t>
            </a:r>
            <a:endParaRPr lang="ru-RU" sz="2400" i="0" dirty="0">
              <a:solidFill>
                <a:srgbClr val="333333"/>
              </a:solidFill>
              <a:effectLst/>
              <a:latin typeface="Franklin Gothic Medium" panose="020B0603020102020204" pitchFamily="34" charset="0"/>
            </a:endParaRPr>
          </a:p>
        </p:txBody>
      </p:sp>
      <p:pic>
        <p:nvPicPr>
          <p:cNvPr id="7" name="Рисунок 6">
            <a:extLst>
              <a:ext uri="{FF2B5EF4-FFF2-40B4-BE49-F238E27FC236}">
                <a16:creationId xmlns:a16="http://schemas.microsoft.com/office/drawing/2014/main" id="{6FE31041-F554-42B5-AD59-E62F4F9F5D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6532" y="4132891"/>
            <a:ext cx="3621901" cy="2623509"/>
          </a:xfrm>
          <a:prstGeom prst="rect">
            <a:avLst/>
          </a:prstGeom>
        </p:spPr>
      </p:pic>
    </p:spTree>
    <p:extLst>
      <p:ext uri="{BB962C8B-B14F-4D97-AF65-F5344CB8AC3E}">
        <p14:creationId xmlns:p14="http://schemas.microsoft.com/office/powerpoint/2010/main" val="27344720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053AE820-41DC-404F-ACC5-6B564A7D81A7}"/>
              </a:ext>
            </a:extLst>
          </p:cNvPr>
          <p:cNvSpPr/>
          <p:nvPr/>
        </p:nvSpPr>
        <p:spPr>
          <a:xfrm>
            <a:off x="521834" y="2041245"/>
            <a:ext cx="3048000" cy="2491964"/>
          </a:xfrm>
          <a:prstGeom prst="rect">
            <a:avLst/>
          </a:prstGeom>
          <a:solidFill>
            <a:schemeClr val="tx2">
              <a:lumMod val="40000"/>
              <a:lumOff val="60000"/>
            </a:schemeClr>
          </a:solidFill>
        </p:spPr>
        <p:txBody>
          <a:bodyPr wrap="square">
            <a:spAutoFit/>
          </a:bodyPr>
          <a:lstStyle/>
          <a:p>
            <a:pPr>
              <a:lnSpc>
                <a:spcPct val="107000"/>
              </a:lnSpc>
              <a:spcAft>
                <a:spcPts val="800"/>
              </a:spcAft>
            </a:pPr>
            <a:endParaRPr lang="ru-R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u-RU"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effectLst>
                  <a:outerShdw blurRad="38100" dist="38100" dir="2700000" algn="tl">
                    <a:srgbClr val="000000">
                      <a:alpha val="43137"/>
                    </a:srgbClr>
                  </a:outerShdw>
                </a:effectLst>
                <a:latin typeface="Franklin Gothic Heavy" panose="020B0903020102020204" pitchFamily="34" charset="0"/>
                <a:ea typeface="Calibri" panose="020F0502020204030204" pitchFamily="34" charset="0"/>
                <a:cs typeface="Times New Roman" panose="02020603050405020304" pitchFamily="18" charset="0"/>
              </a:rPr>
              <a:t>1.выходным</a:t>
            </a:r>
          </a:p>
          <a:p>
            <a:pPr>
              <a:lnSpc>
                <a:spcPct val="107000"/>
              </a:lnSpc>
              <a:spcAft>
                <a:spcPts val="800"/>
              </a:spcAft>
            </a:pPr>
            <a:r>
              <a:rPr lang="ru-RU" sz="2000" dirty="0">
                <a:effectLst>
                  <a:outerShdw blurRad="38100" dist="38100" dir="2700000" algn="tl">
                    <a:srgbClr val="000000">
                      <a:alpha val="43137"/>
                    </a:srgbClr>
                  </a:outerShdw>
                </a:effectLst>
                <a:latin typeface="Franklin Gothic Heavy" panose="020B0903020102020204" pitchFamily="34" charset="0"/>
                <a:ea typeface="Calibri" panose="020F0502020204030204" pitchFamily="34" charset="0"/>
                <a:cs typeface="Times New Roman" panose="02020603050405020304" pitchFamily="18" charset="0"/>
              </a:rPr>
              <a:t>2.субботником</a:t>
            </a:r>
          </a:p>
          <a:p>
            <a:pPr>
              <a:lnSpc>
                <a:spcPct val="107000"/>
              </a:lnSpc>
              <a:spcAft>
                <a:spcPts val="800"/>
              </a:spcAft>
            </a:pPr>
            <a:r>
              <a:rPr lang="ru-RU" sz="2000" dirty="0">
                <a:effectLst>
                  <a:outerShdw blurRad="38100" dist="38100" dir="2700000" algn="tl">
                    <a:srgbClr val="000000">
                      <a:alpha val="43137"/>
                    </a:srgbClr>
                  </a:outerShdw>
                </a:effectLst>
                <a:latin typeface="Franklin Gothic Heavy" panose="020B0903020102020204" pitchFamily="34" charset="0"/>
                <a:ea typeface="Calibri" panose="020F0502020204030204" pitchFamily="34" charset="0"/>
                <a:cs typeface="Times New Roman" panose="02020603050405020304" pitchFamily="18" charset="0"/>
              </a:rPr>
              <a:t>3.праздником</a:t>
            </a:r>
          </a:p>
          <a:p>
            <a:pPr>
              <a:lnSpc>
                <a:spcPct val="107000"/>
              </a:lnSpc>
              <a:spcAft>
                <a:spcPts val="800"/>
              </a:spcAft>
            </a:pPr>
            <a:r>
              <a:rPr lang="ru-RU" sz="2000" dirty="0">
                <a:effectLst>
                  <a:outerShdw blurRad="38100" dist="38100" dir="2700000" algn="tl">
                    <a:srgbClr val="000000">
                      <a:alpha val="43137"/>
                    </a:srgbClr>
                  </a:outerShdw>
                </a:effectLst>
                <a:latin typeface="Franklin Gothic Heavy" panose="020B0903020102020204" pitchFamily="34" charset="0"/>
                <a:ea typeface="Calibri" panose="020F0502020204030204" pitchFamily="34" charset="0"/>
                <a:cs typeface="Times New Roman" panose="02020603050405020304" pitchFamily="18" charset="0"/>
              </a:rPr>
              <a:t>4.«днем безделья»</a:t>
            </a:r>
          </a:p>
        </p:txBody>
      </p:sp>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ВПЕРВЫЕ В МИРЕ</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вопрос 4</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3" name="Прямоугольник 2">
            <a:extLst>
              <a:ext uri="{FF2B5EF4-FFF2-40B4-BE49-F238E27FC236}">
                <a16:creationId xmlns:a16="http://schemas.microsoft.com/office/drawing/2014/main" id="{1DFCDB14-6A2D-48BB-A548-484F62886977}"/>
              </a:ext>
            </a:extLst>
          </p:cNvPr>
          <p:cNvSpPr/>
          <p:nvPr/>
        </p:nvSpPr>
        <p:spPr>
          <a:xfrm>
            <a:off x="661416" y="2262510"/>
            <a:ext cx="9519016" cy="400110"/>
          </a:xfrm>
          <a:prstGeom prst="rect">
            <a:avLst/>
          </a:prstGeom>
          <a:solidFill>
            <a:schemeClr val="tx2">
              <a:lumMod val="40000"/>
              <a:lumOff val="60000"/>
            </a:schemeClr>
          </a:solidFill>
        </p:spPr>
        <p:txBody>
          <a:bodyPr wrap="none">
            <a:spAutoFit/>
          </a:bodyPr>
          <a:lstStyle/>
          <a:p>
            <a:r>
              <a:rPr lang="ru-RU" sz="2000" dirty="0">
                <a:effectLst>
                  <a:outerShdw blurRad="38100" dist="38100" dir="2700000" algn="tl">
                    <a:srgbClr val="000000">
                      <a:alpha val="43137"/>
                    </a:srgbClr>
                  </a:outerShdw>
                </a:effectLst>
                <a:latin typeface="Franklin Gothic Heavy" panose="020B0903020102020204" pitchFamily="34" charset="0"/>
                <a:ea typeface="Calibri" panose="020F0502020204030204" pitchFamily="34" charset="0"/>
                <a:cs typeface="Times New Roman" panose="02020603050405020304" pitchFamily="18" charset="0"/>
              </a:rPr>
              <a:t>Что объявил и узаконил  римский император Константин 7 марта 321года?</a:t>
            </a:r>
            <a:endParaRPr lang="ru-RU" sz="2000" dirty="0">
              <a:effectLst>
                <a:outerShdw blurRad="38100" dist="38100" dir="2700000" algn="tl">
                  <a:srgbClr val="000000">
                    <a:alpha val="43137"/>
                  </a:srgbClr>
                </a:outerShdw>
              </a:effectLst>
              <a:latin typeface="Franklin Gothic Heavy" panose="020B0903020102020204" pitchFamily="34" charset="0"/>
            </a:endParaRPr>
          </a:p>
        </p:txBody>
      </p:sp>
      <p:pic>
        <p:nvPicPr>
          <p:cNvPr id="8" name="Рисунок 7">
            <a:extLst>
              <a:ext uri="{FF2B5EF4-FFF2-40B4-BE49-F238E27FC236}">
                <a16:creationId xmlns:a16="http://schemas.microsoft.com/office/drawing/2014/main" id="{461052DB-9058-42B5-A4BA-DF7EFFFDA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3340" y="2777477"/>
            <a:ext cx="6924675" cy="3854736"/>
          </a:xfrm>
          <a:prstGeom prst="rect">
            <a:avLst/>
          </a:prstGeom>
        </p:spPr>
      </p:pic>
      <p:pic>
        <p:nvPicPr>
          <p:cNvPr id="10" name="Рисунок 9">
            <a:extLst>
              <a:ext uri="{FF2B5EF4-FFF2-40B4-BE49-F238E27FC236}">
                <a16:creationId xmlns:a16="http://schemas.microsoft.com/office/drawing/2014/main" id="{675CBD05-5BD1-4786-9802-C34E0CE153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72" y="4533209"/>
            <a:ext cx="3048000" cy="2033016"/>
          </a:xfrm>
          <a:prstGeom prst="rect">
            <a:avLst/>
          </a:prstGeom>
        </p:spPr>
      </p:pic>
      <p:pic>
        <p:nvPicPr>
          <p:cNvPr id="2" name="Рисунок 1">
            <a:hlinkClick r:id="rId4" action="ppaction://hlinksldjump"/>
            <a:extLst>
              <a:ext uri="{FF2B5EF4-FFF2-40B4-BE49-F238E27FC236}">
                <a16:creationId xmlns:a16="http://schemas.microsoft.com/office/drawing/2014/main" id="{95FA3C61-2F3B-4D23-86F2-FFC761475B63}"/>
              </a:ext>
            </a:extLst>
          </p:cNvPr>
          <p:cNvPicPr>
            <a:picLocks noChangeAspect="1"/>
          </p:cNvPicPr>
          <p:nvPr/>
        </p:nvPicPr>
        <p:blipFill>
          <a:blip r:embed="rId5"/>
          <a:stretch>
            <a:fillRect/>
          </a:stretch>
        </p:blipFill>
        <p:spPr>
          <a:xfrm>
            <a:off x="10861521" y="5456657"/>
            <a:ext cx="1109568" cy="1109568"/>
          </a:xfrm>
          <a:prstGeom prst="rect">
            <a:avLst/>
          </a:prstGeom>
        </p:spPr>
      </p:pic>
    </p:spTree>
    <p:extLst>
      <p:ext uri="{BB962C8B-B14F-4D97-AF65-F5344CB8AC3E}">
        <p14:creationId xmlns:p14="http://schemas.microsoft.com/office/powerpoint/2010/main" val="2419758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A0557B15-018A-4B85-B296-E8E93681D01F}"/>
              </a:ext>
            </a:extLst>
          </p:cNvPr>
          <p:cNvSpPr/>
          <p:nvPr/>
        </p:nvSpPr>
        <p:spPr>
          <a:xfrm>
            <a:off x="3120571" y="508184"/>
            <a:ext cx="5641653" cy="1754326"/>
          </a:xfrm>
          <a:prstGeom prst="rect">
            <a:avLst/>
          </a:prstGeom>
          <a:noFill/>
        </p:spPr>
        <p:txBody>
          <a:bodyPr wrap="square" lIns="91440" tIns="45720" rIns="91440" bIns="45720">
            <a:spAutoFit/>
          </a:bodyPr>
          <a:lstStyle/>
          <a:p>
            <a:pPr algn="ct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ИЗОБРЕТЕНИЯ </a:t>
            </a:r>
          </a:p>
          <a:p>
            <a:pPr algn="ctr"/>
            <a:r>
              <a:rPr lang="ru-RU" sz="5400" b="1" spc="50" dirty="0">
                <a:ln w="9525" cmpd="sng">
                  <a:solidFill>
                    <a:srgbClr val="4472C4"/>
                  </a:solidFill>
                  <a:prstDash val="solid"/>
                </a:ln>
                <a:solidFill>
                  <a:srgbClr val="70AD47">
                    <a:tint val="1000"/>
                  </a:srgbClr>
                </a:solidFill>
                <a:effectLst>
                  <a:glow rad="38100">
                    <a:srgbClr val="4472C4">
                      <a:alpha val="40000"/>
                    </a:srgbClr>
                  </a:glow>
                </a:effectLst>
                <a:latin typeface="Gabriola" panose="04040605051002020D02" pitchFamily="82" charset="0"/>
              </a:rPr>
              <a:t>вопрос </a:t>
            </a: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2</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2" name="Прямоугольник 1">
            <a:extLst>
              <a:ext uri="{FF2B5EF4-FFF2-40B4-BE49-F238E27FC236}">
                <a16:creationId xmlns:a16="http://schemas.microsoft.com/office/drawing/2014/main" id="{16151A40-8E00-4B7D-AF6F-A746A7970EF3}"/>
              </a:ext>
            </a:extLst>
          </p:cNvPr>
          <p:cNvSpPr/>
          <p:nvPr/>
        </p:nvSpPr>
        <p:spPr>
          <a:xfrm>
            <a:off x="560875" y="2362545"/>
            <a:ext cx="10761044" cy="2058962"/>
          </a:xfrm>
          <a:prstGeom prst="rect">
            <a:avLst/>
          </a:prstGeom>
          <a:solidFill>
            <a:schemeClr val="tx2">
              <a:lumMod val="40000"/>
              <a:lumOff val="60000"/>
            </a:schemeClr>
          </a:solidFill>
        </p:spPr>
        <p:txBody>
          <a:bodyPr wrap="square">
            <a:spAutoFit/>
          </a:bodyPr>
          <a:lstStyle/>
          <a:p>
            <a:pPr>
              <a:lnSpc>
                <a:spcPct val="107000"/>
              </a:lnSpc>
              <a:spcAft>
                <a:spcPts val="800"/>
              </a:spcAft>
            </a:pPr>
            <a:r>
              <a:rPr lang="ru-RU" sz="3200" dirty="0">
                <a:effectLst>
                  <a:outerShdw blurRad="38100" dist="38100" dir="2700000" algn="tl">
                    <a:srgbClr val="000000">
                      <a:alpha val="43137"/>
                    </a:srgbClr>
                  </a:outerShdw>
                </a:effectLst>
                <a:latin typeface="Franklin Gothic Demi Cond" panose="020B0706030402020204" pitchFamily="34" charset="0"/>
                <a:ea typeface="Calibri" panose="020F0502020204030204" pitchFamily="34" charset="0"/>
                <a:cs typeface="Times New Roman" panose="02020603050405020304" pitchFamily="18" charset="0"/>
              </a:rPr>
              <a:t>Китайцы изобрели его в 200г.</a:t>
            </a:r>
            <a:r>
              <a:rPr lang="en-US" sz="3200" dirty="0">
                <a:effectLst>
                  <a:outerShdw blurRad="38100" dist="38100" dir="2700000" algn="tl">
                    <a:srgbClr val="000000">
                      <a:alpha val="43137"/>
                    </a:srgbClr>
                  </a:outerShdw>
                </a:effectLst>
                <a:latin typeface="Franklin Gothic Demi Cond" panose="020B0706030402020204" pitchFamily="34" charset="0"/>
                <a:ea typeface="Calibri" panose="020F0502020204030204" pitchFamily="34" charset="0"/>
                <a:cs typeface="Times New Roman" panose="02020603050405020304" pitchFamily="18" charset="0"/>
              </a:rPr>
              <a:t> </a:t>
            </a:r>
            <a:r>
              <a:rPr lang="ru-RU" sz="3200" dirty="0">
                <a:effectLst>
                  <a:outerShdw blurRad="38100" dist="38100" dir="2700000" algn="tl">
                    <a:srgbClr val="000000">
                      <a:alpha val="43137"/>
                    </a:srgbClr>
                  </a:outerShdw>
                </a:effectLst>
                <a:latin typeface="Franklin Gothic Demi Cond" panose="020B0706030402020204" pitchFamily="34" charset="0"/>
                <a:ea typeface="Calibri" panose="020F0502020204030204" pitchFamily="34" charset="0"/>
                <a:cs typeface="Times New Roman" panose="02020603050405020304" pitchFamily="18" charset="0"/>
              </a:rPr>
              <a:t>до н.э. Арабы поделились им с европейцами. В </a:t>
            </a:r>
            <a:r>
              <a:rPr lang="en-US" sz="3200" dirty="0">
                <a:effectLst>
                  <a:outerShdw blurRad="38100" dist="38100" dir="2700000" algn="tl">
                    <a:srgbClr val="000000">
                      <a:alpha val="43137"/>
                    </a:srgbClr>
                  </a:outerShdw>
                </a:effectLst>
                <a:latin typeface="Franklin Gothic Demi Cond" panose="020B0706030402020204" pitchFamily="34" charset="0"/>
                <a:ea typeface="Calibri" panose="020F0502020204030204" pitchFamily="34" charset="0"/>
                <a:cs typeface="Times New Roman" panose="02020603050405020304" pitchFamily="18" charset="0"/>
              </a:rPr>
              <a:t>XIV</a:t>
            </a:r>
            <a:r>
              <a:rPr lang="ru-RU" sz="3200" dirty="0">
                <a:effectLst>
                  <a:outerShdw blurRad="38100" dist="38100" dir="2700000" algn="tl">
                    <a:srgbClr val="000000">
                      <a:alpha val="43137"/>
                    </a:srgbClr>
                  </a:outerShdw>
                </a:effectLst>
                <a:latin typeface="Franklin Gothic Demi Cond" panose="020B0706030402020204" pitchFamily="34" charset="0"/>
                <a:ea typeface="Calibri" panose="020F0502020204030204" pitchFamily="34" charset="0"/>
                <a:cs typeface="Times New Roman" panose="02020603050405020304" pitchFamily="18" charset="0"/>
              </a:rPr>
              <a:t> в итальянец Флавий </a:t>
            </a:r>
            <a:r>
              <a:rPr lang="ru-RU" sz="3200" dirty="0" err="1">
                <a:effectLst>
                  <a:outerShdw blurRad="38100" dist="38100" dir="2700000" algn="tl">
                    <a:srgbClr val="000000">
                      <a:alpha val="43137"/>
                    </a:srgbClr>
                  </a:outerShdw>
                </a:effectLst>
                <a:latin typeface="Franklin Gothic Demi Cond" panose="020B0706030402020204" pitchFamily="34" charset="0"/>
                <a:ea typeface="Calibri" panose="020F0502020204030204" pitchFamily="34" charset="0"/>
                <a:cs typeface="Times New Roman" panose="02020603050405020304" pitchFamily="18" charset="0"/>
              </a:rPr>
              <a:t>Джоня</a:t>
            </a:r>
            <a:r>
              <a:rPr lang="ru-RU" sz="3200" dirty="0">
                <a:effectLst>
                  <a:outerShdw blurRad="38100" dist="38100" dir="2700000" algn="tl">
                    <a:srgbClr val="000000">
                      <a:alpha val="43137"/>
                    </a:srgbClr>
                  </a:outerShdw>
                </a:effectLst>
                <a:latin typeface="Franklin Gothic Demi Cond" panose="020B0706030402020204" pitchFamily="34" charset="0"/>
                <a:ea typeface="Calibri" panose="020F0502020204030204" pitchFamily="34" charset="0"/>
                <a:cs typeface="Times New Roman" panose="02020603050405020304" pitchFamily="18" charset="0"/>
              </a:rPr>
              <a:t> приблизил его к современному, разделив круг на 360 градусов.</a:t>
            </a:r>
          </a:p>
          <a:p>
            <a:pPr>
              <a:lnSpc>
                <a:spcPct val="107000"/>
              </a:lnSpc>
              <a:spcAft>
                <a:spcPts val="800"/>
              </a:spcAft>
            </a:pPr>
            <a:r>
              <a:rPr lang="ru-RU"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6" name="Рисунок 5">
            <a:extLst>
              <a:ext uri="{FF2B5EF4-FFF2-40B4-BE49-F238E27FC236}">
                <a16:creationId xmlns:a16="http://schemas.microsoft.com/office/drawing/2014/main" id="{2FD94514-222A-40AF-A1F9-35A48BA38B66}"/>
              </a:ext>
            </a:extLst>
          </p:cNvPr>
          <p:cNvPicPr>
            <a:picLocks noChangeAspect="1"/>
          </p:cNvPicPr>
          <p:nvPr/>
        </p:nvPicPr>
        <p:blipFill>
          <a:blip r:embed="rId2"/>
          <a:stretch>
            <a:fillRect/>
          </a:stretch>
        </p:blipFill>
        <p:spPr>
          <a:xfrm>
            <a:off x="4033814" y="4187120"/>
            <a:ext cx="2389839" cy="2499577"/>
          </a:xfrm>
          <a:prstGeom prst="rect">
            <a:avLst/>
          </a:prstGeom>
        </p:spPr>
      </p:pic>
      <p:pic>
        <p:nvPicPr>
          <p:cNvPr id="3" name="Рисунок 2">
            <a:hlinkClick r:id="rId3" action="ppaction://hlinksldjump"/>
            <a:extLst>
              <a:ext uri="{FF2B5EF4-FFF2-40B4-BE49-F238E27FC236}">
                <a16:creationId xmlns:a16="http://schemas.microsoft.com/office/drawing/2014/main" id="{4B3FF397-488C-43D2-A7BE-DA98047E3EAB}"/>
              </a:ext>
            </a:extLst>
          </p:cNvPr>
          <p:cNvPicPr>
            <a:picLocks noChangeAspect="1"/>
          </p:cNvPicPr>
          <p:nvPr/>
        </p:nvPicPr>
        <p:blipFill>
          <a:blip r:embed="rId4"/>
          <a:stretch>
            <a:fillRect/>
          </a:stretch>
        </p:blipFill>
        <p:spPr>
          <a:xfrm>
            <a:off x="10980482" y="5577129"/>
            <a:ext cx="1109568" cy="1109568"/>
          </a:xfrm>
          <a:prstGeom prst="rect">
            <a:avLst/>
          </a:prstGeom>
        </p:spPr>
      </p:pic>
    </p:spTree>
    <p:extLst>
      <p:ext uri="{BB962C8B-B14F-4D97-AF65-F5344CB8AC3E}">
        <p14:creationId xmlns:p14="http://schemas.microsoft.com/office/powerpoint/2010/main" val="26148871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hlinkClick r:id="rId2" action="ppaction://hlinksldjump"/>
            <a:extLst>
              <a:ext uri="{FF2B5EF4-FFF2-40B4-BE49-F238E27FC236}">
                <a16:creationId xmlns:a16="http://schemas.microsoft.com/office/drawing/2014/main" id="{EC26B855-E0A0-4B97-8BEE-DD1C7DB59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171" y="5580743"/>
            <a:ext cx="1175657" cy="1175657"/>
          </a:xfrm>
          <a:prstGeom prst="rect">
            <a:avLst/>
          </a:prstGeom>
        </p:spPr>
      </p:pic>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ВПЕРВЫЕ В МИРЕ</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ответ 4</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2" name="Прямоугольник 1">
            <a:extLst>
              <a:ext uri="{FF2B5EF4-FFF2-40B4-BE49-F238E27FC236}">
                <a16:creationId xmlns:a16="http://schemas.microsoft.com/office/drawing/2014/main" id="{63EFF0CE-6165-4BF3-AE34-17D307B31FC4}"/>
              </a:ext>
            </a:extLst>
          </p:cNvPr>
          <p:cNvSpPr/>
          <p:nvPr/>
        </p:nvSpPr>
        <p:spPr>
          <a:xfrm>
            <a:off x="226243" y="2413338"/>
            <a:ext cx="11791585" cy="1477328"/>
          </a:xfrm>
          <a:prstGeom prst="rect">
            <a:avLst/>
          </a:prstGeom>
          <a:solidFill>
            <a:schemeClr val="tx2">
              <a:lumMod val="40000"/>
              <a:lumOff val="60000"/>
            </a:schemeClr>
          </a:solidFill>
        </p:spPr>
        <p:txBody>
          <a:bodyPr wrap="square">
            <a:spAutoFit/>
          </a:bodyPr>
          <a:lstStyle/>
          <a:p>
            <a:r>
              <a:rPr lang="ru-RU" b="1" dirty="0">
                <a:solidFill>
                  <a:srgbClr val="333333"/>
                </a:solidFill>
                <a:effectLst>
                  <a:outerShdw blurRad="38100" dist="38100" dir="2700000" algn="tl">
                    <a:srgbClr val="000000">
                      <a:alpha val="43137"/>
                    </a:srgbClr>
                  </a:outerShdw>
                </a:effectLst>
                <a:latin typeface="Franklin Gothic Heavy" panose="020B0903020102020204" pitchFamily="34" charset="0"/>
              </a:rPr>
              <a:t>7 марта 321 года император Римской империи Константин I своим декретом объявил воскресенье выходным днём.</a:t>
            </a:r>
            <a:endParaRPr lang="ru-RU" dirty="0">
              <a:solidFill>
                <a:srgbClr val="333333"/>
              </a:solidFill>
              <a:effectLst>
                <a:outerShdw blurRad="38100" dist="38100" dir="2700000" algn="tl">
                  <a:srgbClr val="000000">
                    <a:alpha val="43137"/>
                  </a:srgbClr>
                </a:outerShdw>
              </a:effectLst>
              <a:latin typeface="Franklin Gothic Heavy" panose="020B0903020102020204" pitchFamily="34" charset="0"/>
            </a:endParaRPr>
          </a:p>
          <a:p>
            <a:r>
              <a:rPr lang="ru-RU" dirty="0">
                <a:solidFill>
                  <a:srgbClr val="333333"/>
                </a:solidFill>
                <a:latin typeface="Franklin Gothic Heavy" panose="020B0903020102020204" pitchFamily="34" charset="0"/>
              </a:rPr>
              <a:t>До этого в европейской традиции выходные дни никогда не привязывались к дням недели. Регулярных выходных не существовало в принципе. После декрета Константина I воскресенье постепенно становилось днём, когда люди должны были отдыхать.</a:t>
            </a:r>
            <a:endParaRPr lang="ru-RU" b="0" i="0" dirty="0">
              <a:solidFill>
                <a:srgbClr val="333333"/>
              </a:solidFill>
              <a:effectLst/>
              <a:latin typeface="Franklin Gothic Heavy" panose="020B0903020102020204" pitchFamily="34" charset="0"/>
            </a:endParaRPr>
          </a:p>
        </p:txBody>
      </p:sp>
      <p:pic>
        <p:nvPicPr>
          <p:cNvPr id="8" name="Рисунок 7">
            <a:extLst>
              <a:ext uri="{FF2B5EF4-FFF2-40B4-BE49-F238E27FC236}">
                <a16:creationId xmlns:a16="http://schemas.microsoft.com/office/drawing/2014/main" id="{01F2CD31-A40E-4265-A7A5-3A64D5812D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20" y="3890666"/>
            <a:ext cx="3852420" cy="2889315"/>
          </a:xfrm>
          <a:prstGeom prst="rect">
            <a:avLst/>
          </a:prstGeom>
        </p:spPr>
      </p:pic>
      <p:pic>
        <p:nvPicPr>
          <p:cNvPr id="10" name="Рисунок 9">
            <a:extLst>
              <a:ext uri="{FF2B5EF4-FFF2-40B4-BE49-F238E27FC236}">
                <a16:creationId xmlns:a16="http://schemas.microsoft.com/office/drawing/2014/main" id="{AA826A47-8483-4CC0-8575-3622BA87BF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4679" y="3617288"/>
            <a:ext cx="2163603" cy="3162693"/>
          </a:xfrm>
          <a:prstGeom prst="rect">
            <a:avLst/>
          </a:prstGeom>
        </p:spPr>
      </p:pic>
    </p:spTree>
    <p:extLst>
      <p:ext uri="{BB962C8B-B14F-4D97-AF65-F5344CB8AC3E}">
        <p14:creationId xmlns:p14="http://schemas.microsoft.com/office/powerpoint/2010/main" val="36949406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ВПЕРВЫЕ В МИРЕ</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вопрос 5</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2" name="Прямоугольник 1">
            <a:extLst>
              <a:ext uri="{FF2B5EF4-FFF2-40B4-BE49-F238E27FC236}">
                <a16:creationId xmlns:a16="http://schemas.microsoft.com/office/drawing/2014/main" id="{D72C74F3-32DD-43D1-865B-D60D35F35259}"/>
              </a:ext>
            </a:extLst>
          </p:cNvPr>
          <p:cNvSpPr/>
          <p:nvPr/>
        </p:nvSpPr>
        <p:spPr>
          <a:xfrm>
            <a:off x="0" y="2075143"/>
            <a:ext cx="11072813" cy="2554545"/>
          </a:xfrm>
          <a:prstGeom prst="rect">
            <a:avLst/>
          </a:prstGeom>
          <a:solidFill>
            <a:schemeClr val="tx2">
              <a:lumMod val="40000"/>
              <a:lumOff val="60000"/>
            </a:schemeClr>
          </a:solidFill>
        </p:spPr>
        <p:txBody>
          <a:bodyPr wrap="square">
            <a:spAutoFit/>
          </a:bodyPr>
          <a:lstStyle/>
          <a:p>
            <a:r>
              <a:rPr lang="ru-RU" sz="3200" dirty="0">
                <a:effectLst>
                  <a:outerShdw blurRad="38100" dist="38100" dir="2700000" algn="tl">
                    <a:srgbClr val="000000">
                      <a:alpha val="43137"/>
                    </a:srgbClr>
                  </a:outerShdw>
                </a:effectLst>
                <a:latin typeface="Franklin Gothic Heavy" panose="020B0903020102020204" pitchFamily="34" charset="0"/>
              </a:rPr>
              <a:t>История Появление первого фотоаппарата совпало с изобретением «</a:t>
            </a:r>
            <a:r>
              <a:rPr lang="ru-RU" sz="3200" dirty="0" err="1">
                <a:effectLst>
                  <a:outerShdw blurRad="38100" dist="38100" dir="2700000" algn="tl">
                    <a:srgbClr val="000000">
                      <a:alpha val="43137"/>
                    </a:srgbClr>
                  </a:outerShdw>
                </a:effectLst>
                <a:latin typeface="Franklin Gothic Heavy" panose="020B0903020102020204" pitchFamily="34" charset="0"/>
              </a:rPr>
              <a:t>гелиографии</a:t>
            </a:r>
            <a:r>
              <a:rPr lang="ru-RU" sz="3200" dirty="0">
                <a:effectLst>
                  <a:outerShdw blurRad="38100" dist="38100" dir="2700000" algn="tl">
                    <a:srgbClr val="000000">
                      <a:alpha val="43137"/>
                    </a:srgbClr>
                  </a:outerShdw>
                </a:effectLst>
                <a:latin typeface="Franklin Gothic Heavy" panose="020B0903020102020204" pitchFamily="34" charset="0"/>
              </a:rPr>
              <a:t>» Жозефом </a:t>
            </a:r>
            <a:r>
              <a:rPr lang="ru-RU" sz="3200" dirty="0" err="1">
                <a:effectLst>
                  <a:outerShdw blurRad="38100" dist="38100" dir="2700000" algn="tl">
                    <a:srgbClr val="000000">
                      <a:alpha val="43137"/>
                    </a:srgbClr>
                  </a:outerShdw>
                </a:effectLst>
                <a:latin typeface="Franklin Gothic Heavy" panose="020B0903020102020204" pitchFamily="34" charset="0"/>
              </a:rPr>
              <a:t>Ньепсом</a:t>
            </a:r>
            <a:r>
              <a:rPr lang="ru-RU" sz="3200" dirty="0">
                <a:effectLst>
                  <a:outerShdw blurRad="38100" dist="38100" dir="2700000" algn="tl">
                    <a:srgbClr val="000000">
                      <a:alpha val="43137"/>
                    </a:srgbClr>
                  </a:outerShdw>
                </a:effectLst>
                <a:latin typeface="Franklin Gothic Heavy" panose="020B0903020102020204" pitchFamily="34" charset="0"/>
              </a:rPr>
              <a:t> в 1826 году. Сколько необходимо было времени, чтобы человек смог сфотографироваться на первый фотоаппарат?</a:t>
            </a:r>
          </a:p>
        </p:txBody>
      </p:sp>
      <p:pic>
        <p:nvPicPr>
          <p:cNvPr id="6" name="Рисунок 5">
            <a:extLst>
              <a:ext uri="{FF2B5EF4-FFF2-40B4-BE49-F238E27FC236}">
                <a16:creationId xmlns:a16="http://schemas.microsoft.com/office/drawing/2014/main" id="{8188BAF2-A00B-465D-AEB9-59E4219F5B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3741" y="4082956"/>
            <a:ext cx="4192350" cy="2793808"/>
          </a:xfrm>
          <a:prstGeom prst="rect">
            <a:avLst/>
          </a:prstGeom>
        </p:spPr>
      </p:pic>
      <p:pic>
        <p:nvPicPr>
          <p:cNvPr id="3" name="Рисунок 2">
            <a:hlinkClick r:id="rId3" action="ppaction://hlinksldjump"/>
            <a:extLst>
              <a:ext uri="{FF2B5EF4-FFF2-40B4-BE49-F238E27FC236}">
                <a16:creationId xmlns:a16="http://schemas.microsoft.com/office/drawing/2014/main" id="{363E2018-A8B2-4692-A35F-9EC53A22A814}"/>
              </a:ext>
            </a:extLst>
          </p:cNvPr>
          <p:cNvPicPr>
            <a:picLocks noChangeAspect="1"/>
          </p:cNvPicPr>
          <p:nvPr/>
        </p:nvPicPr>
        <p:blipFill>
          <a:blip r:embed="rId4"/>
          <a:stretch>
            <a:fillRect/>
          </a:stretch>
        </p:blipFill>
        <p:spPr>
          <a:xfrm>
            <a:off x="10914494" y="5641863"/>
            <a:ext cx="1109568" cy="1109568"/>
          </a:xfrm>
          <a:prstGeom prst="rect">
            <a:avLst/>
          </a:prstGeom>
        </p:spPr>
      </p:pic>
    </p:spTree>
    <p:extLst>
      <p:ext uri="{BB962C8B-B14F-4D97-AF65-F5344CB8AC3E}">
        <p14:creationId xmlns:p14="http://schemas.microsoft.com/office/powerpoint/2010/main" val="4202943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hlinkClick r:id="rId2" action="ppaction://hlinksldjump"/>
            <a:extLst>
              <a:ext uri="{FF2B5EF4-FFF2-40B4-BE49-F238E27FC236}">
                <a16:creationId xmlns:a16="http://schemas.microsoft.com/office/drawing/2014/main" id="{EC26B855-E0A0-4B97-8BEE-DD1C7DB59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171" y="5580743"/>
            <a:ext cx="1175657" cy="1175657"/>
          </a:xfrm>
          <a:prstGeom prst="rect">
            <a:avLst/>
          </a:prstGeom>
        </p:spPr>
      </p:pic>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ВПЕРВЫЕ В МИРЕ</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вопрос 5</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2" name="Прямоугольник 1">
            <a:extLst>
              <a:ext uri="{FF2B5EF4-FFF2-40B4-BE49-F238E27FC236}">
                <a16:creationId xmlns:a16="http://schemas.microsoft.com/office/drawing/2014/main" id="{D72C74F3-32DD-43D1-865B-D60D35F35259}"/>
              </a:ext>
            </a:extLst>
          </p:cNvPr>
          <p:cNvSpPr/>
          <p:nvPr/>
        </p:nvSpPr>
        <p:spPr>
          <a:xfrm>
            <a:off x="387929" y="2182590"/>
            <a:ext cx="11465743" cy="1077218"/>
          </a:xfrm>
          <a:prstGeom prst="rect">
            <a:avLst/>
          </a:prstGeom>
          <a:solidFill>
            <a:schemeClr val="tx2">
              <a:lumMod val="40000"/>
              <a:lumOff val="60000"/>
            </a:schemeClr>
          </a:solidFill>
        </p:spPr>
        <p:txBody>
          <a:bodyPr wrap="square">
            <a:spAutoFit/>
          </a:bodyPr>
          <a:lstStyle/>
          <a:p>
            <a:r>
              <a:rPr lang="ru-RU" sz="3200" dirty="0">
                <a:effectLst>
                  <a:outerShdw blurRad="38100" dist="38100" dir="2700000" algn="tl">
                    <a:srgbClr val="000000">
                      <a:alpha val="43137"/>
                    </a:srgbClr>
                  </a:outerShdw>
                </a:effectLst>
                <a:latin typeface="Franklin Gothic Heavy" panose="020B0903020102020204" pitchFamily="34" charset="0"/>
              </a:rPr>
              <a:t>Чтобы сфотографироваться на первый фотоаппарат, нужно было сидеть неподвижно около 8 часов.</a:t>
            </a:r>
          </a:p>
        </p:txBody>
      </p:sp>
      <p:pic>
        <p:nvPicPr>
          <p:cNvPr id="6" name="Рисунок 5">
            <a:extLst>
              <a:ext uri="{FF2B5EF4-FFF2-40B4-BE49-F238E27FC236}">
                <a16:creationId xmlns:a16="http://schemas.microsoft.com/office/drawing/2014/main" id="{391938DB-5D9D-4CE6-8519-E6B7576E2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7120" y="3207400"/>
            <a:ext cx="4233968" cy="3603283"/>
          </a:xfrm>
          <a:prstGeom prst="rect">
            <a:avLst/>
          </a:prstGeom>
        </p:spPr>
      </p:pic>
    </p:spTree>
    <p:extLst>
      <p:ext uri="{BB962C8B-B14F-4D97-AF65-F5344CB8AC3E}">
        <p14:creationId xmlns:p14="http://schemas.microsoft.com/office/powerpoint/2010/main" val="15094325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ФЛОРА И ФАУНА</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опрос 10 баллов</a:t>
            </a:r>
          </a:p>
        </p:txBody>
      </p:sp>
      <p:sp>
        <p:nvSpPr>
          <p:cNvPr id="2" name="Прямоугольник 1">
            <a:extLst>
              <a:ext uri="{FF2B5EF4-FFF2-40B4-BE49-F238E27FC236}">
                <a16:creationId xmlns:a16="http://schemas.microsoft.com/office/drawing/2014/main" id="{569D4B67-73C0-449A-85C8-D43FCC0D3C86}"/>
              </a:ext>
            </a:extLst>
          </p:cNvPr>
          <p:cNvSpPr/>
          <p:nvPr/>
        </p:nvSpPr>
        <p:spPr>
          <a:xfrm>
            <a:off x="338328" y="2181932"/>
            <a:ext cx="10954510" cy="1077218"/>
          </a:xfrm>
          <a:prstGeom prst="rect">
            <a:avLst/>
          </a:prstGeom>
          <a:solidFill>
            <a:schemeClr val="tx2">
              <a:lumMod val="40000"/>
              <a:lumOff val="60000"/>
            </a:schemeClr>
          </a:solidFill>
        </p:spPr>
        <p:txBody>
          <a:bodyPr wrap="square">
            <a:spAutoFit/>
          </a:bodyPr>
          <a:lstStyle/>
          <a:p>
            <a:r>
              <a:rPr lang="ru-RU" sz="3200" dirty="0">
                <a:latin typeface="Franklin Gothic Heavy" panose="020B0903020102020204" pitchFamily="34" charset="0"/>
              </a:rPr>
              <a:t>Сколько мёда в течение жизни производит хлопотливая пчёлка ?</a:t>
            </a:r>
          </a:p>
        </p:txBody>
      </p:sp>
      <p:pic>
        <p:nvPicPr>
          <p:cNvPr id="6" name="Рисунок 5">
            <a:extLst>
              <a:ext uri="{FF2B5EF4-FFF2-40B4-BE49-F238E27FC236}">
                <a16:creationId xmlns:a16="http://schemas.microsoft.com/office/drawing/2014/main" id="{0B673424-EEDD-4344-BC87-4D8B98371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1281" y="3299371"/>
            <a:ext cx="4902496" cy="3267054"/>
          </a:xfrm>
          <a:prstGeom prst="rect">
            <a:avLst/>
          </a:prstGeom>
        </p:spPr>
      </p:pic>
      <p:pic>
        <p:nvPicPr>
          <p:cNvPr id="3" name="Рисунок 2">
            <a:hlinkClick r:id="rId3" action="ppaction://hlinksldjump"/>
            <a:extLst>
              <a:ext uri="{FF2B5EF4-FFF2-40B4-BE49-F238E27FC236}">
                <a16:creationId xmlns:a16="http://schemas.microsoft.com/office/drawing/2014/main" id="{46B339C0-F2D6-4E55-8644-86B34009A110}"/>
              </a:ext>
            </a:extLst>
          </p:cNvPr>
          <p:cNvPicPr>
            <a:picLocks noChangeAspect="1"/>
          </p:cNvPicPr>
          <p:nvPr/>
        </p:nvPicPr>
        <p:blipFill>
          <a:blip r:embed="rId4"/>
          <a:stretch>
            <a:fillRect/>
          </a:stretch>
        </p:blipFill>
        <p:spPr>
          <a:xfrm>
            <a:off x="10886214" y="5607990"/>
            <a:ext cx="1109568" cy="1109568"/>
          </a:xfrm>
          <a:prstGeom prst="rect">
            <a:avLst/>
          </a:prstGeom>
        </p:spPr>
      </p:pic>
    </p:spTree>
    <p:extLst>
      <p:ext uri="{BB962C8B-B14F-4D97-AF65-F5344CB8AC3E}">
        <p14:creationId xmlns:p14="http://schemas.microsoft.com/office/powerpoint/2010/main" val="25889257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hlinkClick r:id="rId2" action="ppaction://hlinksldjump"/>
            <a:extLst>
              <a:ext uri="{FF2B5EF4-FFF2-40B4-BE49-F238E27FC236}">
                <a16:creationId xmlns:a16="http://schemas.microsoft.com/office/drawing/2014/main" id="{EC26B855-E0A0-4B97-8BEE-DD1C7DB59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171" y="5580743"/>
            <a:ext cx="1175657" cy="1175657"/>
          </a:xfrm>
          <a:prstGeom prst="rect">
            <a:avLst/>
          </a:prstGeom>
        </p:spPr>
      </p:pic>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ФЛОРА И ФАУНА</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ответ</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 10 баллов</a:t>
            </a:r>
          </a:p>
        </p:txBody>
      </p:sp>
      <p:sp>
        <p:nvSpPr>
          <p:cNvPr id="2" name="Прямоугольник 1">
            <a:extLst>
              <a:ext uri="{FF2B5EF4-FFF2-40B4-BE49-F238E27FC236}">
                <a16:creationId xmlns:a16="http://schemas.microsoft.com/office/drawing/2014/main" id="{569D4B67-73C0-449A-85C8-D43FCC0D3C86}"/>
              </a:ext>
            </a:extLst>
          </p:cNvPr>
          <p:cNvSpPr/>
          <p:nvPr/>
        </p:nvSpPr>
        <p:spPr>
          <a:xfrm>
            <a:off x="338328" y="2181932"/>
            <a:ext cx="10954510" cy="1077218"/>
          </a:xfrm>
          <a:prstGeom prst="rect">
            <a:avLst/>
          </a:prstGeom>
          <a:solidFill>
            <a:schemeClr val="tx2">
              <a:lumMod val="40000"/>
              <a:lumOff val="60000"/>
            </a:schemeClr>
          </a:solidFill>
        </p:spPr>
        <p:txBody>
          <a:bodyPr wrap="square">
            <a:spAutoFit/>
          </a:bodyPr>
          <a:lstStyle/>
          <a:p>
            <a:r>
              <a:rPr lang="ru-RU" sz="3200" dirty="0">
                <a:latin typeface="Franklin Gothic Heavy" panose="020B0903020102020204" pitchFamily="34" charset="0"/>
              </a:rPr>
              <a:t>Живёт-3 года;</a:t>
            </a:r>
          </a:p>
          <a:p>
            <a:r>
              <a:rPr lang="ru-RU" sz="3200" dirty="0">
                <a:latin typeface="Franklin Gothic Heavy" panose="020B0903020102020204" pitchFamily="34" charset="0"/>
              </a:rPr>
              <a:t>Приносит мёда от 1/12 до полной чайной ложки.</a:t>
            </a:r>
          </a:p>
        </p:txBody>
      </p:sp>
      <p:pic>
        <p:nvPicPr>
          <p:cNvPr id="6" name="Рисунок 5">
            <a:extLst>
              <a:ext uri="{FF2B5EF4-FFF2-40B4-BE49-F238E27FC236}">
                <a16:creationId xmlns:a16="http://schemas.microsoft.com/office/drawing/2014/main" id="{0B673424-EEDD-4344-BC87-4D8B98371C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1281" y="3299371"/>
            <a:ext cx="4902496" cy="3267054"/>
          </a:xfrm>
          <a:prstGeom prst="rect">
            <a:avLst/>
          </a:prstGeom>
        </p:spPr>
      </p:pic>
    </p:spTree>
    <p:extLst>
      <p:ext uri="{BB962C8B-B14F-4D97-AF65-F5344CB8AC3E}">
        <p14:creationId xmlns:p14="http://schemas.microsoft.com/office/powerpoint/2010/main" val="40593882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ФЛОРА И ФАУНА</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опрос 20 баллов</a:t>
            </a:r>
          </a:p>
        </p:txBody>
      </p:sp>
      <p:sp>
        <p:nvSpPr>
          <p:cNvPr id="2" name="Прямоугольник 1">
            <a:extLst>
              <a:ext uri="{FF2B5EF4-FFF2-40B4-BE49-F238E27FC236}">
                <a16:creationId xmlns:a16="http://schemas.microsoft.com/office/drawing/2014/main" id="{ED1E9900-53DD-4B5D-9303-F49DAEDDD6BC}"/>
              </a:ext>
            </a:extLst>
          </p:cNvPr>
          <p:cNvSpPr/>
          <p:nvPr/>
        </p:nvSpPr>
        <p:spPr>
          <a:xfrm>
            <a:off x="338328" y="2262510"/>
            <a:ext cx="9070688" cy="1569660"/>
          </a:xfrm>
          <a:prstGeom prst="rect">
            <a:avLst/>
          </a:prstGeom>
          <a:solidFill>
            <a:schemeClr val="tx2">
              <a:lumMod val="40000"/>
              <a:lumOff val="60000"/>
            </a:schemeClr>
          </a:solidFill>
        </p:spPr>
        <p:txBody>
          <a:bodyPr wrap="none">
            <a:spAutoFit/>
          </a:bodyPr>
          <a:lstStyle/>
          <a:p>
            <a:r>
              <a:rPr lang="ru-RU" sz="3200" dirty="0">
                <a:effectLst>
                  <a:outerShdw blurRad="38100" dist="38100" dir="2700000" algn="tl">
                    <a:srgbClr val="000000">
                      <a:alpha val="43137"/>
                    </a:srgbClr>
                  </a:outerShdw>
                </a:effectLst>
                <a:latin typeface="Franklin Gothic Heavy" panose="020B0903020102020204" pitchFamily="34" charset="0"/>
              </a:rPr>
              <a:t>Птица, не имеющая близких родственников </a:t>
            </a:r>
          </a:p>
          <a:p>
            <a:r>
              <a:rPr lang="ru-RU" sz="3200" dirty="0">
                <a:effectLst>
                  <a:outerShdw blurRad="38100" dist="38100" dir="2700000" algn="tl">
                    <a:srgbClr val="000000">
                      <a:alpha val="43137"/>
                    </a:srgbClr>
                  </a:outerShdw>
                </a:effectLst>
                <a:latin typeface="Franklin Gothic Heavy" panose="020B0903020102020204" pitchFamily="34" charset="0"/>
              </a:rPr>
              <a:t>среди других существ , не умеющая летать. </a:t>
            </a:r>
          </a:p>
          <a:p>
            <a:r>
              <a:rPr lang="ru-RU" sz="3200" dirty="0">
                <a:effectLst>
                  <a:outerShdw blurRad="38100" dist="38100" dir="2700000" algn="tl">
                    <a:srgbClr val="000000">
                      <a:alpha val="43137"/>
                    </a:srgbClr>
                  </a:outerShdw>
                </a:effectLst>
                <a:latin typeface="Franklin Gothic Heavy" panose="020B0903020102020204" pitchFamily="34" charset="0"/>
              </a:rPr>
              <a:t>Относится к отряду бескилевых птиц.</a:t>
            </a:r>
          </a:p>
        </p:txBody>
      </p:sp>
      <p:pic>
        <p:nvPicPr>
          <p:cNvPr id="6" name="Рисунок 5">
            <a:extLst>
              <a:ext uri="{FF2B5EF4-FFF2-40B4-BE49-F238E27FC236}">
                <a16:creationId xmlns:a16="http://schemas.microsoft.com/office/drawing/2014/main" id="{4D4DF8B8-1CC5-4B14-9418-ECCC629B7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5102" y="3765817"/>
            <a:ext cx="3377069" cy="2990583"/>
          </a:xfrm>
          <a:prstGeom prst="rect">
            <a:avLst/>
          </a:prstGeom>
        </p:spPr>
      </p:pic>
      <p:pic>
        <p:nvPicPr>
          <p:cNvPr id="3" name="Рисунок 2">
            <a:hlinkClick r:id="rId3" action="ppaction://hlinksldjump"/>
            <a:extLst>
              <a:ext uri="{FF2B5EF4-FFF2-40B4-BE49-F238E27FC236}">
                <a16:creationId xmlns:a16="http://schemas.microsoft.com/office/drawing/2014/main" id="{9D318CDB-011E-465F-A997-DBC46CC90AA4}"/>
              </a:ext>
            </a:extLst>
          </p:cNvPr>
          <p:cNvPicPr>
            <a:picLocks noChangeAspect="1"/>
          </p:cNvPicPr>
          <p:nvPr/>
        </p:nvPicPr>
        <p:blipFill>
          <a:blip r:embed="rId4"/>
          <a:stretch>
            <a:fillRect/>
          </a:stretch>
        </p:blipFill>
        <p:spPr>
          <a:xfrm>
            <a:off x="10842171" y="5419453"/>
            <a:ext cx="1109568" cy="1109568"/>
          </a:xfrm>
          <a:prstGeom prst="rect">
            <a:avLst/>
          </a:prstGeom>
        </p:spPr>
      </p:pic>
    </p:spTree>
    <p:extLst>
      <p:ext uri="{BB962C8B-B14F-4D97-AF65-F5344CB8AC3E}">
        <p14:creationId xmlns:p14="http://schemas.microsoft.com/office/powerpoint/2010/main" val="35175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hlinkClick r:id="rId2" action="ppaction://hlinksldjump"/>
            <a:extLst>
              <a:ext uri="{FF2B5EF4-FFF2-40B4-BE49-F238E27FC236}">
                <a16:creationId xmlns:a16="http://schemas.microsoft.com/office/drawing/2014/main" id="{EC26B855-E0A0-4B97-8BEE-DD1C7DB59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171" y="5580743"/>
            <a:ext cx="1175657" cy="1175657"/>
          </a:xfrm>
          <a:prstGeom prst="rect">
            <a:avLst/>
          </a:prstGeom>
        </p:spPr>
      </p:pic>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ФЛОРА И ФАУНА</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ответ</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 20 баллов</a:t>
            </a:r>
          </a:p>
        </p:txBody>
      </p:sp>
      <p:sp>
        <p:nvSpPr>
          <p:cNvPr id="2" name="Прямоугольник 1">
            <a:extLst>
              <a:ext uri="{FF2B5EF4-FFF2-40B4-BE49-F238E27FC236}">
                <a16:creationId xmlns:a16="http://schemas.microsoft.com/office/drawing/2014/main" id="{ED1E9900-53DD-4B5D-9303-F49DAEDDD6BC}"/>
              </a:ext>
            </a:extLst>
          </p:cNvPr>
          <p:cNvSpPr/>
          <p:nvPr/>
        </p:nvSpPr>
        <p:spPr>
          <a:xfrm>
            <a:off x="1324177" y="1970122"/>
            <a:ext cx="1629805" cy="584775"/>
          </a:xfrm>
          <a:prstGeom prst="rect">
            <a:avLst/>
          </a:prstGeom>
          <a:solidFill>
            <a:schemeClr val="tx2">
              <a:lumMod val="40000"/>
              <a:lumOff val="60000"/>
            </a:schemeClr>
          </a:solidFill>
        </p:spPr>
        <p:txBody>
          <a:bodyPr wrap="none">
            <a:spAutoFit/>
          </a:bodyPr>
          <a:lstStyle/>
          <a:p>
            <a:r>
              <a:rPr lang="ru-RU" sz="3200" dirty="0">
                <a:effectLst>
                  <a:outerShdw blurRad="38100" dist="38100" dir="2700000" algn="tl">
                    <a:srgbClr val="000000">
                      <a:alpha val="43137"/>
                    </a:srgbClr>
                  </a:outerShdw>
                </a:effectLst>
                <a:latin typeface="Franklin Gothic Heavy" panose="020B0903020102020204" pitchFamily="34" charset="0"/>
              </a:rPr>
              <a:t>СТРАУС</a:t>
            </a:r>
          </a:p>
        </p:txBody>
      </p:sp>
      <p:pic>
        <p:nvPicPr>
          <p:cNvPr id="6" name="Рисунок 5">
            <a:extLst>
              <a:ext uri="{FF2B5EF4-FFF2-40B4-BE49-F238E27FC236}">
                <a16:creationId xmlns:a16="http://schemas.microsoft.com/office/drawing/2014/main" id="{52FFB8B3-E469-4EFC-BDD7-F73F96F8E0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4625" y="2730500"/>
            <a:ext cx="6038850" cy="4025900"/>
          </a:xfrm>
          <a:prstGeom prst="rect">
            <a:avLst/>
          </a:prstGeom>
        </p:spPr>
      </p:pic>
    </p:spTree>
    <p:extLst>
      <p:ext uri="{BB962C8B-B14F-4D97-AF65-F5344CB8AC3E}">
        <p14:creationId xmlns:p14="http://schemas.microsoft.com/office/powerpoint/2010/main" val="3247933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ФЛОРА И ФАУНА</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опрос 30 баллов</a:t>
            </a:r>
          </a:p>
        </p:txBody>
      </p:sp>
      <p:sp>
        <p:nvSpPr>
          <p:cNvPr id="3" name="TextBox 2">
            <a:extLst>
              <a:ext uri="{FF2B5EF4-FFF2-40B4-BE49-F238E27FC236}">
                <a16:creationId xmlns:a16="http://schemas.microsoft.com/office/drawing/2014/main" id="{084025F0-DA04-406F-AC00-4F3B351D4F53}"/>
              </a:ext>
            </a:extLst>
          </p:cNvPr>
          <p:cNvSpPr txBox="1"/>
          <p:nvPr/>
        </p:nvSpPr>
        <p:spPr>
          <a:xfrm>
            <a:off x="610845" y="2262510"/>
            <a:ext cx="9969845" cy="1077218"/>
          </a:xfrm>
          <a:prstGeom prst="rect">
            <a:avLst/>
          </a:prstGeom>
          <a:solidFill>
            <a:schemeClr val="tx2">
              <a:lumMod val="40000"/>
              <a:lumOff val="60000"/>
            </a:schemeClr>
          </a:solidFill>
        </p:spPr>
        <p:txBody>
          <a:bodyPr wrap="none" rtlCol="0">
            <a:spAutoFit/>
          </a:bodyPr>
          <a:lstStyle/>
          <a:p>
            <a:r>
              <a:rPr lang="ru-RU" sz="3200" dirty="0">
                <a:latin typeface="Franklin Gothic Heavy" panose="020B0903020102020204" pitchFamily="34" charset="0"/>
              </a:rPr>
              <a:t>Что обозначает высказывание «Быть под мухой»</a:t>
            </a:r>
          </a:p>
          <a:p>
            <a:r>
              <a:rPr lang="ru-RU" sz="3200" dirty="0">
                <a:latin typeface="Franklin Gothic Heavy" panose="020B0903020102020204" pitchFamily="34" charset="0"/>
              </a:rPr>
              <a:t> и откуда это произошло?</a:t>
            </a:r>
          </a:p>
        </p:txBody>
      </p:sp>
      <p:pic>
        <p:nvPicPr>
          <p:cNvPr id="6" name="Рисунок 5">
            <a:extLst>
              <a:ext uri="{FF2B5EF4-FFF2-40B4-BE49-F238E27FC236}">
                <a16:creationId xmlns:a16="http://schemas.microsoft.com/office/drawing/2014/main" id="{AF2A6078-5EAF-4E37-B46F-C7F167655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0212" y="3429000"/>
            <a:ext cx="5815013" cy="3270945"/>
          </a:xfrm>
          <a:prstGeom prst="rect">
            <a:avLst/>
          </a:prstGeom>
        </p:spPr>
      </p:pic>
      <p:pic>
        <p:nvPicPr>
          <p:cNvPr id="2" name="Рисунок 1">
            <a:hlinkClick r:id="rId3" action="ppaction://hlinksldjump"/>
            <a:extLst>
              <a:ext uri="{FF2B5EF4-FFF2-40B4-BE49-F238E27FC236}">
                <a16:creationId xmlns:a16="http://schemas.microsoft.com/office/drawing/2014/main" id="{8F3E9C09-2C60-49DD-836E-1713FA7F7A3C}"/>
              </a:ext>
            </a:extLst>
          </p:cNvPr>
          <p:cNvPicPr>
            <a:picLocks noChangeAspect="1"/>
          </p:cNvPicPr>
          <p:nvPr/>
        </p:nvPicPr>
        <p:blipFill>
          <a:blip r:embed="rId4"/>
          <a:stretch>
            <a:fillRect/>
          </a:stretch>
        </p:blipFill>
        <p:spPr>
          <a:xfrm>
            <a:off x="10738055" y="5569167"/>
            <a:ext cx="1109568" cy="1109568"/>
          </a:xfrm>
          <a:prstGeom prst="rect">
            <a:avLst/>
          </a:prstGeom>
        </p:spPr>
      </p:pic>
    </p:spTree>
    <p:extLst>
      <p:ext uri="{BB962C8B-B14F-4D97-AF65-F5344CB8AC3E}">
        <p14:creationId xmlns:p14="http://schemas.microsoft.com/office/powerpoint/2010/main" val="19345580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hlinkClick r:id="rId3" action="ppaction://hlinksldjump"/>
            <a:extLst>
              <a:ext uri="{FF2B5EF4-FFF2-40B4-BE49-F238E27FC236}">
                <a16:creationId xmlns:a16="http://schemas.microsoft.com/office/drawing/2014/main" id="{EC26B855-E0A0-4B97-8BEE-DD1C7DB595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2171" y="5580743"/>
            <a:ext cx="1175657" cy="1175657"/>
          </a:xfrm>
          <a:prstGeom prst="rect">
            <a:avLst/>
          </a:prstGeom>
        </p:spPr>
      </p:pic>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ФЛОРА И ФАУНА</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опрос 30 баллов</a:t>
            </a:r>
          </a:p>
        </p:txBody>
      </p:sp>
      <p:sp>
        <p:nvSpPr>
          <p:cNvPr id="3" name="TextBox 2">
            <a:extLst>
              <a:ext uri="{FF2B5EF4-FFF2-40B4-BE49-F238E27FC236}">
                <a16:creationId xmlns:a16="http://schemas.microsoft.com/office/drawing/2014/main" id="{084025F0-DA04-406F-AC00-4F3B351D4F53}"/>
              </a:ext>
            </a:extLst>
          </p:cNvPr>
          <p:cNvSpPr txBox="1"/>
          <p:nvPr/>
        </p:nvSpPr>
        <p:spPr>
          <a:xfrm>
            <a:off x="0" y="2262510"/>
            <a:ext cx="12190517" cy="1969770"/>
          </a:xfrm>
          <a:prstGeom prst="rect">
            <a:avLst/>
          </a:prstGeom>
          <a:solidFill>
            <a:schemeClr val="tx2">
              <a:lumMod val="40000"/>
              <a:lumOff val="60000"/>
            </a:schemeClr>
          </a:solidFill>
        </p:spPr>
        <p:txBody>
          <a:bodyPr wrap="none" rtlCol="0">
            <a:spAutoFit/>
          </a:bodyPr>
          <a:lstStyle/>
          <a:p>
            <a:r>
              <a:rPr lang="ru-RU" dirty="0">
                <a:latin typeface="Franklin Gothic Heavy" panose="020B0903020102020204" pitchFamily="34" charset="0"/>
              </a:rPr>
              <a:t>П</a:t>
            </a:r>
            <a:r>
              <a:rPr lang="ru-RU" dirty="0">
                <a:latin typeface="Franklin Gothic Heavy" panose="020B0903020102020204" pitchFamily="34" charset="0"/>
                <a:cs typeface="Times New Roman" panose="02020603050405020304" pitchFamily="18" charset="0"/>
              </a:rPr>
              <a:t>роисхождение идёт из прошлых веков. Петр I был тот ещё затейник.</a:t>
            </a:r>
          </a:p>
          <a:p>
            <a:r>
              <a:rPr lang="ru-RU" dirty="0">
                <a:latin typeface="Franklin Gothic Heavy" panose="020B0903020102020204" pitchFamily="34" charset="0"/>
                <a:cs typeface="Times New Roman" panose="02020603050405020304" pitchFamily="18" charset="0"/>
              </a:rPr>
              <a:t> Насмотрелся за границей всякого, и давай в России насаждать. По его указу в 1720 году в Петербурге </a:t>
            </a:r>
          </a:p>
          <a:p>
            <a:r>
              <a:rPr lang="ru-RU" dirty="0">
                <a:latin typeface="Franklin Gothic Heavy" panose="020B0903020102020204" pitchFamily="34" charset="0"/>
                <a:cs typeface="Times New Roman" panose="02020603050405020304" pitchFamily="18" charset="0"/>
              </a:rPr>
              <a:t>открылся "Первый Трактирный Дом". Вместо привычных россиянам кабаков.</a:t>
            </a:r>
          </a:p>
          <a:p>
            <a:r>
              <a:rPr lang="ru-RU" dirty="0">
                <a:latin typeface="Franklin Gothic Heavy" panose="020B0903020102020204" pitchFamily="34" charset="0"/>
                <a:cs typeface="Times New Roman" panose="02020603050405020304" pitchFamily="18" charset="0"/>
              </a:rPr>
              <a:t>В кабаке продавали водку по лицензии, но никогда не предлагали закуску.</a:t>
            </a:r>
          </a:p>
          <a:p>
            <a:r>
              <a:rPr lang="ru-RU" dirty="0">
                <a:latin typeface="Franklin Gothic Heavy" panose="020B0903020102020204" pitchFamily="34" charset="0"/>
                <a:cs typeface="Times New Roman" panose="02020603050405020304" pitchFamily="18" charset="0"/>
              </a:rPr>
              <a:t>Трактир более комфортабельное заведение, нежели кабак. "Любой каприз за ваши деньги" : алкоголь, еда,</a:t>
            </a:r>
          </a:p>
          <a:p>
            <a:r>
              <a:rPr lang="ru-RU" dirty="0">
                <a:latin typeface="Franklin Gothic Heavy" panose="020B0903020102020204" pitchFamily="34" charset="0"/>
                <a:cs typeface="Times New Roman" panose="02020603050405020304" pitchFamily="18" charset="0"/>
              </a:rPr>
              <a:t> и ночлег в "номерах с женской прислугой". </a:t>
            </a:r>
          </a:p>
          <a:p>
            <a:endParaRPr lang="ru-RU" sz="1400"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200170FD-BABA-4820-B05B-F61BB1BD97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327" y="4232280"/>
            <a:ext cx="3531763" cy="2277058"/>
          </a:xfrm>
          <a:prstGeom prst="rect">
            <a:avLst/>
          </a:prstGeom>
        </p:spPr>
      </p:pic>
      <p:pic>
        <p:nvPicPr>
          <p:cNvPr id="8" name="Рисунок 7">
            <a:extLst>
              <a:ext uri="{FF2B5EF4-FFF2-40B4-BE49-F238E27FC236}">
                <a16:creationId xmlns:a16="http://schemas.microsoft.com/office/drawing/2014/main" id="{0782C536-4F60-439E-9046-F7ECF1075E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3752" y="4375548"/>
            <a:ext cx="2323661" cy="2133790"/>
          </a:xfrm>
          <a:prstGeom prst="rect">
            <a:avLst/>
          </a:prstGeom>
        </p:spPr>
      </p:pic>
      <p:pic>
        <p:nvPicPr>
          <p:cNvPr id="10" name="Рисунок 9">
            <a:extLst>
              <a:ext uri="{FF2B5EF4-FFF2-40B4-BE49-F238E27FC236}">
                <a16:creationId xmlns:a16="http://schemas.microsoft.com/office/drawing/2014/main" id="{902B4E39-C000-4BEF-9092-3E1B8EBC44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93380" y="3959686"/>
            <a:ext cx="2606040" cy="2599944"/>
          </a:xfrm>
          <a:prstGeom prst="rect">
            <a:avLst/>
          </a:prstGeom>
        </p:spPr>
      </p:pic>
    </p:spTree>
    <p:extLst>
      <p:ext uri="{BB962C8B-B14F-4D97-AF65-F5344CB8AC3E}">
        <p14:creationId xmlns:p14="http://schemas.microsoft.com/office/powerpoint/2010/main" val="26849562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ФЛОРА И ФАУНА</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вопрос 4</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2" name="Прямоугольник 1">
            <a:extLst>
              <a:ext uri="{FF2B5EF4-FFF2-40B4-BE49-F238E27FC236}">
                <a16:creationId xmlns:a16="http://schemas.microsoft.com/office/drawing/2014/main" id="{9ADD0786-A0E9-41F6-9D44-25F836864653}"/>
              </a:ext>
            </a:extLst>
          </p:cNvPr>
          <p:cNvSpPr/>
          <p:nvPr/>
        </p:nvSpPr>
        <p:spPr>
          <a:xfrm>
            <a:off x="446913" y="2542249"/>
            <a:ext cx="9982962" cy="3081356"/>
          </a:xfrm>
          <a:prstGeom prst="rect">
            <a:avLst/>
          </a:prstGeom>
          <a:solidFill>
            <a:schemeClr val="tx2">
              <a:lumMod val="40000"/>
              <a:lumOff val="60000"/>
            </a:schemeClr>
          </a:solidFill>
        </p:spPr>
        <p:txBody>
          <a:bodyPr wrap="square">
            <a:spAutoFit/>
          </a:bodyPr>
          <a:lstStyle/>
          <a:p>
            <a:pPr>
              <a:lnSpc>
                <a:spcPts val="1440"/>
              </a:lnSpc>
              <a:spcAft>
                <a:spcPts val="800"/>
              </a:spcAft>
            </a:pPr>
            <a:r>
              <a:rPr lang="ru-RU" sz="3200" b="1" dirty="0">
                <a:solidFill>
                  <a:srgbClr val="000000"/>
                </a:solidFill>
                <a:effectLst>
                  <a:outerShdw blurRad="38100" dist="38100" dir="2700000" algn="tl">
                    <a:srgbClr val="000000">
                      <a:alpha val="43137"/>
                    </a:srgbClr>
                  </a:outerShdw>
                </a:effectLst>
                <a:latin typeface="Franklin Gothic Heavy" panose="020B0903020102020204" pitchFamily="34" charset="0"/>
                <a:ea typeface="Times New Roman" panose="02020603050405020304" pitchFamily="18" charset="0"/>
                <a:cs typeface="Times New Roman" panose="02020603050405020304" pitchFamily="18" charset="0"/>
              </a:rPr>
              <a:t>Кого чуть не убили кролики?</a:t>
            </a:r>
            <a:endParaRPr lang="ru-RU" sz="3200" dirty="0">
              <a:effectLst>
                <a:outerShdw blurRad="38100" dist="38100" dir="2700000" algn="tl">
                  <a:srgbClr val="000000">
                    <a:alpha val="43137"/>
                  </a:srgbClr>
                </a:outerShdw>
              </a:effectLst>
              <a:latin typeface="Franklin Gothic Heavy" panose="020B09030201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3200" dirty="0">
                <a:solidFill>
                  <a:srgbClr val="504F57"/>
                </a:solidFill>
                <a:effectLst>
                  <a:outerShdw blurRad="38100" dist="38100" dir="2700000" algn="tl">
                    <a:srgbClr val="000000">
                      <a:alpha val="43137"/>
                    </a:srgbClr>
                  </a:outerShdw>
                </a:effectLst>
                <a:latin typeface="Franklin Gothic Heavy" panose="020B0903020102020204" pitchFamily="34" charset="0"/>
                <a:ea typeface="Times New Roman" panose="02020603050405020304" pitchFamily="18" charset="0"/>
                <a:cs typeface="Times New Roman" panose="02020603050405020304" pitchFamily="18" charset="0"/>
              </a:rPr>
              <a:t>Наполеон</a:t>
            </a:r>
            <a:endParaRPr lang="ru-RU" sz="3200" dirty="0">
              <a:effectLst>
                <a:outerShdw blurRad="38100" dist="38100" dir="2700000" algn="tl">
                  <a:srgbClr val="000000">
                    <a:alpha val="43137"/>
                  </a:srgbClr>
                </a:outerShdw>
              </a:effectLst>
              <a:latin typeface="Franklin Gothic Heavy" panose="020B09030201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3200" dirty="0">
                <a:solidFill>
                  <a:srgbClr val="504F57"/>
                </a:solidFill>
                <a:effectLst>
                  <a:outerShdw blurRad="38100" dist="38100" dir="2700000" algn="tl">
                    <a:srgbClr val="000000">
                      <a:alpha val="43137"/>
                    </a:srgbClr>
                  </a:outerShdw>
                </a:effectLst>
                <a:latin typeface="Franklin Gothic Heavy" panose="020B0903020102020204" pitchFamily="34" charset="0"/>
                <a:ea typeface="Times New Roman" panose="02020603050405020304" pitchFamily="18" charset="0"/>
                <a:cs typeface="Times New Roman" panose="02020603050405020304" pitchFamily="18" charset="0"/>
              </a:rPr>
              <a:t>Королева Елизавета</a:t>
            </a:r>
            <a:endParaRPr lang="ru-RU" sz="3200" dirty="0">
              <a:effectLst>
                <a:outerShdw blurRad="38100" dist="38100" dir="2700000" algn="tl">
                  <a:srgbClr val="000000">
                    <a:alpha val="43137"/>
                  </a:srgbClr>
                </a:outerShdw>
              </a:effectLst>
              <a:latin typeface="Franklin Gothic Heavy" panose="020B09030201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3200" dirty="0">
                <a:solidFill>
                  <a:srgbClr val="504F57"/>
                </a:solidFill>
                <a:effectLst>
                  <a:outerShdw blurRad="38100" dist="38100" dir="2700000" algn="tl">
                    <a:srgbClr val="000000">
                      <a:alpha val="43137"/>
                    </a:srgbClr>
                  </a:outerShdw>
                </a:effectLst>
                <a:latin typeface="Franklin Gothic Heavy" panose="020B0903020102020204" pitchFamily="34" charset="0"/>
                <a:ea typeface="Times New Roman" panose="02020603050405020304" pitchFamily="18" charset="0"/>
                <a:cs typeface="Times New Roman" panose="02020603050405020304" pitchFamily="18" charset="0"/>
              </a:rPr>
              <a:t>Франц Фердинанд</a:t>
            </a:r>
            <a:endParaRPr lang="ru-RU" sz="3200" dirty="0">
              <a:effectLst>
                <a:outerShdw blurRad="38100" dist="38100" dir="2700000" algn="tl">
                  <a:srgbClr val="000000">
                    <a:alpha val="43137"/>
                  </a:srgbClr>
                </a:outerShdw>
              </a:effectLst>
              <a:latin typeface="Franklin Gothic Heavy" panose="020B09030201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3200" dirty="0">
                <a:solidFill>
                  <a:srgbClr val="504F57"/>
                </a:solidFill>
                <a:effectLst>
                  <a:outerShdw blurRad="38100" dist="38100" dir="2700000" algn="tl">
                    <a:srgbClr val="000000">
                      <a:alpha val="43137"/>
                    </a:srgbClr>
                  </a:outerShdw>
                </a:effectLst>
                <a:latin typeface="Franklin Gothic Heavy" panose="020B0903020102020204" pitchFamily="34" charset="0"/>
                <a:ea typeface="Times New Roman" panose="02020603050405020304" pitchFamily="18" charset="0"/>
                <a:cs typeface="Times New Roman" panose="02020603050405020304" pitchFamily="18" charset="0"/>
              </a:rPr>
              <a:t>Томас Джефферсон</a:t>
            </a:r>
            <a:endParaRPr lang="ru-RU" sz="3200" dirty="0">
              <a:effectLst>
                <a:outerShdw blurRad="38100" dist="38100" dir="2700000" algn="tl">
                  <a:srgbClr val="000000">
                    <a:alpha val="43137"/>
                  </a:srgbClr>
                </a:outerShdw>
              </a:effectLst>
              <a:latin typeface="Franklin Gothic Heavy" panose="020B0903020102020204" pitchFamily="34" charset="0"/>
              <a:ea typeface="Calibri" panose="020F0502020204030204" pitchFamily="34" charset="0"/>
              <a:cs typeface="Times New Roman" panose="02020603050405020304" pitchFamily="18" charset="0"/>
            </a:endParaRPr>
          </a:p>
          <a:p>
            <a:pPr>
              <a:lnSpc>
                <a:spcPts val="1440"/>
              </a:lnSpc>
              <a:spcAft>
                <a:spcPts val="800"/>
              </a:spcAft>
            </a:pP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a:extLst>
              <a:ext uri="{FF2B5EF4-FFF2-40B4-BE49-F238E27FC236}">
                <a16:creationId xmlns:a16="http://schemas.microsoft.com/office/drawing/2014/main" id="{12291D0D-EF77-4545-9723-5319A6A3BE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0967" y="2309520"/>
            <a:ext cx="4939023" cy="3314085"/>
          </a:xfrm>
          <a:prstGeom prst="rect">
            <a:avLst/>
          </a:prstGeom>
        </p:spPr>
      </p:pic>
      <p:pic>
        <p:nvPicPr>
          <p:cNvPr id="3" name="Рисунок 2">
            <a:hlinkClick r:id="rId3" action="ppaction://hlinksldjump"/>
            <a:extLst>
              <a:ext uri="{FF2B5EF4-FFF2-40B4-BE49-F238E27FC236}">
                <a16:creationId xmlns:a16="http://schemas.microsoft.com/office/drawing/2014/main" id="{A21CF2E3-766C-4147-A855-9F84F3579C8B}"/>
              </a:ext>
            </a:extLst>
          </p:cNvPr>
          <p:cNvPicPr>
            <a:picLocks noChangeAspect="1"/>
          </p:cNvPicPr>
          <p:nvPr/>
        </p:nvPicPr>
        <p:blipFill>
          <a:blip r:embed="rId4"/>
          <a:stretch>
            <a:fillRect/>
          </a:stretch>
        </p:blipFill>
        <p:spPr>
          <a:xfrm>
            <a:off x="10961629" y="5623605"/>
            <a:ext cx="1109568" cy="1109568"/>
          </a:xfrm>
          <a:prstGeom prst="rect">
            <a:avLst/>
          </a:prstGeom>
        </p:spPr>
      </p:pic>
    </p:spTree>
    <p:extLst>
      <p:ext uri="{BB962C8B-B14F-4D97-AF65-F5344CB8AC3E}">
        <p14:creationId xmlns:p14="http://schemas.microsoft.com/office/powerpoint/2010/main" val="855396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hlinkClick r:id="rId2" action="ppaction://hlinksldjump"/>
            <a:extLst>
              <a:ext uri="{FF2B5EF4-FFF2-40B4-BE49-F238E27FC236}">
                <a16:creationId xmlns:a16="http://schemas.microsoft.com/office/drawing/2014/main" id="{EC26B855-E0A0-4B97-8BEE-DD1C7DB59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171" y="5580743"/>
            <a:ext cx="1175657" cy="1175657"/>
          </a:xfrm>
          <a:prstGeom prst="rect">
            <a:avLst/>
          </a:prstGeom>
        </p:spPr>
      </p:pic>
      <p:sp>
        <p:nvSpPr>
          <p:cNvPr id="5" name="Прямоугольник 4">
            <a:extLst>
              <a:ext uri="{FF2B5EF4-FFF2-40B4-BE49-F238E27FC236}">
                <a16:creationId xmlns:a16="http://schemas.microsoft.com/office/drawing/2014/main" id="{A0557B15-018A-4B85-B296-E8E93681D01F}"/>
              </a:ext>
            </a:extLst>
          </p:cNvPr>
          <p:cNvSpPr/>
          <p:nvPr/>
        </p:nvSpPr>
        <p:spPr>
          <a:xfrm>
            <a:off x="3120571" y="508184"/>
            <a:ext cx="5641653" cy="1754326"/>
          </a:xfrm>
          <a:prstGeom prst="rect">
            <a:avLst/>
          </a:prstGeom>
          <a:noFill/>
        </p:spPr>
        <p:txBody>
          <a:bodyPr wrap="square" lIns="91440" tIns="45720" rIns="91440" bIns="45720">
            <a:spAutoFit/>
          </a:bodyPr>
          <a:lstStyle/>
          <a:p>
            <a:pPr algn="ct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ИЗОБРЕТЕНИЯ </a:t>
            </a:r>
          </a:p>
          <a:p>
            <a:pPr algn="ctr"/>
            <a:r>
              <a:rPr lang="ru-RU" sz="5400" b="1" spc="50" dirty="0">
                <a:ln w="9525" cmpd="sng">
                  <a:solidFill>
                    <a:srgbClr val="4472C4"/>
                  </a:solidFill>
                  <a:prstDash val="solid"/>
                </a:ln>
                <a:solidFill>
                  <a:srgbClr val="70AD47">
                    <a:tint val="1000"/>
                  </a:srgbClr>
                </a:solidFill>
                <a:effectLst>
                  <a:glow rad="38100">
                    <a:srgbClr val="4472C4">
                      <a:alpha val="40000"/>
                    </a:srgbClr>
                  </a:glow>
                </a:effectLst>
                <a:latin typeface="Gabriola" panose="04040605051002020D02" pitchFamily="82" charset="0"/>
              </a:rPr>
              <a:t>ответ </a:t>
            </a: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2</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2" name="Прямоугольник 1">
            <a:extLst>
              <a:ext uri="{FF2B5EF4-FFF2-40B4-BE49-F238E27FC236}">
                <a16:creationId xmlns:a16="http://schemas.microsoft.com/office/drawing/2014/main" id="{16151A40-8E00-4B7D-AF6F-A746A7970EF3}"/>
              </a:ext>
            </a:extLst>
          </p:cNvPr>
          <p:cNvSpPr/>
          <p:nvPr/>
        </p:nvSpPr>
        <p:spPr>
          <a:xfrm>
            <a:off x="560875" y="2609056"/>
            <a:ext cx="10761044" cy="375552"/>
          </a:xfrm>
          <a:prstGeom prst="rect">
            <a:avLst/>
          </a:prstGeom>
          <a:solidFill>
            <a:schemeClr val="tx2">
              <a:lumMod val="40000"/>
              <a:lumOff val="60000"/>
            </a:schemeClr>
          </a:solidFill>
        </p:spPr>
        <p:txBody>
          <a:bodyPr wrap="square">
            <a:spAutoFit/>
          </a:bodyPr>
          <a:lstStyle/>
          <a:p>
            <a:pPr>
              <a:lnSpc>
                <a:spcPct val="107000"/>
              </a:lnSpc>
              <a:spcAft>
                <a:spcPts val="800"/>
              </a:spcAft>
            </a:pPr>
            <a:r>
              <a:rPr lang="ru-RU" dirty="0">
                <a:latin typeface="Calibri" panose="020F0502020204030204" pitchFamily="34" charset="0"/>
                <a:ea typeface="Calibri" panose="020F0502020204030204" pitchFamily="34" charset="0"/>
                <a:cs typeface="Times New Roman" panose="02020603050405020304" pitchFamily="18" charset="0"/>
              </a:rPr>
              <a:t> </a:t>
            </a:r>
          </a:p>
        </p:txBody>
      </p:sp>
      <p:sp>
        <p:nvSpPr>
          <p:cNvPr id="3" name="Прямоугольник 2">
            <a:extLst>
              <a:ext uri="{FF2B5EF4-FFF2-40B4-BE49-F238E27FC236}">
                <a16:creationId xmlns:a16="http://schemas.microsoft.com/office/drawing/2014/main" id="{B5CF3E53-433D-4397-90E4-93490D226EC8}"/>
              </a:ext>
            </a:extLst>
          </p:cNvPr>
          <p:cNvSpPr/>
          <p:nvPr/>
        </p:nvSpPr>
        <p:spPr>
          <a:xfrm>
            <a:off x="560875" y="2550321"/>
            <a:ext cx="10761044" cy="461665"/>
          </a:xfrm>
          <a:prstGeom prst="rect">
            <a:avLst/>
          </a:prstGeom>
        </p:spPr>
        <p:txBody>
          <a:bodyPr wrap="square">
            <a:spAutoFit/>
          </a:bodyPr>
          <a:lstStyle/>
          <a:p>
            <a:r>
              <a:rPr lang="ru-RU" sz="2400" b="1" dirty="0">
                <a:solidFill>
                  <a:srgbClr val="333333"/>
                </a:solidFill>
                <a:latin typeface="Franklin Gothic Heavy" panose="020B0903020102020204" pitchFamily="34" charset="0"/>
              </a:rPr>
              <a:t>Компас</a:t>
            </a:r>
            <a:endParaRPr lang="ru-RU" sz="2400" dirty="0">
              <a:solidFill>
                <a:srgbClr val="333333"/>
              </a:solidFill>
              <a:latin typeface="Franklin Gothic Heavy" panose="020B0903020102020204" pitchFamily="34" charset="0"/>
            </a:endParaRPr>
          </a:p>
        </p:txBody>
      </p:sp>
      <p:pic>
        <p:nvPicPr>
          <p:cNvPr id="8" name="Рисунок 7">
            <a:extLst>
              <a:ext uri="{FF2B5EF4-FFF2-40B4-BE49-F238E27FC236}">
                <a16:creationId xmlns:a16="http://schemas.microsoft.com/office/drawing/2014/main" id="{58E69BA0-21AE-4CB7-A36F-D4B7CAE9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7505" y="4484066"/>
            <a:ext cx="3569616" cy="2373934"/>
          </a:xfrm>
          <a:prstGeom prst="rect">
            <a:avLst/>
          </a:prstGeom>
        </p:spPr>
      </p:pic>
    </p:spTree>
    <p:extLst>
      <p:ext uri="{BB962C8B-B14F-4D97-AF65-F5344CB8AC3E}">
        <p14:creationId xmlns:p14="http://schemas.microsoft.com/office/powerpoint/2010/main" val="32161261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hlinkClick r:id="rId3" action="ppaction://hlinksldjump"/>
            <a:extLst>
              <a:ext uri="{FF2B5EF4-FFF2-40B4-BE49-F238E27FC236}">
                <a16:creationId xmlns:a16="http://schemas.microsoft.com/office/drawing/2014/main" id="{EC26B855-E0A0-4B97-8BEE-DD1C7DB595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2171" y="5580743"/>
            <a:ext cx="1175657" cy="1175657"/>
          </a:xfrm>
          <a:prstGeom prst="rect">
            <a:avLst/>
          </a:prstGeom>
        </p:spPr>
      </p:pic>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ФЛОРА И ФАУНА</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ответ 4</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2" name="Прямоугольник 1">
            <a:extLst>
              <a:ext uri="{FF2B5EF4-FFF2-40B4-BE49-F238E27FC236}">
                <a16:creationId xmlns:a16="http://schemas.microsoft.com/office/drawing/2014/main" id="{9ADD0786-A0E9-41F6-9D44-25F836864653}"/>
              </a:ext>
            </a:extLst>
          </p:cNvPr>
          <p:cNvSpPr/>
          <p:nvPr/>
        </p:nvSpPr>
        <p:spPr>
          <a:xfrm>
            <a:off x="0" y="2361320"/>
            <a:ext cx="7025450" cy="1339085"/>
          </a:xfrm>
          <a:prstGeom prst="rect">
            <a:avLst/>
          </a:prstGeom>
          <a:solidFill>
            <a:schemeClr val="tx2">
              <a:lumMod val="40000"/>
              <a:lumOff val="60000"/>
            </a:schemeClr>
          </a:solidFill>
        </p:spPr>
        <p:txBody>
          <a:bodyPr wrap="square">
            <a:spAutoFit/>
          </a:bodyPr>
          <a:lstStyle/>
          <a:p>
            <a:pPr>
              <a:lnSpc>
                <a:spcPts val="1440"/>
              </a:lnSpc>
              <a:spcAft>
                <a:spcPts val="800"/>
              </a:spcAft>
            </a:pPr>
            <a:r>
              <a:rPr lang="ru-RU" sz="2000" b="1" dirty="0">
                <a:latin typeface="Franklin Gothic Heavy" panose="020B0903020102020204" pitchFamily="34" charset="0"/>
                <a:ea typeface="Times New Roman" panose="02020603050405020304" pitchFamily="18" charset="0"/>
                <a:cs typeface="Times New Roman" panose="02020603050405020304" pitchFamily="18" charset="0"/>
              </a:rPr>
              <a:t>Наполеона</a:t>
            </a:r>
            <a:endParaRPr lang="ru-RU" sz="2000" dirty="0">
              <a:latin typeface="Franklin Gothic Heavy" panose="020B0903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2000" dirty="0">
                <a:latin typeface="Franklin Gothic Heavy" panose="020B0903020102020204" pitchFamily="34" charset="0"/>
                <a:ea typeface="Times New Roman" panose="02020603050405020304" pitchFamily="18" charset="0"/>
                <a:cs typeface="Times New Roman" panose="02020603050405020304" pitchFamily="18" charset="0"/>
              </a:rPr>
              <a:t>Однажды император устроил охоту на кроликов, было отпущено 2000-3000 кроликов, и когда их выпустили, они все побежали в сторону Наполеона!</a:t>
            </a:r>
          </a:p>
        </p:txBody>
      </p:sp>
      <p:pic>
        <p:nvPicPr>
          <p:cNvPr id="6" name="Рисунок 5">
            <a:extLst>
              <a:ext uri="{FF2B5EF4-FFF2-40B4-BE49-F238E27FC236}">
                <a16:creationId xmlns:a16="http://schemas.microsoft.com/office/drawing/2014/main" id="{FD7DAF84-6AEC-4577-8A8C-DF64058062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9724" y="2155837"/>
            <a:ext cx="5005388" cy="3531579"/>
          </a:xfrm>
          <a:prstGeom prst="rect">
            <a:avLst/>
          </a:prstGeom>
        </p:spPr>
      </p:pic>
      <p:sp>
        <p:nvSpPr>
          <p:cNvPr id="7" name="TextBox 6">
            <a:extLst>
              <a:ext uri="{FF2B5EF4-FFF2-40B4-BE49-F238E27FC236}">
                <a16:creationId xmlns:a16="http://schemas.microsoft.com/office/drawing/2014/main" id="{84C3FAE6-C76E-4A16-9155-D743618E27A2}"/>
              </a:ext>
            </a:extLst>
          </p:cNvPr>
          <p:cNvSpPr txBox="1"/>
          <p:nvPr/>
        </p:nvSpPr>
        <p:spPr>
          <a:xfrm>
            <a:off x="5316748" y="5799542"/>
            <a:ext cx="5525423" cy="646331"/>
          </a:xfrm>
          <a:prstGeom prst="rect">
            <a:avLst/>
          </a:prstGeom>
          <a:noFill/>
        </p:spPr>
        <p:txBody>
          <a:bodyPr wrap="none" rtlCol="0">
            <a:spAutoFit/>
          </a:bodyPr>
          <a:lstStyle/>
          <a:p>
            <a:r>
              <a:rPr lang="ru-RU" dirty="0"/>
              <a:t>8 июля 1807 года договор о </a:t>
            </a:r>
            <a:r>
              <a:rPr lang="ru-RU" dirty="0" err="1"/>
              <a:t>Тильзитском</a:t>
            </a:r>
            <a:r>
              <a:rPr lang="ru-RU" dirty="0"/>
              <a:t> мире между </a:t>
            </a:r>
          </a:p>
          <a:p>
            <a:r>
              <a:rPr lang="ru-RU" dirty="0"/>
              <a:t>Французской империей и Имперской Россией.</a:t>
            </a:r>
          </a:p>
        </p:txBody>
      </p:sp>
      <p:sp>
        <p:nvSpPr>
          <p:cNvPr id="8" name="Прямоугольник 7">
            <a:extLst>
              <a:ext uri="{FF2B5EF4-FFF2-40B4-BE49-F238E27FC236}">
                <a16:creationId xmlns:a16="http://schemas.microsoft.com/office/drawing/2014/main" id="{F6EFD215-0311-4364-8668-E23BBABE42FB}"/>
              </a:ext>
            </a:extLst>
          </p:cNvPr>
          <p:cNvSpPr/>
          <p:nvPr/>
        </p:nvSpPr>
        <p:spPr>
          <a:xfrm>
            <a:off x="92820" y="5732784"/>
            <a:ext cx="3840218" cy="369332"/>
          </a:xfrm>
          <a:prstGeom prst="rect">
            <a:avLst/>
          </a:prstGeom>
        </p:spPr>
        <p:txBody>
          <a:bodyPr wrap="none">
            <a:spAutoFit/>
          </a:bodyPr>
          <a:lstStyle/>
          <a:p>
            <a:r>
              <a:rPr lang="ru-RU" dirty="0"/>
              <a:t>Начальник штаба Александр </a:t>
            </a:r>
            <a:r>
              <a:rPr lang="ru-RU" dirty="0" err="1"/>
              <a:t>Бертье</a:t>
            </a:r>
            <a:r>
              <a:rPr lang="ru-RU" dirty="0"/>
              <a:t> </a:t>
            </a:r>
          </a:p>
        </p:txBody>
      </p:sp>
      <p:pic>
        <p:nvPicPr>
          <p:cNvPr id="10" name="Рисунок 9">
            <a:extLst>
              <a:ext uri="{FF2B5EF4-FFF2-40B4-BE49-F238E27FC236}">
                <a16:creationId xmlns:a16="http://schemas.microsoft.com/office/drawing/2014/main" id="{A29634F6-A3C9-4E3B-B73A-01264F8353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888" y="3871840"/>
            <a:ext cx="1532526" cy="1937208"/>
          </a:xfrm>
          <a:prstGeom prst="rect">
            <a:avLst/>
          </a:prstGeom>
        </p:spPr>
      </p:pic>
    </p:spTree>
    <p:extLst>
      <p:ext uri="{BB962C8B-B14F-4D97-AF65-F5344CB8AC3E}">
        <p14:creationId xmlns:p14="http://schemas.microsoft.com/office/powerpoint/2010/main" val="4088900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ФЛОРА И ФАУНА</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вопрос 5</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2" name="Прямоугольник 1">
            <a:extLst>
              <a:ext uri="{FF2B5EF4-FFF2-40B4-BE49-F238E27FC236}">
                <a16:creationId xmlns:a16="http://schemas.microsoft.com/office/drawing/2014/main" id="{34749B9D-AEAC-48FE-B099-7824242B752A}"/>
              </a:ext>
            </a:extLst>
          </p:cNvPr>
          <p:cNvSpPr/>
          <p:nvPr/>
        </p:nvSpPr>
        <p:spPr>
          <a:xfrm>
            <a:off x="338328" y="2552079"/>
            <a:ext cx="11563160" cy="1200329"/>
          </a:xfrm>
          <a:prstGeom prst="rect">
            <a:avLst/>
          </a:prstGeom>
          <a:solidFill>
            <a:schemeClr val="tx2">
              <a:lumMod val="40000"/>
              <a:lumOff val="60000"/>
            </a:schemeClr>
          </a:solidFill>
        </p:spPr>
        <p:txBody>
          <a:bodyPr wrap="square">
            <a:spAutoFit/>
          </a:bodyPr>
          <a:lstStyle/>
          <a:p>
            <a:r>
              <a:rPr lang="ru-RU" sz="3600" dirty="0">
                <a:latin typeface="Franklin Gothic Heavy" panose="020B0903020102020204" pitchFamily="34" charset="0"/>
              </a:rPr>
              <a:t>На земле есть единственные млекопитающие, которые могут летать. Какие?</a:t>
            </a:r>
          </a:p>
        </p:txBody>
      </p:sp>
      <p:pic>
        <p:nvPicPr>
          <p:cNvPr id="6" name="Рисунок 5">
            <a:extLst>
              <a:ext uri="{FF2B5EF4-FFF2-40B4-BE49-F238E27FC236}">
                <a16:creationId xmlns:a16="http://schemas.microsoft.com/office/drawing/2014/main" id="{2A5D8E8C-59EA-4172-A87B-B4809BCD3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4325" y="3732212"/>
            <a:ext cx="2419350" cy="3024188"/>
          </a:xfrm>
          <a:prstGeom prst="rect">
            <a:avLst/>
          </a:prstGeom>
        </p:spPr>
      </p:pic>
      <p:pic>
        <p:nvPicPr>
          <p:cNvPr id="3" name="Рисунок 2">
            <a:hlinkClick r:id="rId3" action="ppaction://hlinksldjump"/>
            <a:extLst>
              <a:ext uri="{FF2B5EF4-FFF2-40B4-BE49-F238E27FC236}">
                <a16:creationId xmlns:a16="http://schemas.microsoft.com/office/drawing/2014/main" id="{53EF603F-41BB-4E55-9647-6F8F115BCAAC}"/>
              </a:ext>
            </a:extLst>
          </p:cNvPr>
          <p:cNvPicPr>
            <a:picLocks noChangeAspect="1"/>
          </p:cNvPicPr>
          <p:nvPr/>
        </p:nvPicPr>
        <p:blipFill>
          <a:blip r:embed="rId4"/>
          <a:stretch>
            <a:fillRect/>
          </a:stretch>
        </p:blipFill>
        <p:spPr>
          <a:xfrm>
            <a:off x="10791920" y="5532575"/>
            <a:ext cx="1109568" cy="1109568"/>
          </a:xfrm>
          <a:prstGeom prst="rect">
            <a:avLst/>
          </a:prstGeom>
        </p:spPr>
      </p:pic>
    </p:spTree>
    <p:extLst>
      <p:ext uri="{BB962C8B-B14F-4D97-AF65-F5344CB8AC3E}">
        <p14:creationId xmlns:p14="http://schemas.microsoft.com/office/powerpoint/2010/main" val="10804628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hlinkClick r:id="rId2" action="ppaction://hlinksldjump"/>
            <a:extLst>
              <a:ext uri="{FF2B5EF4-FFF2-40B4-BE49-F238E27FC236}">
                <a16:creationId xmlns:a16="http://schemas.microsoft.com/office/drawing/2014/main" id="{EC26B855-E0A0-4B97-8BEE-DD1C7DB59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171" y="5580743"/>
            <a:ext cx="1175657" cy="1175657"/>
          </a:xfrm>
          <a:prstGeom prst="rect">
            <a:avLst/>
          </a:prstGeom>
        </p:spPr>
      </p:pic>
      <p:sp>
        <p:nvSpPr>
          <p:cNvPr id="5" name="Прямоугольник 4">
            <a:extLst>
              <a:ext uri="{FF2B5EF4-FFF2-40B4-BE49-F238E27FC236}">
                <a16:creationId xmlns:a16="http://schemas.microsoft.com/office/drawing/2014/main" id="{A0557B15-018A-4B85-B296-E8E93681D01F}"/>
              </a:ext>
            </a:extLst>
          </p:cNvPr>
          <p:cNvSpPr/>
          <p:nvPr/>
        </p:nvSpPr>
        <p:spPr>
          <a:xfrm>
            <a:off x="338328" y="508184"/>
            <a:ext cx="10954511" cy="1754326"/>
          </a:xfrm>
          <a:prstGeom prst="rect">
            <a:avLst/>
          </a:prstGeom>
          <a:noFill/>
        </p:spPr>
        <p:txBody>
          <a:bodyPr wrap="square" lIns="91440" tIns="45720" rIns="91440" bIns="45720">
            <a:spAutoFit/>
          </a:bodyPr>
          <a:lstStyle/>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ФЛОРА И ФАУНА</a:t>
            </a:r>
            <a:endPar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endParaRP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ответ 5</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2" name="Прямоугольник 1">
            <a:extLst>
              <a:ext uri="{FF2B5EF4-FFF2-40B4-BE49-F238E27FC236}">
                <a16:creationId xmlns:a16="http://schemas.microsoft.com/office/drawing/2014/main" id="{34749B9D-AEAC-48FE-B099-7824242B752A}"/>
              </a:ext>
            </a:extLst>
          </p:cNvPr>
          <p:cNvSpPr/>
          <p:nvPr/>
        </p:nvSpPr>
        <p:spPr>
          <a:xfrm>
            <a:off x="2519362" y="2262510"/>
            <a:ext cx="9334310" cy="1077218"/>
          </a:xfrm>
          <a:prstGeom prst="rect">
            <a:avLst/>
          </a:prstGeom>
          <a:solidFill>
            <a:schemeClr val="tx2">
              <a:lumMod val="40000"/>
              <a:lumOff val="60000"/>
            </a:schemeClr>
          </a:solidFill>
        </p:spPr>
        <p:txBody>
          <a:bodyPr wrap="square">
            <a:spAutoFit/>
          </a:bodyPr>
          <a:lstStyle/>
          <a:p>
            <a:r>
              <a:rPr lang="ru-RU" sz="3200" dirty="0">
                <a:effectLst>
                  <a:outerShdw blurRad="38100" dist="38100" dir="2700000" algn="tl">
                    <a:srgbClr val="000000">
                      <a:alpha val="43137"/>
                    </a:srgbClr>
                  </a:outerShdw>
                </a:effectLst>
                <a:latin typeface="Franklin Gothic Heavy" panose="020B0903020102020204" pitchFamily="34" charset="0"/>
              </a:rPr>
              <a:t>Летучие мыши являются единственными млекопитающими которые могут летать.</a:t>
            </a:r>
          </a:p>
        </p:txBody>
      </p:sp>
      <p:pic>
        <p:nvPicPr>
          <p:cNvPr id="6" name="Рисунок 5">
            <a:extLst>
              <a:ext uri="{FF2B5EF4-FFF2-40B4-BE49-F238E27FC236}">
                <a16:creationId xmlns:a16="http://schemas.microsoft.com/office/drawing/2014/main" id="{7A09F472-3CAC-4A9D-A923-09C2348EE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925" y="3518273"/>
            <a:ext cx="4448175" cy="2965450"/>
          </a:xfrm>
          <a:prstGeom prst="rect">
            <a:avLst/>
          </a:prstGeom>
        </p:spPr>
      </p:pic>
    </p:spTree>
    <p:extLst>
      <p:ext uri="{BB962C8B-B14F-4D97-AF65-F5344CB8AC3E}">
        <p14:creationId xmlns:p14="http://schemas.microsoft.com/office/powerpoint/2010/main" val="294554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A0557B15-018A-4B85-B296-E8E93681D01F}"/>
              </a:ext>
            </a:extLst>
          </p:cNvPr>
          <p:cNvSpPr/>
          <p:nvPr/>
        </p:nvSpPr>
        <p:spPr>
          <a:xfrm>
            <a:off x="3120571" y="508184"/>
            <a:ext cx="5641653" cy="1754326"/>
          </a:xfrm>
          <a:prstGeom prst="rect">
            <a:avLst/>
          </a:prstGeom>
          <a:noFill/>
        </p:spPr>
        <p:txBody>
          <a:bodyPr wrap="square" lIns="91440" tIns="45720" rIns="91440" bIns="45720">
            <a:spAutoFit/>
          </a:bodyPr>
          <a:lstStyle/>
          <a:p>
            <a:pPr algn="ct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ИЗОБРЕТЕНИЯ </a:t>
            </a: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вопрос 3</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2" name="Прямоугольник 1">
            <a:extLst>
              <a:ext uri="{FF2B5EF4-FFF2-40B4-BE49-F238E27FC236}">
                <a16:creationId xmlns:a16="http://schemas.microsoft.com/office/drawing/2014/main" id="{0F28CF60-30C2-4551-965E-694E84708EE7}"/>
              </a:ext>
            </a:extLst>
          </p:cNvPr>
          <p:cNvSpPr/>
          <p:nvPr/>
        </p:nvSpPr>
        <p:spPr>
          <a:xfrm>
            <a:off x="174172" y="2262510"/>
            <a:ext cx="11843656" cy="1569660"/>
          </a:xfrm>
          <a:prstGeom prst="rect">
            <a:avLst/>
          </a:prstGeom>
          <a:solidFill>
            <a:schemeClr val="accent1">
              <a:lumMod val="40000"/>
              <a:lumOff val="60000"/>
            </a:schemeClr>
          </a:solidFill>
        </p:spPr>
        <p:txBody>
          <a:bodyPr wrap="square">
            <a:spAutoFit/>
          </a:bodyPr>
          <a:lstStyle/>
          <a:p>
            <a:pPr algn="just"/>
            <a:r>
              <a:rPr lang="ru-RU" sz="2400" dirty="0" err="1">
                <a:latin typeface="Franklin Gothic Heavy" panose="020B0903020102020204" pitchFamily="34" charset="0"/>
                <a:ea typeface="Calibri" panose="020F0502020204030204" pitchFamily="34" charset="0"/>
                <a:cs typeface="Times New Roman" panose="02020603050405020304" pitchFamily="18" charset="0"/>
              </a:rPr>
              <a:t>Хьюберг</a:t>
            </a:r>
            <a:r>
              <a:rPr lang="ru-RU" sz="2400" dirty="0">
                <a:latin typeface="Franklin Gothic Heavy" panose="020B0903020102020204" pitchFamily="34" charset="0"/>
                <a:ea typeface="Calibri" panose="020F0502020204030204" pitchFamily="34" charset="0"/>
                <a:cs typeface="Times New Roman" panose="02020603050405020304" pitchFamily="18" charset="0"/>
              </a:rPr>
              <a:t> </a:t>
            </a:r>
            <a:r>
              <a:rPr lang="ru-RU" sz="2400" dirty="0" err="1">
                <a:latin typeface="Franklin Gothic Heavy" panose="020B0903020102020204" pitchFamily="34" charset="0"/>
                <a:ea typeface="Calibri" panose="020F0502020204030204" pitchFamily="34" charset="0"/>
                <a:cs typeface="Times New Roman" panose="02020603050405020304" pitchFamily="18" charset="0"/>
              </a:rPr>
              <a:t>Сессил</a:t>
            </a:r>
            <a:r>
              <a:rPr lang="ru-RU" sz="2400" dirty="0">
                <a:latin typeface="Franklin Gothic Heavy" panose="020B0903020102020204" pitchFamily="34" charset="0"/>
                <a:ea typeface="Calibri" panose="020F0502020204030204" pitchFamily="34" charset="0"/>
                <a:cs typeface="Times New Roman" panose="02020603050405020304" pitchFamily="18" charset="0"/>
              </a:rPr>
              <a:t> Бут в 1901г. Создал агрегат «Фырчащий Билли». Устройство работало от двигателя внутреннего сгорания, затем его заменили электромотором. Устройство было большим и его возили на повозке. </a:t>
            </a:r>
          </a:p>
          <a:p>
            <a:r>
              <a:rPr lang="ru-RU" sz="2400" dirty="0">
                <a:latin typeface="Franklin Gothic Heavy" panose="020B0903020102020204" pitchFamily="34" charset="0"/>
                <a:ea typeface="Calibri" panose="020F0502020204030204" pitchFamily="34" charset="0"/>
                <a:cs typeface="Times New Roman" panose="02020603050405020304" pitchFamily="18" charset="0"/>
              </a:rPr>
              <a:t>Что это за агрегат?</a:t>
            </a:r>
            <a:endParaRPr lang="ru-RU" sz="2400" dirty="0">
              <a:latin typeface="Franklin Gothic Heavy" panose="020B0903020102020204" pitchFamily="34" charset="0"/>
            </a:endParaRPr>
          </a:p>
        </p:txBody>
      </p:sp>
      <p:pic>
        <p:nvPicPr>
          <p:cNvPr id="8" name="Рисунок 7">
            <a:extLst>
              <a:ext uri="{FF2B5EF4-FFF2-40B4-BE49-F238E27FC236}">
                <a16:creationId xmlns:a16="http://schemas.microsoft.com/office/drawing/2014/main" id="{FC9E5B9C-7A7D-4247-9D91-5784104E7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72" y="4133103"/>
            <a:ext cx="3455148" cy="2600220"/>
          </a:xfrm>
          <a:prstGeom prst="rect">
            <a:avLst/>
          </a:prstGeom>
        </p:spPr>
      </p:pic>
      <p:pic>
        <p:nvPicPr>
          <p:cNvPr id="10" name="Рисунок 9">
            <a:extLst>
              <a:ext uri="{FF2B5EF4-FFF2-40B4-BE49-F238E27FC236}">
                <a16:creationId xmlns:a16="http://schemas.microsoft.com/office/drawing/2014/main" id="{2437775A-1E3B-4D7F-B8EA-BAF38A2017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7398" y="4038150"/>
            <a:ext cx="5258668" cy="2752036"/>
          </a:xfrm>
          <a:prstGeom prst="rect">
            <a:avLst/>
          </a:prstGeom>
        </p:spPr>
      </p:pic>
      <p:pic>
        <p:nvPicPr>
          <p:cNvPr id="3" name="Рисунок 2">
            <a:hlinkClick r:id="rId4" action="ppaction://hlinksldjump"/>
            <a:extLst>
              <a:ext uri="{FF2B5EF4-FFF2-40B4-BE49-F238E27FC236}">
                <a16:creationId xmlns:a16="http://schemas.microsoft.com/office/drawing/2014/main" id="{10D79D0D-5128-4013-81E7-2F21A166861F}"/>
              </a:ext>
            </a:extLst>
          </p:cNvPr>
          <p:cNvPicPr>
            <a:picLocks noChangeAspect="1"/>
          </p:cNvPicPr>
          <p:nvPr/>
        </p:nvPicPr>
        <p:blipFill>
          <a:blip r:embed="rId5"/>
          <a:stretch>
            <a:fillRect/>
          </a:stretch>
        </p:blipFill>
        <p:spPr>
          <a:xfrm>
            <a:off x="10908260" y="5586496"/>
            <a:ext cx="1109568" cy="1109568"/>
          </a:xfrm>
          <a:prstGeom prst="rect">
            <a:avLst/>
          </a:prstGeom>
        </p:spPr>
      </p:pic>
    </p:spTree>
    <p:extLst>
      <p:ext uri="{BB962C8B-B14F-4D97-AF65-F5344CB8AC3E}">
        <p14:creationId xmlns:p14="http://schemas.microsoft.com/office/powerpoint/2010/main" val="3922111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hlinkClick r:id="rId2" action="ppaction://hlinksldjump"/>
            <a:extLst>
              <a:ext uri="{FF2B5EF4-FFF2-40B4-BE49-F238E27FC236}">
                <a16:creationId xmlns:a16="http://schemas.microsoft.com/office/drawing/2014/main" id="{EC26B855-E0A0-4B97-8BEE-DD1C7DB59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171" y="5580743"/>
            <a:ext cx="1175657" cy="1175657"/>
          </a:xfrm>
          <a:prstGeom prst="rect">
            <a:avLst/>
          </a:prstGeom>
        </p:spPr>
      </p:pic>
      <p:sp>
        <p:nvSpPr>
          <p:cNvPr id="5" name="Прямоугольник 4">
            <a:extLst>
              <a:ext uri="{FF2B5EF4-FFF2-40B4-BE49-F238E27FC236}">
                <a16:creationId xmlns:a16="http://schemas.microsoft.com/office/drawing/2014/main" id="{A0557B15-018A-4B85-B296-E8E93681D01F}"/>
              </a:ext>
            </a:extLst>
          </p:cNvPr>
          <p:cNvSpPr/>
          <p:nvPr/>
        </p:nvSpPr>
        <p:spPr>
          <a:xfrm>
            <a:off x="3120571" y="508184"/>
            <a:ext cx="5641653" cy="1754326"/>
          </a:xfrm>
          <a:prstGeom prst="rect">
            <a:avLst/>
          </a:prstGeom>
          <a:noFill/>
        </p:spPr>
        <p:txBody>
          <a:bodyPr wrap="square" lIns="91440" tIns="45720" rIns="91440" bIns="45720">
            <a:spAutoFit/>
          </a:bodyPr>
          <a:lstStyle/>
          <a:p>
            <a:pPr algn="ct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ИЗОБРЕТЕНИЯ </a:t>
            </a: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ответ 3</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3" name="Прямоугольник 2">
            <a:extLst>
              <a:ext uri="{FF2B5EF4-FFF2-40B4-BE49-F238E27FC236}">
                <a16:creationId xmlns:a16="http://schemas.microsoft.com/office/drawing/2014/main" id="{403D5FC0-F1E2-4430-B768-B6A61FB87E8B}"/>
              </a:ext>
            </a:extLst>
          </p:cNvPr>
          <p:cNvSpPr/>
          <p:nvPr/>
        </p:nvSpPr>
        <p:spPr>
          <a:xfrm>
            <a:off x="584462" y="2377718"/>
            <a:ext cx="9837809" cy="581954"/>
          </a:xfrm>
          <a:prstGeom prst="rect">
            <a:avLst/>
          </a:prstGeom>
          <a:solidFill>
            <a:schemeClr val="tx2">
              <a:lumMod val="40000"/>
              <a:lumOff val="60000"/>
            </a:schemeClr>
          </a:solidFill>
        </p:spPr>
        <p:txBody>
          <a:bodyPr wrap="square">
            <a:spAutoFit/>
          </a:bodyPr>
          <a:lstStyle/>
          <a:p>
            <a:pPr>
              <a:lnSpc>
                <a:spcPct val="107000"/>
              </a:lnSpc>
              <a:spcAft>
                <a:spcPts val="800"/>
              </a:spcAft>
            </a:pPr>
            <a:r>
              <a:rPr lang="ru-RU" sz="3200" dirty="0">
                <a:effectLst>
                  <a:outerShdw blurRad="38100" dist="38100" dir="2700000" algn="tl">
                    <a:srgbClr val="000000">
                      <a:alpha val="43137"/>
                    </a:srgbClr>
                  </a:outerShdw>
                </a:effectLst>
                <a:latin typeface="Franklin Gothic Heavy" panose="020B0903020102020204" pitchFamily="34" charset="0"/>
                <a:ea typeface="Calibri" panose="020F0502020204030204" pitchFamily="34" charset="0"/>
                <a:cs typeface="Times New Roman" panose="02020603050405020304" pitchFamily="18" charset="0"/>
              </a:rPr>
              <a:t>Пылесос</a:t>
            </a:r>
          </a:p>
        </p:txBody>
      </p:sp>
      <p:pic>
        <p:nvPicPr>
          <p:cNvPr id="9" name="Рисунок 8">
            <a:extLst>
              <a:ext uri="{FF2B5EF4-FFF2-40B4-BE49-F238E27FC236}">
                <a16:creationId xmlns:a16="http://schemas.microsoft.com/office/drawing/2014/main" id="{043EAE36-7CE3-4DF8-847D-F566A2DE3A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439" y="3429000"/>
            <a:ext cx="5493350" cy="3090009"/>
          </a:xfrm>
          <a:prstGeom prst="rect">
            <a:avLst/>
          </a:prstGeom>
        </p:spPr>
      </p:pic>
    </p:spTree>
    <p:extLst>
      <p:ext uri="{BB962C8B-B14F-4D97-AF65-F5344CB8AC3E}">
        <p14:creationId xmlns:p14="http://schemas.microsoft.com/office/powerpoint/2010/main" val="1320276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000">
              <a:schemeClr val="tx2"/>
            </a:gs>
            <a:gs pos="2000">
              <a:schemeClr val="accent1">
                <a:lumMod val="75000"/>
              </a:schemeClr>
            </a:gs>
            <a:gs pos="8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A0557B15-018A-4B85-B296-E8E93681D01F}"/>
              </a:ext>
            </a:extLst>
          </p:cNvPr>
          <p:cNvSpPr/>
          <p:nvPr/>
        </p:nvSpPr>
        <p:spPr>
          <a:xfrm>
            <a:off x="3120571" y="508184"/>
            <a:ext cx="5641653" cy="1754326"/>
          </a:xfrm>
          <a:prstGeom prst="rect">
            <a:avLst/>
          </a:prstGeom>
          <a:noFill/>
        </p:spPr>
        <p:txBody>
          <a:bodyPr wrap="square" lIns="91440" tIns="45720" rIns="91440" bIns="45720">
            <a:spAutoFit/>
          </a:bodyPr>
          <a:lstStyle/>
          <a:p>
            <a:pPr algn="ct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ИЗОБРЕТЕНИЯ </a:t>
            </a:r>
          </a:p>
          <a:p>
            <a:pPr algn="ctr"/>
            <a:r>
              <a:rPr lang="ru-RU"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вопрос 4</a:t>
            </a:r>
            <a:r>
              <a:rPr lang="ru-RU"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Gabriola" panose="04040605051002020D02" pitchFamily="82" charset="0"/>
              </a:rPr>
              <a:t>0 баллов</a:t>
            </a:r>
          </a:p>
        </p:txBody>
      </p:sp>
      <p:sp>
        <p:nvSpPr>
          <p:cNvPr id="6" name="Прямоугольник 5">
            <a:extLst>
              <a:ext uri="{FF2B5EF4-FFF2-40B4-BE49-F238E27FC236}">
                <a16:creationId xmlns:a16="http://schemas.microsoft.com/office/drawing/2014/main" id="{429D4E2B-BF01-47C0-8C77-F53B102634B4}"/>
              </a:ext>
            </a:extLst>
          </p:cNvPr>
          <p:cNvSpPr/>
          <p:nvPr/>
        </p:nvSpPr>
        <p:spPr>
          <a:xfrm>
            <a:off x="608989" y="2133630"/>
            <a:ext cx="11092474" cy="1938992"/>
          </a:xfrm>
          <a:prstGeom prst="rect">
            <a:avLst/>
          </a:prstGeom>
          <a:solidFill>
            <a:schemeClr val="tx2">
              <a:lumMod val="40000"/>
              <a:lumOff val="60000"/>
            </a:schemeClr>
          </a:solidFill>
        </p:spPr>
        <p:txBody>
          <a:bodyPr wrap="square">
            <a:spAutoFit/>
          </a:bodyPr>
          <a:lstStyle/>
          <a:p>
            <a:r>
              <a:rPr lang="ru-RU" sz="2000" dirty="0">
                <a:latin typeface="Franklin Gothic Demi Cond" panose="020B0706030402020204" pitchFamily="34" charset="0"/>
              </a:rPr>
              <a:t>Форму квадрата этого предмета установил французский король Людовик XVI, издав указ 23 сентября 1784 года. Согласно приказу, «длина этого предмета должна равняться его ширине», так как прежняя овальная форма была очень не экономичной. А самые первые сведения об этом предмете относятся к III веку до нашей эры. Уже тогда греческие и римские патриции пользовались ими довольно широко. В 13-14 веках эта вещь пользовалась огромным спросом у парижских модниц, превратившись в разновидность веера. И очень часто этот предмет пропитывался духами.</a:t>
            </a:r>
          </a:p>
        </p:txBody>
      </p:sp>
      <p:pic>
        <p:nvPicPr>
          <p:cNvPr id="8" name="Рисунок 7">
            <a:extLst>
              <a:ext uri="{FF2B5EF4-FFF2-40B4-BE49-F238E27FC236}">
                <a16:creationId xmlns:a16="http://schemas.microsoft.com/office/drawing/2014/main" id="{62BF80F2-328D-4042-AFB3-668910838B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2868" y="4072622"/>
            <a:ext cx="3845996" cy="2880741"/>
          </a:xfrm>
          <a:prstGeom prst="rect">
            <a:avLst/>
          </a:prstGeom>
        </p:spPr>
      </p:pic>
      <p:pic>
        <p:nvPicPr>
          <p:cNvPr id="2" name="Рисунок 1">
            <a:hlinkClick r:id="rId3" action="ppaction://hlinksldjump"/>
            <a:extLst>
              <a:ext uri="{FF2B5EF4-FFF2-40B4-BE49-F238E27FC236}">
                <a16:creationId xmlns:a16="http://schemas.microsoft.com/office/drawing/2014/main" id="{AFE7046C-FA07-4C99-9C0A-B1DA628A0D4C}"/>
              </a:ext>
            </a:extLst>
          </p:cNvPr>
          <p:cNvPicPr>
            <a:picLocks noChangeAspect="1"/>
          </p:cNvPicPr>
          <p:nvPr/>
        </p:nvPicPr>
        <p:blipFill>
          <a:blip r:embed="rId4"/>
          <a:stretch>
            <a:fillRect/>
          </a:stretch>
        </p:blipFill>
        <p:spPr>
          <a:xfrm>
            <a:off x="10895640" y="5512992"/>
            <a:ext cx="1109568" cy="1109568"/>
          </a:xfrm>
          <a:prstGeom prst="rect">
            <a:avLst/>
          </a:prstGeom>
        </p:spPr>
      </p:pic>
    </p:spTree>
    <p:extLst>
      <p:ext uri="{BB962C8B-B14F-4D97-AF65-F5344CB8AC3E}">
        <p14:creationId xmlns:p14="http://schemas.microsoft.com/office/powerpoint/2010/main" val="135698548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1062</TotalTime>
  <Words>2834</Words>
  <Application>Microsoft Office PowerPoint</Application>
  <PresentationFormat>Широкоэкранный</PresentationFormat>
  <Paragraphs>339</Paragraphs>
  <Slides>62</Slides>
  <Notes>2</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62</vt:i4>
      </vt:variant>
    </vt:vector>
  </HeadingPairs>
  <TitlesOfParts>
    <vt:vector size="73" baseType="lpstr">
      <vt:lpstr>Arial</vt:lpstr>
      <vt:lpstr>Calibri</vt:lpstr>
      <vt:lpstr>Calibri Light</vt:lpstr>
      <vt:lpstr>Franklin Gothic Demi Cond</vt:lpstr>
      <vt:lpstr>Franklin Gothic Heavy</vt:lpstr>
      <vt:lpstr>Franklin Gothic Medium</vt:lpstr>
      <vt:lpstr>Gabriola</vt:lpstr>
      <vt:lpstr>PT Sans Caption</vt:lpstr>
      <vt:lpstr>Symbol</vt:lpstr>
      <vt:lpstr>Times New Roman</vt:lpstr>
      <vt:lpstr>Тема Office</vt:lpstr>
      <vt:lpstr>МАУ ДО СР «Центр «Созвездие»  им. Героя Советского Союза Гришина И.Т.»  Экспозиционно-выставочный центр «Память»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МАУ ДО СР «Центр «Созвездие» им. Героя Советского Союза Гришина И.Т.»</dc:title>
  <dc:creator>KAT-VR</dc:creator>
  <cp:lastModifiedBy>KAT-VR</cp:lastModifiedBy>
  <cp:revision>8</cp:revision>
  <dcterms:created xsi:type="dcterms:W3CDTF">2024-10-17T04:12:25Z</dcterms:created>
  <dcterms:modified xsi:type="dcterms:W3CDTF">2024-10-24T05:12:53Z</dcterms:modified>
</cp:coreProperties>
</file>