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63" r:id="rId5"/>
    <p:sldId id="273" r:id="rId6"/>
    <p:sldId id="264" r:id="rId7"/>
    <p:sldId id="275" r:id="rId8"/>
    <p:sldId id="265" r:id="rId9"/>
    <p:sldId id="266" r:id="rId10"/>
    <p:sldId id="267" r:id="rId11"/>
    <p:sldId id="269" r:id="rId12"/>
    <p:sldId id="268" r:id="rId13"/>
    <p:sldId id="270" r:id="rId14"/>
    <p:sldId id="271" r:id="rId15"/>
    <p:sldId id="274" r:id="rId16"/>
    <p:sldId id="272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8A0000"/>
    <a:srgbClr val="6C0000"/>
    <a:srgbClr val="005000"/>
    <a:srgbClr val="007A00"/>
    <a:srgbClr val="194B32"/>
    <a:srgbClr val="006600"/>
    <a:srgbClr val="7538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B4CD6-CC70-4585-8E69-99B3B34AB859}" type="datetimeFigureOut">
              <a:rPr lang="ru-RU"/>
              <a:pPr>
                <a:defRPr/>
              </a:pPr>
              <a:t>15.11.2022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FB6AE-18B2-40C8-842B-D6F4FF06F5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F2704-315C-44CD-B9C7-5C67A7F250C2}" type="datetimeFigureOut">
              <a:rPr lang="ru-RU"/>
              <a:pPr>
                <a:defRPr/>
              </a:pPr>
              <a:t>15.11.2022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CB253-3A51-47AF-836C-7964EFC68E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20BA0-E979-47FA-9CD6-93632026985A}" type="datetimeFigureOut">
              <a:rPr lang="ru-RU"/>
              <a:pPr>
                <a:defRPr/>
              </a:pPr>
              <a:t>15.11.2022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3E1B3-AFB1-4A38-86B0-4BE9236FB8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58E0B-CB9E-4587-B480-ACA0AE7EAB7F}" type="datetimeFigureOut">
              <a:rPr lang="ru-RU"/>
              <a:pPr>
                <a:defRPr/>
              </a:pPr>
              <a:t>15.11.2022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41A9B-79FE-4862-923E-C7F267500F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643C2-B04A-4A52-86E7-B4913CF444F5}" type="datetimeFigureOut">
              <a:rPr lang="ru-RU"/>
              <a:pPr>
                <a:defRPr/>
              </a:pPr>
              <a:t>15.11.2022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488E4-4081-4DA7-9B56-983CD20E02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72D5C-7541-4B49-9C53-120D55D6602D}" type="datetimeFigureOut">
              <a:rPr lang="ru-RU"/>
              <a:pPr>
                <a:defRPr/>
              </a:pPr>
              <a:t>15.11.2022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147E9-5EA6-4D0D-A25A-61E5C2752D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08AEF-7646-4B56-B0DC-A886FD57C6D2}" type="datetimeFigureOut">
              <a:rPr lang="ru-RU"/>
              <a:pPr>
                <a:defRPr/>
              </a:pPr>
              <a:t>15.11.2022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ADE76-C748-41AE-827D-2E8A4CE0DB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D6BCA-1D13-44C1-A6BC-C81E9B086195}" type="datetimeFigureOut">
              <a:rPr lang="ru-RU"/>
              <a:pPr>
                <a:defRPr/>
              </a:pPr>
              <a:t>15.11.2022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39214-6E77-4DAD-BADE-8279D08AB0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32D43-6313-4DDC-87D2-DC519AAF97A9}" type="datetimeFigureOut">
              <a:rPr lang="ru-RU"/>
              <a:pPr>
                <a:defRPr/>
              </a:pPr>
              <a:t>15.11.2022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651C9-C884-4C97-B33C-BBAB67B9E5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9D734-179C-4080-B8D5-9545FE5794E9}" type="datetimeFigureOut">
              <a:rPr lang="ru-RU"/>
              <a:pPr>
                <a:defRPr/>
              </a:pPr>
              <a:t>15.11.2022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D4603-CC15-4949-863C-0449236848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D0276-840F-4AC0-B625-F395CC974B90}" type="datetimeFigureOut">
              <a:rPr lang="ru-RU"/>
              <a:pPr>
                <a:defRPr/>
              </a:pPr>
              <a:t>15.11.2022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40F2A-386D-4BF1-9B47-EB48B6E7BF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6551E9B-6354-44F8-8B85-8B1BE09BD919}" type="datetimeFigureOut">
              <a:rPr lang="ru-RU"/>
              <a:pPr>
                <a:defRPr/>
              </a:pPr>
              <a:t>15.11.2022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A20F678-A2A0-4685-91A6-4594A9E57F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2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WordArt 4"/>
          <p:cNvSpPr>
            <a:spLocks noChangeArrowheads="1" noChangeShapeType="1" noTextEdit="1"/>
          </p:cNvSpPr>
          <p:nvPr/>
        </p:nvSpPr>
        <p:spPr bwMode="auto">
          <a:xfrm>
            <a:off x="539750" y="620713"/>
            <a:ext cx="6048375" cy="252095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53528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 Синичкин</a:t>
            </a:r>
          </a:p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         день</a:t>
            </a:r>
          </a:p>
        </p:txBody>
      </p:sp>
      <p:pic>
        <p:nvPicPr>
          <p:cNvPr id="13317" name="Picture 5" descr="на веточк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3068638"/>
            <a:ext cx="2952750" cy="1844675"/>
          </a:xfrm>
          <a:prstGeom prst="rect">
            <a:avLst/>
          </a:prstGeom>
          <a:noFill/>
        </p:spPr>
      </p:pic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4932363" y="3808413"/>
            <a:ext cx="3384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3321" name="WordArt 9"/>
          <p:cNvSpPr>
            <a:spLocks noChangeArrowheads="1" noChangeShapeType="1" noTextEdit="1"/>
          </p:cNvSpPr>
          <p:nvPr/>
        </p:nvSpPr>
        <p:spPr bwMode="auto">
          <a:xfrm>
            <a:off x="5148263" y="2420938"/>
            <a:ext cx="3024187" cy="10080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 12 ноября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850900"/>
          </a:xfrm>
        </p:spPr>
        <p:txBody>
          <a:bodyPr/>
          <a:lstStyle/>
          <a:p>
            <a:r>
              <a:rPr lang="ru-RU" smtClean="0">
                <a:solidFill>
                  <a:srgbClr val="8A0000"/>
                </a:solidFill>
              </a:rPr>
              <a:t>Интересные факты о синицах</a:t>
            </a:r>
          </a:p>
        </p:txBody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r>
              <a:rPr lang="ru-RU" smtClean="0"/>
              <a:t>Кстати, название «синица» произошло вовсе не от синего оперения этих птиц, как многие могут подумать. Свое имя они получили за звонкие песни, напоминающие перезвон колокольчика: «Зинь-зинь!» или «Синь-синь!».</a:t>
            </a:r>
          </a:p>
          <a:p>
            <a:pPr>
              <a:buFont typeface="Arial" charset="0"/>
              <a:buNone/>
            </a:pPr>
            <a:r>
              <a:rPr lang="ru-RU" smtClean="0"/>
              <a:t>    </a:t>
            </a:r>
          </a:p>
        </p:txBody>
      </p:sp>
      <p:pic>
        <p:nvPicPr>
          <p:cNvPr id="26629" name="Picture 5" descr="Праздник 12 ноября – Синичкин день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63938" y="3644900"/>
            <a:ext cx="3810000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solidFill>
                  <a:srgbClr val="8A0000"/>
                </a:solidFill>
              </a:rPr>
              <a:t>Интересные факты о синицах</a:t>
            </a:r>
          </a:p>
        </p:txBody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/>
              <a:t>С XVII века царскими указами запрещалось убивать синиц. А тому, кто убьет это пернатое, полагалось суровое наказание — могли либо высечь,                                   либо взять                                                 крупный штраф. </a:t>
            </a:r>
          </a:p>
        </p:txBody>
      </p:sp>
      <p:pic>
        <p:nvPicPr>
          <p:cNvPr id="29700" name="Picture 4" descr="вкусная ед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3" y="3141663"/>
            <a:ext cx="3851275" cy="25161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solidFill>
                  <a:srgbClr val="8A0000"/>
                </a:solidFill>
              </a:rPr>
              <a:t>Интересные факты о синицах</a:t>
            </a:r>
          </a:p>
        </p:txBody>
      </p:sp>
      <p:sp>
        <p:nvSpPr>
          <p:cNvPr id="27651" name="Rectangle 3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ru-RU" sz="2400" smtClean="0"/>
              <a:t>Специалисты-орнитологи утверждают, что именно полет синицы — это яркий пример экономного расхода сил и энергии. Именно поэтому птички-синички летают с огромной скоростью, но при этом довольно редко взмахивают крыльями. </a:t>
            </a:r>
          </a:p>
        </p:txBody>
      </p:sp>
      <p:sp>
        <p:nvSpPr>
          <p:cNvPr id="27653" name="Rectangle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sz="2400" smtClean="0"/>
          </a:p>
        </p:txBody>
      </p:sp>
      <p:pic>
        <p:nvPicPr>
          <p:cNvPr id="27654" name="Picture 6" descr="Взмах крыльев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6463" y="1628775"/>
            <a:ext cx="3546475" cy="4171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solidFill>
                  <a:srgbClr val="8A0000"/>
                </a:solidFill>
              </a:rPr>
              <a:t>Интересные факты о синицах</a:t>
            </a:r>
          </a:p>
        </p:txBody>
      </p:sp>
      <p:sp>
        <p:nvSpPr>
          <p:cNvPr id="30725" name="Rectangl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ru-RU" sz="2400" b="1" smtClean="0"/>
              <a:t>за сутки синица кормит своих птенцов тысячу раз (до 60 раз в час);</a:t>
            </a:r>
          </a:p>
          <a:p>
            <a:r>
              <a:rPr lang="ru-RU" sz="2400" b="1" smtClean="0">
                <a:solidFill>
                  <a:srgbClr val="CC0000"/>
                </a:solidFill>
              </a:rPr>
              <a:t>- без дополнительной подкормки человеком из 10 синиц к весне выживают только две</a:t>
            </a:r>
            <a:r>
              <a:rPr lang="ru-RU" sz="2400" b="1" smtClean="0"/>
              <a:t>;</a:t>
            </a:r>
          </a:p>
          <a:p>
            <a:r>
              <a:rPr lang="ru-RU" sz="2400" b="1" smtClean="0"/>
              <a:t>- синица за сутки съедает столько насекомых, сколько весит сама;</a:t>
            </a:r>
          </a:p>
          <a:p>
            <a:endParaRPr lang="ru-RU" sz="2400" smtClean="0"/>
          </a:p>
        </p:txBody>
      </p:sp>
      <p:sp>
        <p:nvSpPr>
          <p:cNvPr id="30726" name="Rectangle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sz="2400" smtClean="0"/>
          </a:p>
        </p:txBody>
      </p:sp>
      <p:pic>
        <p:nvPicPr>
          <p:cNvPr id="30724" name="Рисунок 5" descr="0_3dae7_4f8d5d19_L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6463" y="1628775"/>
            <a:ext cx="4043362" cy="404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smtClean="0">
                <a:solidFill>
                  <a:srgbClr val="6C0000"/>
                </a:solidFill>
              </a:rPr>
              <a:t>Синица считается одной из самых популярных птиц в нашей стране.</a:t>
            </a:r>
            <a:endParaRPr lang="ru-RU" sz="2800" smtClean="0">
              <a:solidFill>
                <a:srgbClr val="6C0000"/>
              </a:solidFill>
            </a:endParaRPr>
          </a:p>
        </p:txBody>
      </p:sp>
      <p:sp>
        <p:nvSpPr>
          <p:cNvPr id="32771" name="Rectangle 3"/>
          <p:cNvSpPr>
            <a:spLocks noGrp="1"/>
          </p:cNvSpPr>
          <p:nvPr>
            <p:ph type="body" sz="half" idx="1"/>
          </p:nvPr>
        </p:nvSpPr>
        <p:spPr>
          <a:xfrm>
            <a:off x="250825" y="1600200"/>
            <a:ext cx="4244975" cy="4525963"/>
          </a:xfrm>
        </p:spPr>
        <p:txBody>
          <a:bodyPr/>
          <a:lstStyle/>
          <a:p>
            <a:r>
              <a:rPr lang="ru-RU" sz="2400" smtClean="0"/>
              <a:t>Достаточно вспомнить пословицу: Лучше синица в руках, чем журавль в небе. Впрочем, синички не любят тесных контактов с людьми и предпочитают держаться на расстоянии. Даже во время больших холодов синички стараются брать еду из рук человека на лету. </a:t>
            </a:r>
          </a:p>
        </p:txBody>
      </p:sp>
      <p:sp>
        <p:nvSpPr>
          <p:cNvPr id="32772" name="Rectangle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sz="2400" smtClean="0"/>
          </a:p>
        </p:txBody>
      </p:sp>
      <p:pic>
        <p:nvPicPr>
          <p:cNvPr id="32773" name="Picture 5" descr="2009_11_25_IMG_010528_filter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2060575"/>
            <a:ext cx="4200525" cy="2962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21" name="Рисунок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125" y="3500438"/>
            <a:ext cx="2260600" cy="189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6" name="Rectangle 4"/>
          <p:cNvSpPr>
            <a:spLocks noGrp="1"/>
          </p:cNvSpPr>
          <p:nvPr>
            <p:ph type="title"/>
          </p:nvPr>
        </p:nvSpPr>
        <p:spPr>
          <a:xfrm>
            <a:off x="755650" y="476250"/>
            <a:ext cx="6911975" cy="1296988"/>
          </a:xfrm>
        </p:spPr>
        <p:txBody>
          <a:bodyPr/>
          <a:lstStyle/>
          <a:p>
            <a:r>
              <a:rPr lang="ru-RU" sz="3600" b="1" smtClean="0">
                <a:solidFill>
                  <a:srgbClr val="8A0000"/>
                </a:solidFill>
              </a:rPr>
              <a:t>Покормите птиц</a:t>
            </a:r>
            <a:r>
              <a:rPr lang="ru-RU" sz="4000" b="1" smtClean="0">
                <a:solidFill>
                  <a:srgbClr val="8A0000"/>
                </a:solidFill>
              </a:rPr>
              <a:t/>
            </a:r>
            <a:br>
              <a:rPr lang="ru-RU" sz="4000" b="1" smtClean="0">
                <a:solidFill>
                  <a:srgbClr val="8A0000"/>
                </a:solidFill>
              </a:rPr>
            </a:br>
            <a:r>
              <a:rPr lang="ru-RU" sz="2800" i="1" smtClean="0">
                <a:solidFill>
                  <a:srgbClr val="8A0000"/>
                </a:solidFill>
              </a:rPr>
              <a:t>Александр Яшин</a:t>
            </a:r>
            <a:r>
              <a:rPr lang="ru-RU" sz="4000" i="1" smtClean="0">
                <a:solidFill>
                  <a:srgbClr val="8A0000"/>
                </a:solidFill>
              </a:rPr>
              <a:t/>
            </a:r>
            <a:br>
              <a:rPr lang="ru-RU" sz="4000" i="1" smtClean="0">
                <a:solidFill>
                  <a:srgbClr val="8A0000"/>
                </a:solidFill>
              </a:rPr>
            </a:br>
            <a:endParaRPr lang="ru-RU" sz="4000" i="1" smtClean="0">
              <a:solidFill>
                <a:srgbClr val="8A0000"/>
              </a:solidFill>
            </a:endParaRPr>
          </a:p>
        </p:txBody>
      </p:sp>
      <p:sp>
        <p:nvSpPr>
          <p:cNvPr id="38917" name="Rectangle 5"/>
          <p:cNvSpPr>
            <a:spLocks noGrp="1"/>
          </p:cNvSpPr>
          <p:nvPr>
            <p:ph type="body" sz="half" idx="1"/>
          </p:nvPr>
        </p:nvSpPr>
        <p:spPr>
          <a:xfrm>
            <a:off x="323850" y="1557338"/>
            <a:ext cx="4464050" cy="42481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600" b="1" smtClean="0">
                <a:solidFill>
                  <a:srgbClr val="8A0000"/>
                </a:solidFill>
              </a:rPr>
              <a:t>Покормите птиц зимой!</a:t>
            </a:r>
            <a:br>
              <a:rPr lang="ru-RU" sz="1600" b="1" smtClean="0">
                <a:solidFill>
                  <a:srgbClr val="8A0000"/>
                </a:solidFill>
              </a:rPr>
            </a:br>
            <a:r>
              <a:rPr lang="ru-RU" sz="1600" b="1" smtClean="0">
                <a:solidFill>
                  <a:srgbClr val="8A0000"/>
                </a:solidFill>
              </a:rPr>
              <a:t>Пусть со всех концов </a:t>
            </a:r>
            <a:br>
              <a:rPr lang="ru-RU" sz="1600" b="1" smtClean="0">
                <a:solidFill>
                  <a:srgbClr val="8A0000"/>
                </a:solidFill>
              </a:rPr>
            </a:br>
            <a:r>
              <a:rPr lang="ru-RU" sz="1600" b="1" smtClean="0">
                <a:solidFill>
                  <a:srgbClr val="8A0000"/>
                </a:solidFill>
              </a:rPr>
              <a:t>К вам слетятся, как домой стайки на крыльцо.</a:t>
            </a:r>
            <a:br>
              <a:rPr lang="ru-RU" sz="1600" b="1" smtClean="0">
                <a:solidFill>
                  <a:srgbClr val="8A0000"/>
                </a:solidFill>
              </a:rPr>
            </a:br>
            <a:r>
              <a:rPr lang="ru-RU" sz="1600" b="1" smtClean="0">
                <a:solidFill>
                  <a:srgbClr val="8A0000"/>
                </a:solidFill>
              </a:rPr>
              <a:t>Не богаты их корма: горсть зерна нужна</a:t>
            </a:r>
            <a:br>
              <a:rPr lang="ru-RU" sz="1600" b="1" smtClean="0">
                <a:solidFill>
                  <a:srgbClr val="8A0000"/>
                </a:solidFill>
              </a:rPr>
            </a:br>
            <a:r>
              <a:rPr lang="ru-RU" sz="1600" b="1" smtClean="0">
                <a:solidFill>
                  <a:srgbClr val="8A0000"/>
                </a:solidFill>
              </a:rPr>
              <a:t>Горсть одна – и не страшна</a:t>
            </a:r>
            <a:br>
              <a:rPr lang="ru-RU" sz="1600" b="1" smtClean="0">
                <a:solidFill>
                  <a:srgbClr val="8A0000"/>
                </a:solidFill>
              </a:rPr>
            </a:br>
            <a:r>
              <a:rPr lang="ru-RU" sz="1600" b="1" smtClean="0">
                <a:solidFill>
                  <a:srgbClr val="8A0000"/>
                </a:solidFill>
              </a:rPr>
              <a:t>Будет им зима.</a:t>
            </a:r>
            <a:br>
              <a:rPr lang="ru-RU" sz="1600" b="1" smtClean="0">
                <a:solidFill>
                  <a:srgbClr val="8A0000"/>
                </a:solidFill>
              </a:rPr>
            </a:br>
            <a:r>
              <a:rPr lang="ru-RU" sz="1600" b="1" smtClean="0">
                <a:solidFill>
                  <a:srgbClr val="8A0000"/>
                </a:solidFill>
              </a:rPr>
              <a:t>Сколько гибнет их – не счесть,</a:t>
            </a:r>
            <a:br>
              <a:rPr lang="ru-RU" sz="1600" b="1" smtClean="0">
                <a:solidFill>
                  <a:srgbClr val="8A0000"/>
                </a:solidFill>
              </a:rPr>
            </a:br>
            <a:r>
              <a:rPr lang="ru-RU" sz="1600" b="1" smtClean="0">
                <a:solidFill>
                  <a:srgbClr val="8A0000"/>
                </a:solidFill>
              </a:rPr>
              <a:t>Видеть тяжело,</a:t>
            </a:r>
            <a:br>
              <a:rPr lang="ru-RU" sz="1600" b="1" smtClean="0">
                <a:solidFill>
                  <a:srgbClr val="8A0000"/>
                </a:solidFill>
              </a:rPr>
            </a:br>
            <a:r>
              <a:rPr lang="ru-RU" sz="1600" b="1" smtClean="0">
                <a:solidFill>
                  <a:srgbClr val="8A0000"/>
                </a:solidFill>
              </a:rPr>
              <a:t>А ведь в нашем сердце есть</a:t>
            </a:r>
            <a:br>
              <a:rPr lang="ru-RU" sz="1600" b="1" smtClean="0">
                <a:solidFill>
                  <a:srgbClr val="8A0000"/>
                </a:solidFill>
              </a:rPr>
            </a:br>
            <a:r>
              <a:rPr lang="ru-RU" sz="1600" b="1" smtClean="0">
                <a:solidFill>
                  <a:srgbClr val="8A0000"/>
                </a:solidFill>
              </a:rPr>
              <a:t>И для птиц тепло.</a:t>
            </a:r>
            <a:br>
              <a:rPr lang="ru-RU" sz="1600" b="1" smtClean="0">
                <a:solidFill>
                  <a:srgbClr val="8A0000"/>
                </a:solidFill>
              </a:rPr>
            </a:br>
            <a:r>
              <a:rPr lang="ru-RU" sz="1600" b="1" smtClean="0">
                <a:solidFill>
                  <a:srgbClr val="8A0000"/>
                </a:solidFill>
              </a:rPr>
              <a:t>Разве можно забывать -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600" b="1" smtClean="0">
                <a:solidFill>
                  <a:srgbClr val="8A0000"/>
                </a:solidFill>
              </a:rPr>
              <a:t>       Улететь могли,</a:t>
            </a:r>
            <a:br>
              <a:rPr lang="ru-RU" sz="1600" b="1" smtClean="0">
                <a:solidFill>
                  <a:srgbClr val="8A0000"/>
                </a:solidFill>
              </a:rPr>
            </a:br>
            <a:r>
              <a:rPr lang="ru-RU" sz="1600" b="1" smtClean="0">
                <a:solidFill>
                  <a:srgbClr val="8A0000"/>
                </a:solidFill>
              </a:rPr>
              <a:t>А остались зимовать заодно с людьми.</a:t>
            </a:r>
            <a:br>
              <a:rPr lang="ru-RU" sz="1600" b="1" smtClean="0">
                <a:solidFill>
                  <a:srgbClr val="8A0000"/>
                </a:solidFill>
              </a:rPr>
            </a:br>
            <a:r>
              <a:rPr lang="ru-RU" sz="1600" b="1" smtClean="0">
                <a:solidFill>
                  <a:srgbClr val="8A0000"/>
                </a:solidFill>
              </a:rPr>
              <a:t>Приучите птиц в мороз к своему окну,</a:t>
            </a:r>
            <a:br>
              <a:rPr lang="ru-RU" sz="1600" b="1" smtClean="0">
                <a:solidFill>
                  <a:srgbClr val="8A0000"/>
                </a:solidFill>
              </a:rPr>
            </a:br>
            <a:r>
              <a:rPr lang="ru-RU" sz="1600" b="1" smtClean="0">
                <a:solidFill>
                  <a:srgbClr val="8A0000"/>
                </a:solidFill>
              </a:rPr>
              <a:t>Чтоб без песен не пришлось </a:t>
            </a:r>
            <a:br>
              <a:rPr lang="ru-RU" sz="1600" b="1" smtClean="0">
                <a:solidFill>
                  <a:srgbClr val="8A0000"/>
                </a:solidFill>
              </a:rPr>
            </a:br>
            <a:r>
              <a:rPr lang="ru-RU" sz="1600" b="1" smtClean="0">
                <a:solidFill>
                  <a:srgbClr val="8A0000"/>
                </a:solidFill>
              </a:rPr>
              <a:t>Нам встречать весну.</a:t>
            </a:r>
            <a:r>
              <a:rPr lang="ru-RU" sz="1200" smtClean="0"/>
              <a:t>  </a:t>
            </a:r>
          </a:p>
        </p:txBody>
      </p:sp>
      <p:pic>
        <p:nvPicPr>
          <p:cNvPr id="38919" name="Picture 2" descr="C:\Documents and Settings\Administrator\Мои документы\Мои рисунки\79699955_large_p86_56888990_0_3e428_37319f0d_1l1.jpg"/>
          <p:cNvPicPr>
            <a:picLocks noGrp="1" noChangeAspect="1" noChangeArrowheads="1"/>
          </p:cNvPicPr>
          <p:nvPr>
            <p:ph type="body"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6516688" y="549275"/>
            <a:ext cx="2243137" cy="2117725"/>
          </a:xfrm>
          <a:noFill/>
          <a:ln/>
        </p:spPr>
      </p:pic>
      <p:pic>
        <p:nvPicPr>
          <p:cNvPr id="38920" name="Picture 2" descr="N_Baryshev - &amp;Ncy;&amp;iecy;&amp;mcy;&amp;ncy;&amp;ocy;&amp;gcy;&amp;ocy; &amp;zcy;&amp;icy;&amp;mcy;&amp;ncy;&amp;iecy;&amp;gcy;&amp;ocy;.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3438" y="1989138"/>
            <a:ext cx="2143125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smtClean="0">
                <a:solidFill>
                  <a:srgbClr val="6C0000"/>
                </a:solidFill>
              </a:rPr>
              <a:t>А еще Зиновий Синичник считался праздником охотников и рыбаков</a:t>
            </a:r>
            <a:r>
              <a:rPr lang="ru-RU" sz="4000" smtClean="0"/>
              <a:t> </a:t>
            </a:r>
          </a:p>
        </p:txBody>
      </p:sp>
      <p:sp>
        <p:nvSpPr>
          <p:cNvPr id="34820" name="Rectangle 4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ru-RU" sz="2400" smtClean="0"/>
          </a:p>
        </p:txBody>
      </p:sp>
      <p:sp>
        <p:nvSpPr>
          <p:cNvPr id="34821" name="Rectangle 5"/>
          <p:cNvSpPr>
            <a:spLocks noGrp="1"/>
          </p:cNvSpPr>
          <p:nvPr>
            <p:ph type="body" sz="half" idx="2"/>
          </p:nvPr>
        </p:nvSpPr>
        <p:spPr>
          <a:xfrm>
            <a:off x="4427538" y="1600200"/>
            <a:ext cx="4259262" cy="4525963"/>
          </a:xfrm>
        </p:spPr>
        <p:txBody>
          <a:bodyPr/>
          <a:lstStyle/>
          <a:p>
            <a:r>
              <a:rPr lang="ru-RU" sz="2400" smtClean="0"/>
              <a:t>Как правило, с 12 ноября открывался пушной сезон и сезон зимней рыбалки. Если улов был богатым, то рыбаки готовили уху прямо на берегу реки или озера. А для того чтобы всю зиму охота была удачной, охотник должен был добыть в этот день хотя бы одного зверя. </a:t>
            </a:r>
          </a:p>
        </p:txBody>
      </p:sp>
      <p:pic>
        <p:nvPicPr>
          <p:cNvPr id="34822" name="Picture 6" descr="678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1773238"/>
            <a:ext cx="3959225" cy="3613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17414" name="Rectangle 6"/>
          <p:cNvSpPr>
            <a:spLocks noGrp="1"/>
          </p:cNvSpPr>
          <p:nvPr>
            <p:ph type="body" sz="half" idx="2"/>
          </p:nvPr>
        </p:nvSpPr>
        <p:spPr>
          <a:xfrm>
            <a:off x="4648200" y="1196975"/>
            <a:ext cx="4038600" cy="4392613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b="1" smtClean="0"/>
              <a:t>Несколько лет назад в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b="1" smtClean="0"/>
              <a:t>России появился еще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b="1" smtClean="0"/>
              <a:t>один экологический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b="1" smtClean="0"/>
              <a:t>праздник –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b="1" smtClean="0">
                <a:solidFill>
                  <a:srgbClr val="CC0000"/>
                </a:solidFill>
              </a:rPr>
              <a:t>        Синичкин день</a:t>
            </a:r>
            <a:r>
              <a:rPr lang="ru-RU" b="1" smtClean="0"/>
              <a:t>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b="1" smtClean="0"/>
              <a:t>Он создан по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b="1" smtClean="0"/>
              <a:t>инициативе Союза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b="1" smtClean="0"/>
              <a:t>охраны птиц России и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b="1" smtClean="0"/>
              <a:t>отмечается </a:t>
            </a:r>
            <a:r>
              <a:rPr lang="ru-RU" b="1" smtClean="0">
                <a:solidFill>
                  <a:srgbClr val="CC0000"/>
                </a:solidFill>
              </a:rPr>
              <a:t>12 ноября</a:t>
            </a:r>
          </a:p>
          <a:p>
            <a:pPr>
              <a:lnSpc>
                <a:spcPct val="90000"/>
              </a:lnSpc>
            </a:pPr>
            <a:endParaRPr lang="ru-RU" smtClean="0"/>
          </a:p>
        </p:txBody>
      </p:sp>
      <p:pic>
        <p:nvPicPr>
          <p:cNvPr id="17415" name="Picture 7" descr="синица с шишками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39750" y="981075"/>
            <a:ext cx="4038600" cy="30289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3" name="Rectangle 7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endParaRPr lang="ru-RU" sz="4000" smtClean="0"/>
          </a:p>
        </p:txBody>
      </p:sp>
      <p:sp>
        <p:nvSpPr>
          <p:cNvPr id="14338" name="Содержимое 5"/>
          <p:cNvSpPr>
            <a:spLocks noGrp="1"/>
          </p:cNvSpPr>
          <p:nvPr>
            <p:ph type="body" idx="1"/>
          </p:nvPr>
        </p:nvSpPr>
        <p:spPr>
          <a:xfrm>
            <a:off x="457200" y="981075"/>
            <a:ext cx="8229600" cy="5145088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 typeface="Arial" charset="0"/>
              <a:buNone/>
            </a:pPr>
            <a:r>
              <a:rPr lang="ru-RU" smtClean="0"/>
              <a:t> В этот день жители разных населенных пунктов страны готовятся к встрече «зимних гостей» – птиц, остающихся на зимовку в наших краях: синиц, щеглов, снегирей, соек, чечеток, свиристелей. </a:t>
            </a:r>
          </a:p>
        </p:txBody>
      </p:sp>
      <p:pic>
        <p:nvPicPr>
          <p:cNvPr id="14344" name="Picture 3" descr="C:\Documents and Settings\Administrator\Мои документы\Мои рисунки\при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3357563"/>
            <a:ext cx="2252662" cy="214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5" name="Рисунок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84888" y="3429000"/>
            <a:ext cx="2663825" cy="201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6" name="Picture 10" descr="три на елке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16238" y="4076700"/>
            <a:ext cx="2847975" cy="1898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75"/>
          </a:xfrm>
        </p:spPr>
        <p:txBody>
          <a:bodyPr/>
          <a:lstStyle/>
          <a:p>
            <a:endParaRPr lang="ru-RU" sz="4000" smtClean="0"/>
          </a:p>
        </p:txBody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r>
              <a:rPr lang="ru-RU" smtClean="0"/>
              <a:t>Люди заготавливают для них подкормку, в том числе и «синичкины лакомства»: несоленое сало, нежареные семечки тыквы, подсолнечника или арахиса, – делают и развешивают кормушки. </a:t>
            </a:r>
          </a:p>
        </p:txBody>
      </p:sp>
      <p:pic>
        <p:nvPicPr>
          <p:cNvPr id="22532" name="Picture 4" descr="5a366eec208a4a1f6b2376ac82b043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3429000"/>
            <a:ext cx="3289300" cy="2105025"/>
          </a:xfrm>
          <a:prstGeom prst="rect">
            <a:avLst/>
          </a:prstGeom>
          <a:noFill/>
        </p:spPr>
      </p:pic>
      <p:pic>
        <p:nvPicPr>
          <p:cNvPr id="22533" name="Picture 5" descr="с салом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9700" y="3284538"/>
            <a:ext cx="3051175" cy="23034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smtClean="0">
                <a:solidFill>
                  <a:srgbClr val="8A0000"/>
                </a:solidFill>
              </a:rPr>
              <a:t>Почему именно Синичкин день?</a:t>
            </a:r>
            <a:br>
              <a:rPr lang="ru-RU" sz="4000" b="1" smtClean="0">
                <a:solidFill>
                  <a:srgbClr val="8A0000"/>
                </a:solidFill>
              </a:rPr>
            </a:br>
            <a:endParaRPr lang="ru-RU" sz="4000" b="1" smtClean="0">
              <a:solidFill>
                <a:srgbClr val="8A0000"/>
              </a:solidFill>
            </a:endParaRPr>
          </a:p>
        </p:txBody>
      </p:sp>
      <p:sp>
        <p:nvSpPr>
          <p:cNvPr id="36868" name="Rectangle 4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ru-RU" sz="2000" smtClean="0"/>
          </a:p>
        </p:txBody>
      </p:sp>
      <p:sp>
        <p:nvSpPr>
          <p:cNvPr id="36869" name="Rectangle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000" b="1" smtClean="0"/>
              <a:t>Да потому что синица – для Руси божья птица. Раньше в старину на неё гадали: бросали крошки хлеба, кусочки сала и наблюдали: если синичка сначала станет клевать сало, то в доме будет вестись живность, если станет клевать крошки хлеба, то будет в доме достаток.</a:t>
            </a:r>
          </a:p>
          <a:p>
            <a:pPr>
              <a:lnSpc>
                <a:spcPct val="90000"/>
              </a:lnSpc>
            </a:pPr>
            <a:r>
              <a:rPr lang="ru-RU" sz="2000" b="1" smtClean="0"/>
              <a:t>    В народе говорили «Невелика птичка синичка, а свой праздник знает».</a:t>
            </a:r>
            <a:r>
              <a:rPr lang="ru-RU" sz="2000" smtClean="0"/>
              <a:t/>
            </a:r>
            <a:br>
              <a:rPr lang="ru-RU" sz="2000" smtClean="0"/>
            </a:br>
            <a:endParaRPr lang="ru-RU" sz="2000" smtClean="0"/>
          </a:p>
        </p:txBody>
      </p:sp>
      <p:pic>
        <p:nvPicPr>
          <p:cNvPr id="36870" name="Picture 6" descr="pt_sinit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908050"/>
            <a:ext cx="3665537" cy="2443163"/>
          </a:xfrm>
          <a:prstGeom prst="rect">
            <a:avLst/>
          </a:prstGeom>
          <a:noFill/>
        </p:spPr>
      </p:pic>
      <p:pic>
        <p:nvPicPr>
          <p:cNvPr id="36871" name="Picture 7" descr="pt_sinitca_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03350" y="3429000"/>
            <a:ext cx="3522663" cy="23479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smtClean="0">
                <a:solidFill>
                  <a:srgbClr val="8A0000"/>
                </a:solidFill>
              </a:rPr>
              <a:t>Почему именно Синичкин день?</a:t>
            </a:r>
          </a:p>
        </p:txBody>
      </p:sp>
      <p:sp>
        <p:nvSpPr>
          <p:cNvPr id="23555" name="Rectangle 3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ru-RU" smtClean="0"/>
              <a:t>Несмотря на то, что в качестве экологического праздника Синичкин день отмечается относительно недавно, его история уходит корнями в далекое прошлое. </a:t>
            </a:r>
          </a:p>
        </p:txBody>
      </p:sp>
      <p:sp>
        <p:nvSpPr>
          <p:cNvPr id="23558" name="Rectangle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3556" name="Picture 4" descr="с яблоком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2205038"/>
            <a:ext cx="3968750" cy="2714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smtClean="0">
                <a:solidFill>
                  <a:srgbClr val="8A0000"/>
                </a:solidFill>
              </a:rPr>
              <a:t>Почему именно Синичкин день?</a:t>
            </a:r>
          </a:p>
        </p:txBody>
      </p:sp>
      <p:sp>
        <p:nvSpPr>
          <p:cNvPr id="41989" name="Rectangle 5"/>
          <p:cNvSpPr>
            <a:spLocks noGrp="1"/>
          </p:cNvSpPr>
          <p:nvPr>
            <p:ph type="body" sz="half" idx="1"/>
          </p:nvPr>
        </p:nvSpPr>
        <p:spPr>
          <a:xfrm>
            <a:off x="457200" y="1484313"/>
            <a:ext cx="3538538" cy="4321175"/>
          </a:xfrm>
        </p:spPr>
        <p:txBody>
          <a:bodyPr/>
          <a:lstStyle/>
          <a:p>
            <a:endParaRPr lang="ru-RU" sz="2400" smtClean="0"/>
          </a:p>
        </p:txBody>
      </p:sp>
      <p:sp>
        <p:nvSpPr>
          <p:cNvPr id="41990" name="Rectangle 6"/>
          <p:cNvSpPr>
            <a:spLocks noGrp="1"/>
          </p:cNvSpPr>
          <p:nvPr>
            <p:ph type="body" sz="half" idx="2"/>
          </p:nvPr>
        </p:nvSpPr>
        <p:spPr>
          <a:xfrm>
            <a:off x="4211638" y="1268413"/>
            <a:ext cx="4475162" cy="4465637"/>
          </a:xfrm>
        </p:spPr>
        <p:txBody>
          <a:bodyPr/>
          <a:lstStyle/>
          <a:p>
            <a:r>
              <a:rPr lang="ru-RU" sz="2400" smtClean="0"/>
              <a:t>В народном календаре 12 ноября значится как день памяти православного святого Зиновия Синичника. По народным приметам, именно к этому времени синицы, предчувствуя скорые холода, перелетали из лесов ближе к человеческому жилью и ждали помощи от людей</a:t>
            </a:r>
          </a:p>
        </p:txBody>
      </p:sp>
      <p:pic>
        <p:nvPicPr>
          <p:cNvPr id="41991" name="Picture 7" descr="Cвященномученик Зиновий, епископ Егейски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1125538"/>
            <a:ext cx="2705100" cy="5229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ru-RU" sz="4000" b="1" smtClean="0">
                <a:solidFill>
                  <a:srgbClr val="8A0000"/>
                </a:solidFill>
              </a:rPr>
              <a:t>12 ноября</a:t>
            </a:r>
          </a:p>
        </p:txBody>
      </p:sp>
      <p:sp>
        <p:nvSpPr>
          <p:cNvPr id="24579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125538"/>
            <a:ext cx="5051425" cy="4464050"/>
          </a:xfrm>
        </p:spPr>
        <p:txBody>
          <a:bodyPr/>
          <a:lstStyle/>
          <a:p>
            <a:r>
              <a:rPr lang="ru-RU" sz="2400" smtClean="0"/>
              <a:t>В этот день отмечается память </a:t>
            </a:r>
          </a:p>
          <a:p>
            <a:pPr>
              <a:buFont typeface="Arial" charset="0"/>
              <a:buNone/>
            </a:pPr>
            <a:r>
              <a:rPr lang="ru-RU" sz="2400" smtClean="0"/>
              <a:t>   священномученика Зиновия, </a:t>
            </a:r>
          </a:p>
          <a:p>
            <a:pPr>
              <a:buFont typeface="Arial" charset="0"/>
              <a:buNone/>
            </a:pPr>
            <a:r>
              <a:rPr lang="ru-RU" sz="2400" smtClean="0"/>
              <a:t>   епископа Егейского,     и его сестры — мученицы Зиновии.  Брат и сестра рано    остались сиротами и решили раздать свое наследство бедным, посвятив жизнь служению Богу.  В награду за такой поступок Зиновий получил дар чудотворения – он мог молитвой исцелять больных.    </a:t>
            </a:r>
          </a:p>
        </p:txBody>
      </p:sp>
      <p:sp>
        <p:nvSpPr>
          <p:cNvPr id="24582" name="Rectangle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sz="2400" smtClean="0"/>
          </a:p>
        </p:txBody>
      </p:sp>
      <p:pic>
        <p:nvPicPr>
          <p:cNvPr id="24583" name="Picture 7" descr="св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84888" y="908050"/>
            <a:ext cx="2035175" cy="4752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612"/>
          </a:xfrm>
        </p:spPr>
        <p:txBody>
          <a:bodyPr/>
          <a:lstStyle/>
          <a:p>
            <a:endParaRPr lang="ru-RU" sz="4000" smtClean="0"/>
          </a:p>
        </p:txBody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>
          <a:xfrm>
            <a:off x="457200" y="620713"/>
            <a:ext cx="8229600" cy="41767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800" smtClean="0"/>
              <a:t>Наши предки замечали: если птицы целыми стайками появлялись у дома, значит, вот-вот грянут морозы. А еще</a:t>
            </a:r>
            <a:r>
              <a:rPr lang="ru-RU" sz="2800" smtClean="0">
                <a:solidFill>
                  <a:srgbClr val="CC0000"/>
                </a:solidFill>
              </a:rPr>
              <a:t>12 ноября наши наблюдательные предки предсказывали погоду по особым приметам:</a:t>
            </a:r>
          </a:p>
          <a:p>
            <a:pPr>
              <a:lnSpc>
                <a:spcPct val="80000"/>
              </a:lnSpc>
            </a:pPr>
            <a:r>
              <a:rPr lang="ru-RU" sz="2800" smtClean="0"/>
              <a:t>если синица свистит – быть ясному дню,</a:t>
            </a:r>
          </a:p>
          <a:p>
            <a:pPr>
              <a:lnSpc>
                <a:spcPct val="80000"/>
              </a:lnSpc>
            </a:pPr>
            <a:r>
              <a:rPr lang="ru-RU" sz="2800" smtClean="0"/>
              <a:t>если пищит – быть ночному морозу,</a:t>
            </a:r>
          </a:p>
          <a:p>
            <a:pPr>
              <a:lnSpc>
                <a:spcPct val="80000"/>
              </a:lnSpc>
            </a:pPr>
            <a:r>
              <a:rPr lang="ru-RU" sz="2800" smtClean="0"/>
              <a:t>собирается много синиц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800" smtClean="0"/>
              <a:t>    на кормушках – к метели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800" smtClean="0"/>
              <a:t>     и снегопаду.</a:t>
            </a:r>
          </a:p>
          <a:p>
            <a:pPr>
              <a:lnSpc>
                <a:spcPct val="80000"/>
              </a:lnSpc>
            </a:pPr>
            <a:endParaRPr lang="ru-RU" sz="2800" smtClean="0"/>
          </a:p>
        </p:txBody>
      </p:sp>
      <p:pic>
        <p:nvPicPr>
          <p:cNvPr id="25604" name="Picture 4" descr="2046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32363" y="3357563"/>
            <a:ext cx="3070225" cy="23034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C0000"/>
      </a:hlink>
      <a:folHlink>
        <a:srgbClr val="974806"/>
      </a:folHlink>
    </a:clrScheme>
    <a:fontScheme name="Другая 1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900</TotalTime>
  <Words>642</Words>
  <Application>Microsoft Office PowerPoint</Application>
  <PresentationFormat>Экран (4:3)</PresentationFormat>
  <Paragraphs>49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Impact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Почему именно Синичкин день? </vt:lpstr>
      <vt:lpstr>Почему именно Синичкин день?</vt:lpstr>
      <vt:lpstr>Почему именно Синичкин день?</vt:lpstr>
      <vt:lpstr>12 ноября</vt:lpstr>
      <vt:lpstr>Презентация PowerPoint</vt:lpstr>
      <vt:lpstr>Интересные факты о синицах</vt:lpstr>
      <vt:lpstr>Интересные факты о синицах</vt:lpstr>
      <vt:lpstr>Интересные факты о синицах</vt:lpstr>
      <vt:lpstr>Интересные факты о синицах</vt:lpstr>
      <vt:lpstr>Синица считается одной из самых популярных птиц в нашей стране.</vt:lpstr>
      <vt:lpstr>Покормите птиц Александр Яшин </vt:lpstr>
      <vt:lpstr>А еще Зиновий Синичник считался праздником охотников и рыбаков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Елена</dc:creator>
  <cp:lastModifiedBy>user</cp:lastModifiedBy>
  <cp:revision>19</cp:revision>
  <dcterms:created xsi:type="dcterms:W3CDTF">2014-08-08T16:01:14Z</dcterms:created>
  <dcterms:modified xsi:type="dcterms:W3CDTF">2022-11-15T05:01:45Z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445446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