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5" r:id="rId10"/>
    <p:sldId id="276" r:id="rId11"/>
    <p:sldId id="266" r:id="rId12"/>
    <p:sldId id="268" r:id="rId13"/>
    <p:sldId id="267" r:id="rId14"/>
    <p:sldId id="269" r:id="rId15"/>
    <p:sldId id="270" r:id="rId16"/>
    <p:sldId id="272" r:id="rId17"/>
    <p:sldId id="271" r:id="rId18"/>
    <p:sldId id="273" r:id="rId19"/>
    <p:sldId id="277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03" userDrawn="1">
          <p15:clr>
            <a:srgbClr val="A4A3A4"/>
          </p15:clr>
        </p15:guide>
        <p15:guide id="2" pos="1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7" d="100"/>
          <a:sy n="87" d="100"/>
        </p:scale>
        <p:origin x="624" y="66"/>
      </p:cViewPr>
      <p:guideLst>
        <p:guide orient="horz" pos="3203"/>
        <p:guide pos="1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7B98-0697-4F17-8D82-8C4D61BCCEF2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42F5-C385-49DF-BD04-C852F2AD49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7B98-0697-4F17-8D82-8C4D61BCCEF2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42F5-C385-49DF-BD04-C852F2AD49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7B98-0697-4F17-8D82-8C4D61BCCEF2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42F5-C385-49DF-BD04-C852F2AD49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7B98-0697-4F17-8D82-8C4D61BCCEF2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42F5-C385-49DF-BD04-C852F2AD49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7B98-0697-4F17-8D82-8C4D61BCCEF2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42F5-C385-49DF-BD04-C852F2AD49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7B98-0697-4F17-8D82-8C4D61BCCEF2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42F5-C385-49DF-BD04-C852F2AD49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7B98-0697-4F17-8D82-8C4D61BCCEF2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42F5-C385-49DF-BD04-C852F2AD49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7B98-0697-4F17-8D82-8C4D61BCCEF2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42F5-C385-49DF-BD04-C852F2AD49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7B98-0697-4F17-8D82-8C4D61BCCEF2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42F5-C385-49DF-BD04-C852F2AD49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7B98-0697-4F17-8D82-8C4D61BCCEF2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42F5-C385-49DF-BD04-C852F2AD49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7B98-0697-4F17-8D82-8C4D61BCCEF2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42F5-C385-49DF-BD04-C852F2AD49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t>Click to edit Master title style</a:t>
            </a:r>
          </a:p>
        </p:txBody>
      </p:sp>
      <p:sp>
        <p:nvSpPr>
          <p:cNvPr id="1027" name="Замещающий текст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Замещающая дата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3B397B98-0697-4F17-8D82-8C4D61BCCEF2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1029" name="Замещающий нижний колонтитул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Замещающий номер слайда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9AB742F5-C385-49DF-BD04-C852F2AD49E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17917" y="655608"/>
            <a:ext cx="9650083" cy="5546784"/>
          </a:xfrm>
        </p:spPr>
        <p:txBody>
          <a:bodyPr>
            <a:noAutofit/>
          </a:bodyPr>
          <a:lstStyle/>
          <a:p>
            <a:pPr algn="ctr"/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</a:t>
            </a:r>
            <a:br>
              <a:rPr lang="ru-RU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теме «</a:t>
            </a:r>
            <a:r>
              <a:rPr lang="ru-RU" sz="38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Понятие, сущность и значение уголовного судопроизводства </a:t>
            </a:r>
            <a:br>
              <a:rPr lang="ru-RU" sz="38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8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(уголовного процесса</a:t>
            </a:r>
            <a:r>
              <a:rPr lang="ru-RU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)»</a:t>
            </a:r>
            <a:br>
              <a:rPr lang="ru-RU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дисциплины «Уголовно-процессуальное право </a:t>
            </a:r>
            <a:br>
              <a:rPr lang="ru-RU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(уголовный процесс)»</a:t>
            </a:r>
            <a:br>
              <a:rPr lang="ru-RU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CF40"/>
            </a:gs>
            <a:gs pos="100000">
              <a:srgbClr val="846C21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е поле 1"/>
          <p:cNvSpPr txBox="1"/>
          <p:nvPr/>
        </p:nvSpPr>
        <p:spPr>
          <a:xfrm>
            <a:off x="217805" y="1434465"/>
            <a:ext cx="11831320" cy="181330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ru-RU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УГОЛОВНО-ПРОЦЕССУАЛЬНЫХ ОТНОШЕНИЙ</a:t>
            </a:r>
          </a:p>
          <a:p>
            <a:pPr algn="ctr"/>
            <a:endParaRPr lang="ru-RU" altLang="en-US" sz="19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уголовно-процессуальных правоотношений - обязательный компонент отношений, который необходимо рассматривать в двух аспектах:</a:t>
            </a:r>
          </a:p>
          <a:p>
            <a:pPr marL="342900" indent="-342900">
              <a:buAutoNum type="arabicPeriod"/>
            </a:pPr>
            <a:r>
              <a:rPr lang="ru-RU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как совокупность взаимосвязанных отношений;</a:t>
            </a:r>
          </a:p>
          <a:p>
            <a:pPr marL="342900" indent="-342900">
              <a:buAutoNum type="arabicPeriod"/>
            </a:pPr>
            <a:r>
              <a:rPr lang="ru-RU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как единичные право­вые отношения.</a:t>
            </a:r>
          </a:p>
          <a:p>
            <a:endParaRPr lang="ru-RU" alt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en-US" sz="1600" u="sng"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объект уголовно-процессуального отношения</a:t>
            </a:r>
            <a:r>
              <a:rPr lang="ru-RU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 - то, по поводу чего или в связи с чем функционирует и развивается вся совокупность отношений по конкретному уголовному делу. Обращение к ст. 299 УПК позволяет констатировать, что ожидаемым результатом дейст­вия всей системы уголовно-процессуальных отношений является установ­ление уголовно-правовых отношений (включая установление фактических обстоятельств и их юридическую оценку), хотя результат может быть и негативным (т. е. их неустановление).</a:t>
            </a:r>
          </a:p>
          <a:p>
            <a:endParaRPr lang="ru-RU" alt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en-US" sz="1600" u="sng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Специальный объект  уголовно-процессуального отношения (т.е. объект отдельного, единично­го уголовно-процессуального отношения)</a:t>
            </a:r>
            <a:r>
              <a:rPr lang="ru-RU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 - ожидаемый ре­зультат поведения (действий) субъектов каждого конкретного отношения. Такими ожидаемыми результатами могут быть: пресечение уклонения по­дозреваемого, обвиняемого от следствия или суда; обеспечение возмеще­ния причиненного преступлением ущерба; опознание (или неопознание) предъявляемого для опознания объекта; получение в результате допроса сведений, имеющих значение для дела и т. п. При всей важности объекта отдельного правоотношения следует подчеркнуть, что он не раскрывает особенностей уголовно-процессуальных отношений и их социального на­значения, не вскрывает смысл и цель их бытия в общественной жизни. По­этому при исследовании уголовно-процессуальных правоотношений важно учитывать не только их специальный, но и общий объекты.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CF40"/>
            </a:gs>
            <a:gs pos="100000">
              <a:srgbClr val="846C21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43463" y="120771"/>
          <a:ext cx="11447253" cy="6858000"/>
        </p:xfrm>
        <a:graphic>
          <a:graphicData uri="http://schemas.openxmlformats.org/drawingml/2006/table">
            <a:tbl>
              <a:tblPr/>
              <a:tblGrid>
                <a:gridCol w="686835"/>
                <a:gridCol w="10760418"/>
              </a:tblGrid>
              <a:tr h="2221912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 №4. Уголовно-процессуальная </a:t>
                      </a:r>
                      <a:r>
                        <a:rPr lang="ru-RU" sz="2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форма, понятие и </a:t>
                      </a:r>
                      <a:r>
                        <a:rPr lang="ru-RU" sz="2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</a:p>
                    <a:p>
                      <a:pPr algn="ctr"/>
                      <a:endParaRPr lang="ru-RU" sz="10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22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Уголовно-процессуальная форма</a:t>
                      </a:r>
                      <a:r>
                        <a:rPr lang="ru-RU" sz="22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регламентированный уголовно-процессуальным законом порядок производст­ва по уголовному делу, т.е. последовательность стадий и условия перехо­да дела из одной стадии в другую; общие условия, характеризующие про­изводство в конкретной стадии; основания, условия и порядок производст­ва процессуальных действий, которыми органы и должностные лица реа­лизуют свои полномочия, а граждане осуществляют свои права и выпол­няют свои обязанности, а также содержание и форма процессуальных ак­тов. </a:t>
                      </a:r>
                    </a:p>
                    <a:p>
                      <a:pPr algn="just"/>
                      <a:r>
                        <a:rPr lang="ru-RU" sz="2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Сущность процессуальной формы</a:t>
                      </a:r>
                      <a:r>
                        <a:rPr lang="ru-RU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заключается в том, что она создает детально урегулированный, устойчивый, юридически определенный, строго обязательный, стабильный правовой режим производства по уголовным де­лам. </a:t>
                      </a:r>
                    </a:p>
                    <a:p>
                      <a:pPr algn="just"/>
                      <a:r>
                        <a:rPr lang="ru-RU" sz="2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 уголовно-процессуальной формы</a:t>
                      </a:r>
                      <a:r>
                        <a:rPr lang="ru-RU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just"/>
                      <a:r>
                        <a:rPr lang="ru-RU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 позволяет обеспечить режим законности в уголовном судопроизводстве. </a:t>
                      </a:r>
                    </a:p>
                    <a:p>
                      <a:pPr algn="just"/>
                      <a:r>
                        <a:rPr lang="ru-RU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 соблюдение требований закона о порядке совершения тех или иных процессуальных действий создает условия для достоверных выводов по уголовному делу. </a:t>
                      </a:r>
                    </a:p>
                    <a:p>
                      <a:pPr algn="just"/>
                      <a:r>
                        <a:rPr lang="ru-RU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гарантирует защиту прав и законных интересов, участвующих в деле лиц (к примеру, путем установления обязательных действий следователя при производстве следственных действий, принятии процессуальных решений). </a:t>
                      </a:r>
                    </a:p>
                    <a:p>
                      <a:pPr algn="ctr"/>
                      <a:endParaRPr lang="ru-RU" sz="22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CF40"/>
            </a:gs>
            <a:gs pos="100000">
              <a:srgbClr val="846C21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3079" y="224287"/>
            <a:ext cx="11283351" cy="4399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 уголовно-процессуальной формы по всем уголовным </a:t>
            </a:r>
          </a:p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делам обеспечивается: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единым уголовно-процессуальным законом (ст. 1 УПК РФ); 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назначением уголовного судопроизводства (ст.6 УПК РФ); 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едины­ми принципами уголовного процесса (глава 2 УПК РФ); 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одинаковыми по всем делам процессуальными средствами установления фактических обстоятельств дела и способами их исследования;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едиными формами, ос­нованиями, порядком принятия решений, требованиями, которым они должны соответствовать.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CF40"/>
            </a:gs>
            <a:gs pos="100000">
              <a:srgbClr val="846C21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63525" y="172528"/>
          <a:ext cx="11830709" cy="6443931"/>
        </p:xfrm>
        <a:graphic>
          <a:graphicData uri="http://schemas.openxmlformats.org/drawingml/2006/table">
            <a:tbl>
              <a:tblPr/>
              <a:tblGrid>
                <a:gridCol w="38400"/>
                <a:gridCol w="11792309"/>
              </a:tblGrid>
              <a:tr h="6443931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Вопрос 5. Уголовно-процессуальные </a:t>
                      </a:r>
                      <a:r>
                        <a:rPr lang="ru-RU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гарантии, понятие и 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</a:p>
                    <a:p>
                      <a:pPr algn="ctr"/>
                      <a:endParaRPr lang="ru-RU" sz="20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360045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Уголовно-процессуальные гарантии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 - это специальные правовые средства, которые обеспечивают реализацию прав и законных интересов участников процесса, а равно выполнение ими своих обязанностей.</a:t>
                      </a:r>
                    </a:p>
                    <a:p>
                      <a:pPr indent="360045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Гарантиями могут быть средства экономического, политического, социального, идеологического (нравственного) и юридического характера; разновидностью последних выступают уголовно-процессуальные гарантии.</a:t>
                      </a:r>
                    </a:p>
                    <a:p>
                      <a:pPr indent="360045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Действительно, в ст. 6 УПК РФ защита прав и законных интересов лиц и организаций, потерпевших от преступлений и защита личности от незаконного и необоснованного обвинения, осуждения, ограничения ее прав и свобод не противостоят, а дополняют друг друга, следовательно, все гарантии служат средствами реализации назначения уголовного судопроизводства. </a:t>
                      </a:r>
                    </a:p>
                    <a:p>
                      <a:pPr indent="360045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Уголовно-процессуальные гарантии вряд ли правильно сводить к какому-либо одному средству; они представляют собой многоуровневую систему. </a:t>
                      </a:r>
                    </a:p>
                    <a:p>
                      <a:pPr indent="360045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систему уголовно-процессуальных гарантий входят: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indent="360045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 уголовно-процессуальная форма; </a:t>
                      </a:r>
                    </a:p>
                    <a:p>
                      <a:pPr indent="360045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 принци­пы уголовного судопроизводства; </a:t>
                      </a:r>
                    </a:p>
                    <a:p>
                      <a:pPr indent="360045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 процессуальные нормы, закрепляющие права и обязанности участников уголовного судопроизводства; </a:t>
                      </a:r>
                    </a:p>
                    <a:p>
                      <a:pPr indent="360045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 содержа­ние и властный характер деятельности государственных органов и долж­ностных лиц, осуществляющих уголовное судопроизводство, деятельность других участников процесса; </a:t>
                      </a:r>
                    </a:p>
                    <a:p>
                      <a:pPr indent="360045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 проверка законности и обоснованности процессуальных действий и решений (ведомственный контроль, прокурорский надзор и судебный контроль); </a:t>
                      </a:r>
                    </a:p>
                    <a:p>
                      <a:pPr indent="360045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 обязанность органов и должностных лиц, осуществляющих уголовное судопроизводство, разъяснять права уча­ствующим в деле лицам и обеспечить возможность осуществления этих прав и др. </a:t>
                      </a:r>
                    </a:p>
                    <a:p>
                      <a:pPr algn="ctr"/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CF40"/>
            </a:gs>
            <a:gs pos="100000">
              <a:srgbClr val="846C21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525" y="0"/>
            <a:ext cx="11317856" cy="7508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6. Уголовно-процессуальные функции, понятие и значение</a:t>
            </a:r>
          </a:p>
          <a:p>
            <a:pPr indent="360045" algn="just"/>
            <a:endParaRPr lang="ru-RU" sz="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045"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Уголовно-процессуальные функции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следует рассматривать как направления процессуальной деятельности, осуществляемой участниками уголовного судопроизводства в целях реализации их прав и обязанностей.</a:t>
            </a:r>
          </a:p>
          <a:p>
            <a:pPr indent="360045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045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Ученые-процессуалисты по-всякому решили вопрос об уголовно процессуальных функциях.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 С. Элькинд полагал, что функция является специальным назначением и ролью участников процесса, которые определяются нормами права и выражаются в конкретных направлениях уголовно процессуальной деятельности.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 Л. Якуб определял функцию в качестве процессуальной обязанности или процессуального назначения какого-то должностного лица либо органа.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 С. Зеленецкий считал, что функция как содержание позиции субъекта процессуальной деятельности выражается в характере его видения к объекту его процессуальной позиции и определенной уголовно процессуальной деятельности.</a:t>
            </a:r>
          </a:p>
          <a:p>
            <a:pPr indent="360045"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ч. 2 ст. 15 УПК РФ закреплены три уголовно-процессуальные функции: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buAutoNum type="arabicPeriod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обвинение; </a:t>
            </a:r>
          </a:p>
          <a:p>
            <a:pPr marL="342900" indent="-342900" algn="just">
              <a:buAutoNum type="arabicPeriod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защита;</a:t>
            </a:r>
          </a:p>
          <a:p>
            <a:pPr marL="342900" indent="-342900" algn="just">
              <a:buAutoNum type="arabicPeriod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разрешение уголовного дела.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в п. 45-47 ст. 5 УПК РФ четко определено, какие участники уголовного судопро­изводства относятся к стороне обвинения, а какие - к стороне защиты, выполняя соответственно функцию обвинения (уголовного преследования) или защиты от обвинения. </a:t>
            </a:r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CF40"/>
            </a:gs>
            <a:gs pos="100000">
              <a:srgbClr val="846C21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0530" y="268221"/>
            <a:ext cx="11839335" cy="8678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7. Понятие и виды стадий уголовного процесса</a:t>
            </a:r>
          </a:p>
          <a:p>
            <a:pPr algn="ctr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Уголовный процесс представляет систему стадий, каждая из которых характеризуется совокупностью признаков.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Стадии уголовного процесса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 совокупность действий и решений процессуального характера, которые объединены общими задачами и завершаются выводами по делу, которые делают компетентные органы и оформляют их в виде процессуального акта. 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Стадия должна соответствовать некоторым условиям: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иметь свои специфические задачи;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иметь определенный круг участников;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выражаться в процессуальной форме, определяемой содержанием задач стадии;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иметь специфический характер отношений уголовно-процессуального характера между участниками стадии;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итогом стадии должен стать процессуальный акт, который является завершением процессуальных действий и отношений на данном этапе.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общим стадиям относятся: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возбуждение уголовного дела;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предварительное расследование;  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стадия подготовки к судебному заседанию;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судебное разбирательство;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уголовный процесс представляет систему стадий, каждая из которых характеризуется совокупностью признаков. </a:t>
            </a:r>
          </a:p>
          <a:p>
            <a:endParaRPr lang="ru-RU" u="sng" dirty="0" smtClean="0"/>
          </a:p>
          <a:p>
            <a:endParaRPr lang="ru-RU" dirty="0" smtClean="0"/>
          </a:p>
          <a:p>
            <a:pPr algn="ctr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CF40"/>
            </a:gs>
            <a:gs pos="100000">
              <a:srgbClr val="846C21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525" y="197346"/>
            <a:ext cx="1177895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45"/>
            <a:r>
              <a:rPr lang="ru-RU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исключительным стадиям относятся:</a:t>
            </a:r>
            <a:endPara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045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 производство в кассационной инстанции; </a:t>
            </a:r>
          </a:p>
          <a:p>
            <a:pPr indent="360045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производство в надзорной инстанции; </a:t>
            </a:r>
          </a:p>
          <a:p>
            <a:pPr indent="360045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возобновление производства по уголовному делу ввиду новых или вновь открывшихся обстоятельств. </a:t>
            </a:r>
          </a:p>
          <a:p>
            <a:pPr indent="360045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отмечалось, уголовное дело переходит из одной стадии в другую последовательно. Однако не каждое уголовное дело проходит все стадии процесса. К примеру, может отсутствовать стадия предварительного расследования (по делам частного обвинения), стадия производства в кассационной инстанции (если не вступивший в законную силу приговор, не был обжалован) и т.д. </a:t>
            </a:r>
          </a:p>
          <a:p>
            <a:pPr indent="360045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п. 56  ст. 5 УПК РФ уголовное судопроизводство вклю­чает досудебное и судебное производство по уголовному делу, поэтому стадии уголовного процесса делятся на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судебные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(возбуждение уголов­ного дела и предварительное расследование) и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судебные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(подготовка к су­дебному заседанию, судебное разбирательство, производство в апелляци­онной инстанции, производство в кассационной инстанции, исполнение приговора, производство в надзорной инстанции и возобновление произ­водства по уголовному делу ввиду новых или вновь открывшихся обстоя­тельств).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CF40"/>
            </a:gs>
            <a:gs pos="100000">
              <a:srgbClr val="846C21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7262" y="147451"/>
            <a:ext cx="11675432" cy="5969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8. Типы (формы) уголовного процесса</a:t>
            </a:r>
          </a:p>
          <a:p>
            <a:pPr algn="ctr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045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истории и современности различают несколько типов (форм) уголовного процесса, возникших в разные периоды истории в различных государствах. Такими являются: частноисковой (обвинительный), розыскной (инквизиционный), состязательный и смешанный типы процесса.</a:t>
            </a:r>
          </a:p>
          <a:p>
            <a:pPr indent="360045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045"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Обвинительный процесс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характерен для раннего феодализма. Уголовное преследование возбуждалось по жалобе потерпевшего, который собирал доказательства и сам должен был позаботиться о доставлении обвиняемого в суд. Судебное разбирательство было состязательным и гласным. Дело решалось на основе представленных сторонами доказательств. Суд только следил за состязанием сторон (поединки, ордалии и т. п.), выслушивал свидетелей и в своем решении констатировал исход состязания. Система доказательств представляла собой совокупность «очистительных» присяг, поединков и ордалий. Победитель в поединке считался правым.</a:t>
            </a:r>
          </a:p>
          <a:p>
            <a:pPr indent="360045"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045"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Розыскной (инквизиционный) процесс.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Черты: отсутствие прав у обвиняемого и возможности состязания с обвинителем. Для этого процесса характерно слияние в одном лице функции обвинителя и судьи. Права личности не были защищены. Действовала теория формальных доказательств. Решающее значение для осуждения имело признание подсудимым своей вины, полученное в результате пыток, что означало установление истины по делу. Следствие и судебное разбирательство были негласными, тайными, письменными.</a:t>
            </a:r>
          </a:p>
          <a:p>
            <a:pPr algn="ctr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CF40"/>
            </a:gs>
            <a:gs pos="100000">
              <a:srgbClr val="846C21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517" y="98783"/>
            <a:ext cx="11947585" cy="7108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45" algn="just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Состязательный процесс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строится на началах процессуального разделения функций обвинения, защиты и разрешения дела. Обвиняемый считается невиновным до тех пор, пока вина его не будет установлена вступившим в законную силу приговором суда. При этом обвиняемый не доказывает свою невиновность (он имеет право на молчание), а обязанность доказывания вины лежит на обвинителе, который несет «бремя» доказывания, поэтому, если представленные им доказательства не приведут суд к убеждению в виновности, обвиняемый должен быть оправдан. Отказ обвинителя от обвинения обязывает суд оправдать подсудимого. Состязательность процесса наиболее ярко проявляется при рассмотрении дела судом присяжных.</a:t>
            </a:r>
          </a:p>
          <a:p>
            <a:pPr indent="360045" algn="just"/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045" algn="just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смешанном уголовном процессе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соединяются все черты, признаки розыскного и состязательного процессов. Для этого типа процесса характерно соединение досудебного производства, проводимого по правилам розыскного процесса, и судебного разбирательства, проводимого на началах разделения процессуальных функций и процессуального равенства сторон и состязательности. Председательствующий в судебном разбирательстве может принимать по своему усмотрению решения об истребовании и исследовании иных доказательств, помимо представленных сторонами. Судья не выступает только в роли арбитра между спорящими сторонами и может принять решение независимо от позиции, занятой, например, стороной обвинения. Большинство исследователей относят российский уголовный процесс к смешанному типу (форме).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CF40"/>
            </a:gs>
            <a:gs pos="100000">
              <a:srgbClr val="846C21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Изображение 102"/>
          <p:cNvPicPr/>
          <p:nvPr/>
        </p:nvPicPr>
        <p:blipFill>
          <a:blip r:embed="rId2"/>
          <a:stretch>
            <a:fillRect/>
          </a:stretch>
        </p:blipFill>
        <p:spPr>
          <a:xfrm>
            <a:off x="1099820" y="177165"/>
            <a:ext cx="10203815" cy="65182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CF40"/>
            </a:gs>
            <a:gs pos="100000">
              <a:srgbClr val="846C21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50498" y="1414735"/>
          <a:ext cx="8203002" cy="4469005"/>
        </p:xfrm>
        <a:graphic>
          <a:graphicData uri="http://schemas.openxmlformats.org/drawingml/2006/table">
            <a:tbl>
              <a:tblPr/>
              <a:tblGrid>
                <a:gridCol w="492180"/>
                <a:gridCol w="7710822"/>
              </a:tblGrid>
              <a:tr h="332549"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057">
                <a:tc>
                  <a:txBody>
                    <a:bodyPr/>
                    <a:lstStyle/>
                    <a:p>
                      <a:pPr algn="r"/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Понятие </a:t>
                      </a: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уголовного судопроизводства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057">
                <a:tc>
                  <a:txBody>
                    <a:bodyPr/>
                    <a:lstStyle/>
                    <a:p>
                      <a:pPr algn="r"/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Назначение</a:t>
                      </a: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цель и задачи уголовного </a:t>
                      </a:r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судопроизводства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057">
                <a:tc>
                  <a:txBody>
                    <a:bodyPr/>
                    <a:lstStyle/>
                    <a:p>
                      <a:pPr algn="r"/>
                      <a:r>
                        <a:rPr lang="ru-RU" sz="20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Уголовно-процессуальные </a:t>
                      </a: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правоотношения, понятие и значение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057">
                <a:tc>
                  <a:txBody>
                    <a:bodyPr/>
                    <a:lstStyle/>
                    <a:p>
                      <a:pPr algn="r"/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Уголовно-процессуальная </a:t>
                      </a: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форма, понятие и значение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057">
                <a:tc>
                  <a:txBody>
                    <a:bodyPr/>
                    <a:lstStyle/>
                    <a:p>
                      <a:pPr algn="r"/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Уголовно-процессуальные </a:t>
                      </a: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гарантии, понятие и значение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057">
                <a:tc>
                  <a:txBody>
                    <a:bodyPr/>
                    <a:lstStyle/>
                    <a:p>
                      <a:pPr algn="r"/>
                      <a:r>
                        <a:rPr lang="ru-RU" sz="20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Уголовно-процессуальные </a:t>
                      </a: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функции, понятие и значение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057">
                <a:tc>
                  <a:txBody>
                    <a:bodyPr/>
                    <a:lstStyle/>
                    <a:p>
                      <a:pPr algn="r"/>
                      <a:r>
                        <a:rPr lang="ru-RU" sz="20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Понятие </a:t>
                      </a: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виды стадий уголовного процесса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057">
                <a:tc>
                  <a:txBody>
                    <a:bodyPr/>
                    <a:lstStyle/>
                    <a:p>
                      <a:pPr algn="r"/>
                      <a:r>
                        <a:rPr lang="ru-RU" sz="20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Типы </a:t>
                      </a:r>
                      <a:r>
                        <a:rPr lang="ru-RU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(формы) уголовного процесса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53683" y="990002"/>
            <a:ext cx="997727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ЛЕКЦИИ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                                 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                                                    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ECF40"/>
            </a:gs>
            <a:gs pos="100000">
              <a:srgbClr val="846C21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395" y="129540"/>
            <a:ext cx="11878310" cy="444246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/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Судебный процесс (судопроизводство) - это порядок рассмотрения какого-либо спора в суде с целью разрешения противоречий между сторонами и вынесения решения, которое восстанавливает нарушенчые права.</a:t>
            </a:r>
          </a:p>
          <a:p>
            <a:pPr algn="just"/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п. 56 ст. 5 УПК РФ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содержание термина «уголовное судопроизвод­ство» -включаются досудебное и судебное производство по уголовному де­лу</a:t>
            </a:r>
          </a:p>
          <a:p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1" name="Изображение 100"/>
          <p:cNvPicPr/>
          <p:nvPr/>
        </p:nvPicPr>
        <p:blipFill>
          <a:blip r:embed="rId2"/>
          <a:stretch>
            <a:fillRect/>
          </a:stretch>
        </p:blipFill>
        <p:spPr>
          <a:xfrm>
            <a:off x="1114425" y="1576070"/>
            <a:ext cx="9636760" cy="387858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CF40"/>
            </a:gs>
            <a:gs pos="100000">
              <a:srgbClr val="846C21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1155" y="69012"/>
            <a:ext cx="11826815" cy="575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юридической литературе уголовное судопроизводство (уголовный процесс) трактуется по-разному. Авторы в своих определениях акцен­тируют внимание на тех или иных чертах данной дефиниции. Однако чаще всего в определения отечественного уголовного процесса вклю­чают три элемента: </a:t>
            </a:r>
          </a:p>
          <a:p>
            <a:pPr indent="252095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    деятельность (систему упорядоченных действий) органов предварительного расследования, прокурора, суда и других участ­ников уголовного судопроизводства; </a:t>
            </a:r>
          </a:p>
          <a:p>
            <a:pPr indent="252095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    правоотношения этих органов и должностных лиц как друг с другом, так и с участвующими в деле лицами; </a:t>
            </a:r>
          </a:p>
          <a:p>
            <a:pPr indent="252095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    обязательную правовую регламентацию деятельности и возникающих на ее основе правоотношений. </a:t>
            </a:r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/>
            <a:endParaRPr lang="ru-RU" sz="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Уголовное судопроизводство (уголовный процесс)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—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урегулированная уголовно-процессуальным законодательством деятельность уполномоченных лиц, связанная с раскрытием, расследованием преступления и рассмотрением дела в суде, а также система правоотношений, в которые вступают уполномоченные субъекты друг с другом и с другими субъектами, вовлекаемыми в производство по уголовному делу.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CF40"/>
            </a:gs>
            <a:gs pos="100000">
              <a:srgbClr val="846C21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2694" y="215661"/>
            <a:ext cx="11205714" cy="7847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Уголовно-процессуальное право рассматривается в следующих значениях:</a:t>
            </a:r>
          </a:p>
          <a:p>
            <a:pPr marL="457200" indent="-457200" algn="just">
              <a:buAutoNum type="arabicPeriod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деятельность уполномоченных лиц.</a:t>
            </a:r>
          </a:p>
          <a:p>
            <a:pPr marL="457200" indent="-457200" algn="just">
              <a:buAutoNum type="arabicPeriod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отрасль права.</a:t>
            </a:r>
          </a:p>
          <a:p>
            <a:pPr marL="457200" indent="-457200" algn="just">
              <a:buAutoNum type="arabicPeriod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учебная дисциплина.</a:t>
            </a:r>
          </a:p>
          <a:p>
            <a:pPr marL="457200" indent="-457200" algn="just">
              <a:buAutoNum type="arabicPeriod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наука.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52095"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25" y="148590"/>
            <a:ext cx="7682230" cy="48177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CF40"/>
            </a:gs>
            <a:gs pos="100000">
              <a:srgbClr val="846C21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9125" y="94892"/>
            <a:ext cx="9885871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2. Назначение, цель и задачи уголовного судопроизводства</a:t>
            </a:r>
          </a:p>
          <a:p>
            <a:pPr algn="ctr"/>
            <a:endParaRPr lang="ru-RU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уголовного процесса (по УПК РСФСР)</a:t>
            </a:r>
          </a:p>
          <a:p>
            <a:endParaRPr lang="ru-RU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Быстрое и полное раскрытие преступлений.</a:t>
            </a:r>
            <a:b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Изобличение виновных.</a:t>
            </a:r>
            <a:b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Обеспечение правильного применения закона с тем, чтобы каждый, совершивший преступление, был подвергнут справедливому наказанию, и ни один невиновный не был привлечен к уголовной ответственности и осужден. </a:t>
            </a:r>
            <a:b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Способствование укреплению законности и правопорядка, </a:t>
            </a:r>
            <a:b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предупреждению и искоренению преступлений, </a:t>
            </a:r>
            <a:b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охране интересов общества, прав и свобод граждан, </a:t>
            </a:r>
            <a:b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воспитанию граждан в духе неуклонного соблюдения Конституции, законов.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CF40"/>
            </a:gs>
            <a:gs pos="100000">
              <a:srgbClr val="846C21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20769"/>
          <a:ext cx="11947585" cy="5608320"/>
        </p:xfrm>
        <a:graphic>
          <a:graphicData uri="http://schemas.openxmlformats.org/drawingml/2006/table">
            <a:tbl>
              <a:tblPr/>
              <a:tblGrid>
                <a:gridCol w="707004"/>
                <a:gridCol w="11240581"/>
              </a:tblGrid>
              <a:tr h="2221913">
                <a:tc>
                  <a:txBody>
                    <a:bodyPr/>
                    <a:lstStyle/>
                    <a:p>
                      <a:pPr algn="r"/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8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Назначение уголовного судопроизводства (ст. 6 УПК): </a:t>
                      </a:r>
                      <a:br>
                        <a:rPr lang="ru-RU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защита прав и законных интересов лиц и организаций, потерпевших от преступлений </a:t>
                      </a:r>
                      <a:r>
                        <a:rPr lang="ru-RU" sz="28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(цель); </a:t>
                      </a:r>
                      <a:br>
                        <a:rPr lang="ru-RU" sz="28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защита личности от незаконного и необоснованного обвинения, осуждения, ограничения ее прав и свобод </a:t>
                      </a:r>
                      <a:r>
                        <a:rPr lang="ru-RU" sz="28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(цель);</a:t>
                      </a:r>
                      <a:br>
                        <a:rPr lang="ru-RU" sz="28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уголовное преследование;</a:t>
                      </a:r>
                      <a:br>
                        <a:rPr lang="ru-RU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4) назначение виновным справедливого наказания;</a:t>
                      </a:r>
                      <a:br>
                        <a:rPr lang="ru-RU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5) отказ от уголовного преследования невиновных, освобождение их от наказания;</a:t>
                      </a:r>
                      <a:br>
                        <a:rPr lang="ru-RU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6) реабилитация каждого, кто необоснованно подвергся уголовному преследованию.</a:t>
                      </a:r>
                    </a:p>
                    <a:p>
                      <a:pPr algn="ctr"/>
                      <a:endParaRPr lang="ru-RU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CF40"/>
            </a:gs>
            <a:gs pos="100000">
              <a:srgbClr val="846C21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76530" y="327660"/>
            <a:ext cx="11415395" cy="673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45"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Своим назначением уголовное судопроизводство имеет: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защиту прав и законных интересов лиц и организаций, потерпевших от преступления;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защиту личности от незаконного и необоснованного обвинения, осуждения, ограничения её прав и свобод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Font typeface="Arial" panose="020B0604020202020204" pitchFamily="34" charset="0"/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уголовного судопроизводства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это наиболее общие направления процессуальной деятельности отдельных участников уголовного производства. Среди них выделяют следующие функции: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разрешение дела — принятие итогового решения о виновности или невиновности обвиняемого судом;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обвинение — уголовно-процессуальная деятельность, осуществляемая стороной обвинения в целях изобличения подозреваемого, обвиняемого в совершении преступления;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— уголовно-процессуальная деятельность по опровержению инкриминируемого деяния.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ECF40"/>
            </a:gs>
            <a:gs pos="100000">
              <a:srgbClr val="846C21"/>
            </a:gs>
          </a:gsLst>
          <a:lin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8189" y="457525"/>
            <a:ext cx="11231592" cy="7677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3. Уголовно-процессуальные правоотношения, понятие и значение</a:t>
            </a:r>
          </a:p>
          <a:p>
            <a:pPr algn="ctr"/>
            <a:endParaRPr lang="ru-RU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045" algn="just"/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Уголовно-процессуальные правоотношения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это отношения общественного порядка, которые образуются в сфере уголовного судопроизводства и регулируются нормами права. Участники таких отношений связаны между собой посредством юридических прав и обязанностей, охраняемых государством. </a:t>
            </a:r>
          </a:p>
          <a:p>
            <a:pPr indent="360045" algn="just"/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всякое правоотношение, уголовно-процессуальное правоотношение состоит из четырех элементов: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субъекта правоотношения; объекта правоотношения; прав (правомочий) и обязанностей. </a:t>
            </a:r>
          </a:p>
          <a:p>
            <a:pPr indent="360045"/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объекту уголовно-процессуального правоотношения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относится все то, по поводу или ради чего возникает данное отношение (например, реализация обвиняемым пра­ва на защиту путем заявления ходатайства обязывает следователя рассмот­реть и разрешить это ходатайство). </a:t>
            </a:r>
          </a:p>
          <a:p>
            <a:pPr indent="360045" algn="just"/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уголовно-процессуальных правоотношений: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суд, прокурор, следователь, дознаватель, потерпевший, подозреваемый и т.д. </a:t>
            </a:r>
          </a:p>
          <a:p>
            <a:pPr indent="360045" algn="just"/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Процессуальные правоотношения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представляют собой средство реализации нормы права и являются связующим звеном между нормой и тем результатом, для достижения которого принята та или иная процессу­альная норма.</a:t>
            </a:r>
          </a:p>
          <a:p>
            <a:pPr algn="ctr"/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</TotalTime>
  <Words>1630</Words>
  <Application>Microsoft Office PowerPoint</Application>
  <PresentationFormat>Широкоэкранный</PresentationFormat>
  <Paragraphs>182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Arial</vt:lpstr>
      <vt:lpstr>Times New Roman</vt:lpstr>
      <vt:lpstr>Default Design</vt:lpstr>
      <vt:lpstr>    ЛЕКЦИЯ по теме «Понятие, сущность и значение уголовного судопроизводства  (уголовного процесса)»  дисциплины «Уголовно-процессуальное право  (уголовный процесс)»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  по теме «Понятие, сущность и значение уголовного судопроизводства  (уголовного процесса)»  дисциплины «Уголовно-процессуальное право  (уголовный процесс)»</dc:title>
  <dc:creator>user</dc:creator>
  <cp:lastModifiedBy>Попова Ирина Павловна</cp:lastModifiedBy>
  <cp:revision>21</cp:revision>
  <dcterms:created xsi:type="dcterms:W3CDTF">2021-03-18T01:19:00Z</dcterms:created>
  <dcterms:modified xsi:type="dcterms:W3CDTF">2024-05-29T02:13:07Z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EFC7CD7C08B54EAC90F44115575234DC_12</vt:lpwstr>
  </property>
  <property fmtid="{D5CDD505-2E9C-101B-9397-08002B2CF9AE}" pid="3" name="KSOProductBuildVer">
    <vt:lpwstr>1049-12.2.0.16909</vt:lpwstr>
  </property>
</Properties>
</file>