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ustom.xml" ContentType="application/vnd.openxmlformats-officedocument.custom-properties+xml"/>
  <Override PartName="/ppt/slides/slide6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12192000" cy="6858000"/>
  <p:defaultTextStyle>
    <a:defPPr>
      <a:defRPr lang="ru-RU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5" d="102"/>
          <a:sy n="99" d="101"/>
        </p:scale>
        <p:origin x="112" y="112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ChangeArrowheads="1" noGrp="1"/>
          </p:cNvSpPr>
          <p:nvPr userDrawn="1"/>
        </p:nvSpPr>
        <p:spPr bwMode="auto">
          <a:xfrm>
            <a:off x="2396065" y="2291400"/>
            <a:ext cx="5452533" cy="416511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ChangeArrowheads="1" noGrp="1"/>
          </p:cNvSpPr>
          <p:nvPr userDrawn="1"/>
        </p:nvSpPr>
        <p:spPr bwMode="auto">
          <a:xfrm>
            <a:off x="1309513" y="1839834"/>
            <a:ext cx="4011786" cy="131432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ChangeArrowheads="1" noGrp="1"/>
          </p:cNvSpPr>
          <p:nvPr userDrawn="1"/>
        </p:nvSpPr>
        <p:spPr bwMode="auto">
          <a:xfrm>
            <a:off x="6567030" y="4629132"/>
            <a:ext cx="5395522" cy="223170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ChangeArrowheads="1" noGrp="1"/>
          </p:cNvSpPr>
          <p:nvPr userDrawn="1"/>
        </p:nvSpPr>
        <p:spPr bwMode="auto">
          <a:xfrm>
            <a:off x="389187" y="6100773"/>
            <a:ext cx="4968520" cy="7599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ChangeArrowheads="1" noGrp="1"/>
          </p:cNvSpPr>
          <p:nvPr userDrawn="1"/>
        </p:nvSpPr>
        <p:spPr bwMode="auto">
          <a:xfrm>
            <a:off x="0" y="3254700"/>
            <a:ext cx="2099732" cy="334368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655838" y="2708919"/>
            <a:ext cx="6720745" cy="720078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4595832" y="1808820"/>
            <a:ext cx="6720745" cy="72007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8" y="274638"/>
            <a:ext cx="2743200" cy="5851524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8" y="274638"/>
            <a:ext cx="8026398" cy="5851524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2" y="4406900"/>
            <a:ext cx="10363198" cy="13620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2" y="2906712"/>
            <a:ext cx="10363198" cy="150018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8" y="1600200"/>
            <a:ext cx="5384799" cy="45259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8" y="1600200"/>
            <a:ext cx="5384799" cy="45259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8" y="1535112"/>
            <a:ext cx="5386916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8" y="2174873"/>
            <a:ext cx="53869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9" y="1535112"/>
            <a:ext cx="5389032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9" y="2174873"/>
            <a:ext cx="53890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2" y="273048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1" y="273051"/>
            <a:ext cx="6815665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2" y="1435101"/>
            <a:ext cx="4011084" cy="46910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6" y="4800600"/>
            <a:ext cx="73152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6" y="612774"/>
            <a:ext cx="7315200" cy="41147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6" y="5367337"/>
            <a:ext cx="73152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ChangeArrowheads="1" noGrp="1"/>
          </p:cNvSpPr>
          <p:nvPr userDrawn="1"/>
        </p:nvSpPr>
        <p:spPr bwMode="auto">
          <a:xfrm>
            <a:off x="4976705" y="1"/>
            <a:ext cx="3058158" cy="8937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ChangeArrowheads="1" noGrp="1"/>
          </p:cNvSpPr>
          <p:nvPr userDrawn="1"/>
        </p:nvSpPr>
        <p:spPr bwMode="auto">
          <a:xfrm>
            <a:off x="-24678" y="0"/>
            <a:ext cx="1399538" cy="1797557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ChangeArrowheads="1" noGrp="1"/>
          </p:cNvSpPr>
          <p:nvPr userDrawn="1"/>
        </p:nvSpPr>
        <p:spPr bwMode="auto">
          <a:xfrm>
            <a:off x="1637456" y="0"/>
            <a:ext cx="3839632" cy="260964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8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8" y="1600200"/>
            <a:ext cx="10972800" cy="4525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598" y="6356350"/>
            <a:ext cx="284479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8" y="6356350"/>
            <a:ext cx="386079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598" y="6356350"/>
            <a:ext cx="284479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7292030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2491762" y="1855904"/>
            <a:ext cx="7553324" cy="342094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r>
              <a:rPr>
                <a:latin typeface="Symbola"/>
                <a:ea typeface="Symbola"/>
                <a:cs typeface="Symbola"/>
              </a:rPr>
              <a:t>Здоровьесберегающие </a:t>
            </a:r>
            <a:br>
              <a:rPr>
                <a:latin typeface="Symbola"/>
                <a:ea typeface="Symbola"/>
                <a:cs typeface="Symbola"/>
              </a:rPr>
            </a:br>
            <a:r>
              <a:rPr>
                <a:latin typeface="Symbola"/>
                <a:ea typeface="Symbola"/>
                <a:cs typeface="Symbola"/>
              </a:rPr>
              <a:t>технологии системы </a:t>
            </a:r>
            <a:r>
              <a:rPr>
                <a:latin typeface="Symbola"/>
                <a:ea typeface="Symbola"/>
                <a:cs typeface="Symbola"/>
              </a:rPr>
              <a:t>работы </a:t>
            </a:r>
            <a:r>
              <a:rPr>
                <a:latin typeface="Symbola"/>
                <a:ea typeface="Symbola"/>
                <a:cs typeface="Symbola"/>
              </a:rPr>
              <a:t>с детьми с ОВЗ</a:t>
            </a:r>
            <a:br>
              <a:rPr>
                <a:latin typeface="DejaVu Math TeX Gyre"/>
                <a:ea typeface="DejaVu Math TeX Gyre"/>
                <a:cs typeface="DejaVu Math TeX Gyre"/>
              </a:rPr>
            </a:br>
            <a:r>
              <a:rPr>
                <a:latin typeface="DejaVu Math TeX Gyre"/>
                <a:ea typeface="DejaVu Math TeX Gyre"/>
                <a:cs typeface="DejaVu Math TeX Gyre"/>
              </a:rPr>
              <a:t> </a:t>
            </a:r>
            <a:br>
              <a:rPr>
                <a:latin typeface="DejaVu Math TeX Gyre"/>
                <a:ea typeface="DejaVu Math TeX Gyre"/>
                <a:cs typeface="DejaVu Math TeX Gyre"/>
              </a:rPr>
            </a:br>
            <a:br>
              <a:rPr>
                <a:latin typeface="DejaVu Math TeX Gyre"/>
                <a:ea typeface="DejaVu Math TeX Gyre"/>
                <a:cs typeface="DejaVu Math TeX Gyre"/>
              </a:rPr>
            </a:br>
            <a:endParaRPr>
              <a:latin typeface="DejaVu Math TeX Gyre"/>
              <a:cs typeface="DejaVu Math TeX Gyre"/>
            </a:endParaRPr>
          </a:p>
        </p:txBody>
      </p:sp>
      <p:sp>
        <p:nvSpPr>
          <p:cNvPr id="1726644741" name=""/>
          <p:cNvSpPr txBox="1"/>
          <p:nvPr/>
        </p:nvSpPr>
        <p:spPr bwMode="auto">
          <a:xfrm flipH="0" flipV="0">
            <a:off x="6268423" y="5276848"/>
            <a:ext cx="3992413" cy="6404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r">
              <a:defRPr/>
            </a:pPr>
            <a:r>
              <a:rPr lang="ru-RU" sz="1800" b="0" i="0" u="none" strike="noStrike" cap="none" spc="0">
                <a:solidFill>
                  <a:schemeClr val="tx1"/>
                </a:solidFill>
                <a:latin typeface="Symbola"/>
                <a:ea typeface="Symbola"/>
                <a:cs typeface="Symbola"/>
              </a:rPr>
              <a:t>учитель-логопед</a:t>
            </a:r>
            <a:br>
              <a:rPr lang="ru-RU" sz="1800" b="0" i="0" u="none" strike="noStrike" cap="none" spc="0">
                <a:solidFill>
                  <a:schemeClr val="tx1"/>
                </a:solidFill>
                <a:latin typeface="Symbola"/>
                <a:ea typeface="Symbola"/>
                <a:cs typeface="Symbola"/>
              </a:rPr>
            </a:br>
            <a:r>
              <a:rPr lang="ru-RU" sz="1800" b="0" i="0" u="none" strike="noStrike" cap="none" spc="0">
                <a:solidFill>
                  <a:schemeClr val="tx1"/>
                </a:solidFill>
                <a:latin typeface="Symbola"/>
                <a:ea typeface="Symbola"/>
                <a:cs typeface="Symbola"/>
              </a:rPr>
              <a:t>Бухарова Татьяна Николаевна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5994154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7" y="704849"/>
            <a:ext cx="10972800" cy="5421310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b="1" i="1">
                <a:latin typeface="Symbola"/>
                <a:ea typeface="Symbola"/>
                <a:cs typeface="Symbola"/>
              </a:rPr>
              <a:t>Например:</a:t>
            </a:r>
            <a:endParaRPr b="1" i="1">
              <a:latin typeface="Symbola"/>
              <a:ea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Завязывание и развязывание лент, шнурков, узелков на верёвке</a:t>
            </a:r>
            <a:r>
              <a:rPr sz="2600" b="0" i="1">
                <a:latin typeface="Symbola"/>
                <a:ea typeface="Symbola"/>
                <a:cs typeface="Symbola"/>
              </a:rPr>
              <a:t>. </a:t>
            </a:r>
            <a:r>
              <a:rPr sz="2600" b="0" i="0">
                <a:latin typeface="Symbola"/>
                <a:ea typeface="Symbola"/>
                <a:cs typeface="Symbola"/>
              </a:rPr>
              <a:t>Вязание морских узлов;</a:t>
            </a:r>
            <a:endParaRPr b="1" i="0">
              <a:latin typeface="Symbola"/>
              <a:ea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ea typeface="Symbola"/>
                <a:cs typeface="Symbola"/>
              </a:rPr>
              <a:t>Складывание фигур из бумаги в технике оригами;</a:t>
            </a:r>
            <a:endParaRPr sz="2600" b="0" i="0">
              <a:latin typeface="Symbola"/>
              <a:ea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ea typeface="Symbola"/>
                <a:cs typeface="Symbola"/>
              </a:rPr>
              <a:t>Лепка из пластилина;</a:t>
            </a:r>
            <a:endParaRPr sz="2600" b="0" i="0">
              <a:latin typeface="Symbola"/>
              <a:ea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cs typeface="Symbola"/>
              </a:rPr>
              <a:t>Работа с лабиринтами;</a:t>
            </a:r>
            <a:endParaRPr sz="2600" b="0" i="0">
              <a:latin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cs typeface="Symbola"/>
              </a:rPr>
              <a:t>Упражнения на развитие орфографической зоркости;</a:t>
            </a:r>
            <a:endParaRPr sz="2600" b="0" i="0">
              <a:latin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cs typeface="Symbola"/>
              </a:rPr>
              <a:t>Работа с трафаретами письменных букв и текста;</a:t>
            </a:r>
            <a:endParaRPr sz="2600" b="0" i="0">
              <a:latin typeface="Symbola"/>
              <a:cs typeface="Symbola"/>
            </a:endParaRPr>
          </a:p>
          <a:p>
            <a:pPr>
              <a:buFont typeface="Arial"/>
              <a:buChar char="–"/>
              <a:defRPr/>
            </a:pPr>
            <a:r>
              <a:rPr sz="2600" b="0" i="0">
                <a:latin typeface="Symbola"/>
                <a:cs typeface="Symbola"/>
              </a:rPr>
              <a:t>Упражнения на развитие зрительной внимательности.</a:t>
            </a:r>
            <a:endParaRPr sz="2600" b="0" i="0"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033663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457197" y="266699"/>
            <a:ext cx="6203952" cy="4525960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b="1" i="1">
                <a:latin typeface="Symbola"/>
                <a:ea typeface="Symbola"/>
                <a:cs typeface="Symbola"/>
              </a:rPr>
              <a:t> </a:t>
            </a:r>
            <a:r>
              <a:rPr b="1" i="1">
                <a:latin typeface="Symbola"/>
                <a:ea typeface="Symbola"/>
                <a:cs typeface="Symbola"/>
              </a:rPr>
              <a:t>3.Гимнастика для глаз.</a:t>
            </a:r>
            <a:endParaRPr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>
                <a:latin typeface="Symbola"/>
                <a:ea typeface="Symbola"/>
                <a:cs typeface="Symbola"/>
              </a:rPr>
              <a:t>Выполняем базовые упражнения 5-10 раз для эффективного снижения зрительного и статического напряжения.</a:t>
            </a:r>
            <a:endParaRPr>
              <a:latin typeface="Symbola"/>
              <a:cs typeface="Symbola"/>
            </a:endParaRPr>
          </a:p>
        </p:txBody>
      </p:sp>
      <p:pic>
        <p:nvPicPr>
          <p:cNvPr id="50958548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661149" y="-61119"/>
            <a:ext cx="5270499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3201801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7" y="590549"/>
            <a:ext cx="5345152" cy="502285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>
              <a:buFont typeface="Arial"/>
              <a:buNone/>
              <a:defRPr/>
            </a:pPr>
            <a:r>
              <a:rPr b="1" i="1">
                <a:latin typeface="Symbola"/>
                <a:ea typeface="Symbola"/>
                <a:cs typeface="Symbola"/>
              </a:rPr>
              <a:t>4. Логопедический массаж и самомассаж.</a:t>
            </a:r>
            <a:endParaRPr b="1" i="1"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Symbola"/>
                <a:ea typeface="Symbola"/>
                <a:cs typeface="Symbola"/>
              </a:rPr>
              <a:t>Выполняем упражнения указанные на иллюстрации посредством ручки.</a:t>
            </a:r>
            <a:r>
              <a:rPr lang="ru-RU" sz="32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Symbola"/>
                <a:ea typeface="Symbola"/>
                <a:cs typeface="Symbola"/>
              </a:rPr>
              <a:t> Проводятся упражнения для нормализации тонуса мышц кисти</a:t>
            </a:r>
            <a:endParaRPr sz="32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>
                <a:latin typeface="Symbola"/>
                <a:cs typeface="Symbola"/>
              </a:rPr>
              <a:t>Так же используем Су-Джок</a:t>
            </a:r>
            <a:endParaRPr>
              <a:latin typeface="Symbola"/>
              <a:cs typeface="Symbola"/>
            </a:endParaRPr>
          </a:p>
        </p:txBody>
      </p:sp>
      <p:pic>
        <p:nvPicPr>
          <p:cNvPr id="143398511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843621" y="812799"/>
            <a:ext cx="6223002" cy="4298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2615762" name="Объект 2"/>
          <p:cNvSpPr>
            <a:spLocks noGrp="1"/>
          </p:cNvSpPr>
          <p:nvPr>
            <p:ph idx="1"/>
          </p:nvPr>
        </p:nvSpPr>
        <p:spPr bwMode="auto">
          <a:xfrm>
            <a:off x="476247" y="2524124"/>
            <a:ext cx="10972800" cy="4525960"/>
          </a:xfrm>
        </p:spPr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sz="7200">
                <a:latin typeface="Symbola"/>
                <a:ea typeface="Symbola"/>
                <a:cs typeface="Symbola"/>
              </a:rPr>
              <a:t>Спасибо за внимание !</a:t>
            </a:r>
            <a:endParaRPr sz="7200"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>
            <a:alpha val="28999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4851760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994799" y="1217729"/>
            <a:ext cx="8586149" cy="221126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l">
              <a:defRPr/>
            </a:pPr>
            <a:r>
              <a:rPr sz="3600" b="1" i="1">
                <a:latin typeface="Symbola"/>
                <a:ea typeface="Symbola"/>
                <a:cs typeface="Symbola"/>
              </a:rPr>
              <a:t>Письмо - система фиксации речи знаками, которая позволяет с помощью написанного текста передавать информацию на расстоянии и закреплять её во времени.</a:t>
            </a:r>
            <a:endParaRPr sz="3600" b="1" i="1"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6889150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232799" y="723899"/>
            <a:ext cx="11291249" cy="56387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l">
              <a:defRPr/>
            </a:pPr>
            <a:r>
              <a:rPr sz="2800" b="1" i="1">
                <a:latin typeface="Symbola"/>
                <a:ea typeface="Symbola"/>
                <a:cs typeface="Symbola"/>
              </a:rPr>
              <a:t>К</a:t>
            </a:r>
            <a:r>
              <a:rPr sz="2800" b="1" i="1">
                <a:latin typeface="Symbola"/>
                <a:ea typeface="Symbola"/>
                <a:cs typeface="Symbola"/>
              </a:rPr>
              <a:t>акие же анализаторы задействованы?</a:t>
            </a:r>
            <a:br>
              <a:rPr sz="2800">
                <a:latin typeface="Symbola"/>
                <a:ea typeface="Symbola"/>
                <a:cs typeface="Symbola"/>
              </a:rPr>
            </a:br>
            <a:br>
              <a:rPr sz="2800">
                <a:latin typeface="Symbola"/>
                <a:ea typeface="Symbola"/>
                <a:cs typeface="Symbola"/>
              </a:rPr>
            </a:b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речеслуховой -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отвечает за обработку получаемой информации, за правильность её восприятия, фонетико-фонематический анализ. Обеспечивает восприятие речи. </a:t>
            </a:r>
            <a:br>
              <a:rPr sz="2800">
                <a:latin typeface="Symbola"/>
                <a:ea typeface="Symbola"/>
                <a:cs typeface="Symbola"/>
              </a:rPr>
            </a:br>
            <a:br>
              <a:rPr sz="2800">
                <a:latin typeface="Symbola"/>
                <a:ea typeface="Symbola"/>
                <a:cs typeface="Symbola"/>
              </a:rPr>
            </a:b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 зрительный - 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обеспечивает усвоение письменной речи (восприятие буквенных изображений при чтении и письме). Кроме того, у ребёнка речь начинает развиваться благодаря зрительному восприятию им артикуляции взрослых.</a:t>
            </a:r>
            <a:br>
              <a:rPr sz="2800">
                <a:latin typeface="Symbola"/>
                <a:ea typeface="Symbola"/>
                <a:cs typeface="Symbola"/>
              </a:rPr>
            </a:br>
            <a:br>
              <a:rPr sz="2800">
                <a:latin typeface="Symbola"/>
                <a:ea typeface="Symbola"/>
                <a:cs typeface="Symbola"/>
              </a:rPr>
            </a:b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Общедвигательный - 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отвечает за мелкую моторику, </a:t>
            </a: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речедвигательный -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  отвечает за точность произношения и просодику. Предназначен для говорения</a:t>
            </a: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.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 </a:t>
            </a:r>
            <a:endParaRPr sz="2800">
              <a:latin typeface="Caladea"/>
              <a:cs typeface="Calad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110867" name="Объект 2"/>
          <p:cNvSpPr>
            <a:spLocks noGrp="1"/>
          </p:cNvSpPr>
          <p:nvPr>
            <p:ph idx="1"/>
          </p:nvPr>
        </p:nvSpPr>
        <p:spPr bwMode="auto">
          <a:xfrm>
            <a:off x="476248" y="1166018"/>
            <a:ext cx="10972800" cy="4525961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2800" b="1" i="1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Дисграфия</a:t>
            </a:r>
            <a:r>
              <a:rPr sz="2800" b="0" i="1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 –</a:t>
            </a:r>
            <a:r>
              <a:rPr sz="2800" b="0" i="0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 это частичное нарушение процесса письма, проявляющееся в стойких, повторяющихся ошибках, обусловленных несформированностью высших психических функций, участвующих в процессе письма.</a:t>
            </a:r>
            <a:endParaRPr sz="2800" b="0" i="0" u="none">
              <a:solidFill>
                <a:srgbClr val="242424"/>
              </a:solidFill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 sz="2800" b="1" i="1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1" i="1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Дизорфография</a:t>
            </a: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 - это стойкое и специфическое нарушение в усвоении и использовании морфологического и традиционного принципов орфографии, которое проявляется в разнообразных и многочисленных орфографических ошибках</a:t>
            </a:r>
            <a:endParaRPr sz="2800" b="0" i="0" u="none">
              <a:solidFill>
                <a:srgbClr val="000000"/>
              </a:solidFill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>
            <a:alpha val="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2299208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442350" y="438149"/>
            <a:ext cx="11063848" cy="5886450"/>
          </a:xfrm>
          <a:prstGeom prst="rect">
            <a:avLst/>
          </a:prstGeom>
          <a:ln w="12700">
            <a:solidFill>
              <a:schemeClr val="bg1">
                <a:alpha val="7999"/>
              </a:schemeClr>
            </a:solidFill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Здоровьесберегающие технологии</a:t>
            </a:r>
            <a:r>
              <a:rPr sz="22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  это методы, приёмы и техники, которые способствуют сохранению и укреплению здоровья субъектов педагогического процесса: детей, педагогов и родителей.</a:t>
            </a:r>
            <a:endParaRPr sz="2200">
              <a:latin typeface="Symbola"/>
              <a:cs typeface="Symbola"/>
            </a:endParaRPr>
          </a:p>
          <a:p>
            <a:pPr>
              <a:defRPr/>
            </a:pPr>
            <a:endParaRPr sz="22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Виды здоровьесберегающих технологий</a:t>
            </a:r>
            <a:r>
              <a:rPr sz="2200" b="0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:</a:t>
            </a:r>
            <a:endParaRPr sz="2200" i="1">
              <a:latin typeface="Symbola"/>
              <a:cs typeface="Symbola"/>
            </a:endParaRPr>
          </a:p>
          <a:p>
            <a:pPr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Медико-профилактические</a:t>
            </a:r>
            <a:r>
              <a:rPr sz="22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Обеспечивают сохранение и приумножение здоровья под руководством медицинского персонала. </a:t>
            </a:r>
            <a:endParaRPr sz="2200">
              <a:latin typeface="Symbola"/>
              <a:cs typeface="Symbola"/>
            </a:endParaRPr>
          </a:p>
          <a:p>
            <a:pPr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Физкультурно-оздоровительные</a:t>
            </a:r>
            <a:r>
              <a:rPr sz="22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Направлены на физическое развитие и укрепление здоровья ребёнка. </a:t>
            </a:r>
            <a:endParaRPr sz="2200">
              <a:latin typeface="Symbola"/>
              <a:cs typeface="Symbola"/>
            </a:endParaRPr>
          </a:p>
          <a:p>
            <a:pPr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Образовательные</a:t>
            </a:r>
            <a:r>
              <a:rPr sz="22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Воспитывают культуру здоровья субъектов через образовательный процесс. Детям дают необходимую информацию о здоровье и учат оберегать и поддерживать его. </a:t>
            </a:r>
            <a:endParaRPr sz="2200">
              <a:latin typeface="Symbola"/>
              <a:cs typeface="Symbola"/>
            </a:endParaRPr>
          </a:p>
          <a:p>
            <a:pPr>
              <a:defRPr/>
            </a:pPr>
            <a:r>
              <a:rPr sz="2200" b="1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Технологии обеспечения социально-психологического благополучия</a:t>
            </a:r>
            <a:r>
              <a:rPr sz="2200" b="0" i="1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</a:t>
            </a:r>
            <a:r>
              <a:rPr sz="22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 Помогают в создании эмоционального комфорта и позитивного самочувствия субъекта в образовательном учреждении и семье. </a:t>
            </a:r>
            <a:endParaRPr sz="2200"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6277199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54500" y="247649"/>
            <a:ext cx="11882998" cy="65151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0000" lnSpcReduction="4000"/>
          </a:bodyPr>
          <a:lstStyle/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В своей работе использую традиционные и не традиционные технологии, такие как:</a:t>
            </a:r>
            <a:endParaRPr sz="2800">
              <a:latin typeface="Symbola"/>
              <a:cs typeface="Symbola"/>
            </a:endParaRPr>
          </a:p>
          <a:p>
            <a:pPr marL="316922" indent="-316922">
              <a:buFont typeface="Arial"/>
              <a:buAutoNum type="arabicPeriod"/>
              <a:defRPr/>
            </a:pPr>
            <a:r>
              <a:rPr sz="2800" b="1" i="1">
                <a:latin typeface="Symbola"/>
                <a:ea typeface="Symbola"/>
                <a:cs typeface="Symbola"/>
              </a:rPr>
              <a:t>Соблюдение ортопедического и охранительного режима</a:t>
            </a:r>
            <a:endParaRPr sz="2800" b="1" i="1"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 sz="28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1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Для соблюдения ортопедического и охранительного режима при письме рекомендуется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:</a:t>
            </a:r>
            <a:r>
              <a:rPr sz="2800">
                <a:latin typeface="Symbola"/>
                <a:ea typeface="Symbola"/>
                <a:cs typeface="Symbola"/>
              </a:rPr>
              <a:t>:</a:t>
            </a:r>
            <a:endParaRPr sz="2800"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 sz="2800">
              <a:latin typeface="Symbola"/>
              <a:cs typeface="Symbola"/>
            </a:endParaRPr>
          </a:p>
          <a:p>
            <a:pPr>
              <a:defRPr/>
            </a:pPr>
            <a:r>
              <a:rPr sz="2800" b="1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Обеспечить правильное положение тела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 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Нужно сидеть прямо, опираться спиной на спинку стула, не опираться грудью на стол, ноги держать прямо, стопы на полу или подставке. Туловище, голову и плечи следует держать ровно. Локти должны немного выступать за край стола и находиться на расстоянии около 10 см от туловища. </a:t>
            </a:r>
            <a:endParaRPr sz="2800">
              <a:latin typeface="Symbola"/>
              <a:cs typeface="Symbola"/>
            </a:endParaRPr>
          </a:p>
          <a:p>
            <a:pPr>
              <a:defRPr/>
            </a:pPr>
            <a:r>
              <a:rPr sz="2800" b="1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Правильно расположить тетрадь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Для правши тетрадь нужно наклонить влево, чтобы нижний левый угол смотрел в живот ребёнку. Для левши — вправо, чтобы нижний правый угол смотрел в живот. Угол между краем стола и нижней стороной тетради должен быть 25 градусов. </a:t>
            </a:r>
            <a:endParaRPr sz="2800">
              <a:latin typeface="Symbola"/>
              <a:cs typeface="Symbola"/>
            </a:endParaRPr>
          </a:p>
          <a:p>
            <a:pPr>
              <a:defRPr/>
            </a:pPr>
            <a:r>
              <a:rPr sz="2800" b="1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Правильно держать ручку</a:t>
            </a: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. Ручка должна лежать на левой стороне среднего пальца. Указательный палец сверху придерживает ручку, большой палец поддерживает её с левой стороны. Все три пальца слегка закруглены и не сжимают ручку сильно. </a:t>
            </a:r>
            <a:endParaRPr sz="28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endParaRPr sz="28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333333"/>
                </a:solidFill>
                <a:latin typeface="Symbola"/>
                <a:ea typeface="Symbola"/>
                <a:cs typeface="Symbola"/>
              </a:rPr>
              <a:t>Ортопедический режим конкретно для каждого ребёнка определяется на основе рекомендаций лечащего врача (ортопеда и/или невролога). </a:t>
            </a:r>
            <a:endParaRPr sz="2800" b="0" i="0" u="none">
              <a:solidFill>
                <a:srgbClr val="333333"/>
              </a:solidFill>
              <a:latin typeface="Symbola"/>
              <a:ea typeface="Symbola"/>
              <a:cs typeface="Symbola"/>
            </a:endParaRPr>
          </a:p>
          <a:p>
            <a:pPr>
              <a:defRPr/>
            </a:pPr>
            <a:endParaRPr sz="2800"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8337678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-148199" y="-77096"/>
            <a:ext cx="12611099" cy="73922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9915597" name="Объект 2"/>
          <p:cNvSpPr>
            <a:spLocks noGrp="1"/>
          </p:cNvSpPr>
          <p:nvPr>
            <p:ph idx="1"/>
          </p:nvPr>
        </p:nvSpPr>
        <p:spPr bwMode="auto">
          <a:xfrm>
            <a:off x="457198" y="971550"/>
            <a:ext cx="109728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3600" b="1" i="1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Symbola"/>
                <a:ea typeface="Symbola"/>
                <a:cs typeface="Symbola"/>
              </a:rPr>
              <a:t>2.Развитие зрительно-моторной координации</a:t>
            </a:r>
            <a:endParaRPr lang="ru-RU" sz="3600" b="1" i="1" u="none" strike="noStrike" cap="none" spc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3600" b="1" i="1"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3600" b="0" i="0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Зачем нужна зрительно-моторная координация</a:t>
            </a:r>
            <a:r>
              <a:rPr sz="3600">
                <a:latin typeface="Symbola"/>
                <a:ea typeface="Symbola"/>
                <a:cs typeface="Symbola"/>
              </a:rPr>
              <a:t>?</a:t>
            </a:r>
            <a:endParaRPr sz="3600">
              <a:latin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3600" b="0" i="0" u="none">
                <a:solidFill>
                  <a:srgbClr val="242424"/>
                </a:solidFill>
                <a:latin typeface="Symbola"/>
                <a:ea typeface="Symbola"/>
                <a:cs typeface="Symbola"/>
              </a:rPr>
              <a:t>Система «глаз-рука» нужна нам для того, чтобы одновременно использовать глаза и руки для выполнения действий. С помощью зрительного восприятия информации, мозг посылает сигналы к рукам, чтобы правильно определять местоположение тела в пространстве и координировать действия. Зрительно-моторную координацию нужно развивать с раннего детства. Без этой сложной когнитивной операции не обойтись при обучении в школе и во взрослой жизни.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4831674" name="Объект 2"/>
          <p:cNvSpPr>
            <a:spLocks noGrp="1"/>
          </p:cNvSpPr>
          <p:nvPr>
            <p:ph idx="1"/>
          </p:nvPr>
        </p:nvSpPr>
        <p:spPr bwMode="auto">
          <a:xfrm>
            <a:off x="609599" y="918369"/>
            <a:ext cx="10972800" cy="452596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С точки зрения операциональной организации зрительно-моторной координации, в ней можно выделить три составляющих компонента: </a:t>
            </a:r>
            <a:endParaRPr sz="2800" b="0" i="0" u="none">
              <a:solidFill>
                <a:srgbClr val="000000"/>
              </a:solidFill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1) зрительное восприятие; </a:t>
            </a:r>
            <a:endParaRPr sz="2800" b="0" i="0" u="none">
              <a:solidFill>
                <a:srgbClr val="000000"/>
              </a:solidFill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2) мелкая моторика; </a:t>
            </a:r>
            <a:endParaRPr sz="2800" b="0" i="0" u="none">
              <a:solidFill>
                <a:srgbClr val="000000"/>
              </a:solidFill>
              <a:latin typeface="Symbola"/>
              <a:ea typeface="Symbola"/>
              <a:cs typeface="Symbol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Symbola"/>
                <a:ea typeface="Symbola"/>
                <a:cs typeface="Symbola"/>
              </a:rPr>
              <a:t>3) зрительно-пространственная ориентация.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>
                <a:latin typeface="Symbola"/>
                <a:ea typeface="Symbola"/>
                <a:cs typeface="Symbola"/>
              </a:rPr>
              <a:t>Именно поэтому , осуществляя работу в данной технологии я использую разносторонние упражнения на каждый компонент</a:t>
            </a:r>
            <a:endParaRPr>
              <a:latin typeface="Symbola"/>
              <a:cs typeface="Symbol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R7-Office/2024.1.1.375</Application>
  <DocSecurity>0</DocSecurity>
  <PresentationFormat/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dc:identifier/>
  <dc:language>ru-RU</dc:language>
  <cp:lastModifiedBy>Татьяна Бухарова</cp:lastModifiedBy>
  <cp:revision>10</cp:revision>
  <dcterms:created xsi:type="dcterms:W3CDTF">2023-08-25T13:22:51Z</dcterms:created>
  <dcterms:modified xsi:type="dcterms:W3CDTF">2024-10-14T14:40:20Z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</vt:i4>
  </property>
  <property fmtid="{D5CDD505-2E9C-101B-9397-08002B2CF9AE}" pid="4" name="PresentationFormat">
    <vt:lpwstr>Широкоэкранный</vt:lpwstr>
  </property>
  <property fmtid="{D5CDD505-2E9C-101B-9397-08002B2CF9AE}" pid="5" name="Slides">
    <vt:i4>1</vt:i4>
  </property>
</Properties>
</file>