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6"/>
  </p:notesMasterIdLst>
  <p:sldIdLst>
    <p:sldId id="275" r:id="rId2"/>
    <p:sldId id="301" r:id="rId3"/>
    <p:sldId id="288" r:id="rId4"/>
    <p:sldId id="298" r:id="rId5"/>
    <p:sldId id="289" r:id="rId6"/>
    <p:sldId id="290" r:id="rId7"/>
    <p:sldId id="291" r:id="rId8"/>
    <p:sldId id="302" r:id="rId9"/>
    <p:sldId id="303" r:id="rId10"/>
    <p:sldId id="304" r:id="rId11"/>
    <p:sldId id="299" r:id="rId12"/>
    <p:sldId id="300" r:id="rId13"/>
    <p:sldId id="296" r:id="rId14"/>
    <p:sldId id="29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86B0-717B-4943-83D1-D51DE0AFBF26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0C90C-2D36-4F28-8E31-15F8E5A0C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CB32-19CB-4822-9AD3-5F4427705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E35AE66-CD9C-4F2C-9249-0EB94D2CFF61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CDB68A-E082-4C9B-B13D-BE964956A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15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4.png"/><Relationship Id="rId4" Type="http://schemas.openxmlformats.org/officeDocument/2006/relationships/image" Target="../media/image11.wmf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692696"/>
            <a:ext cx="7890080" cy="471750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57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Девиз урока: </a:t>
            </a:r>
          </a:p>
          <a:p>
            <a:pPr algn="ctr">
              <a:buNone/>
            </a:pPr>
            <a:r>
              <a:rPr lang="ru-RU" sz="57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7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ты услышишь, что кто – то не любит математику, не верь. Её нельзя не любить – её можно только знать!</a:t>
            </a:r>
            <a:r>
              <a:rPr lang="ru-RU" sz="57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None/>
            </a:pPr>
            <a:r>
              <a:rPr lang="ru-RU" sz="4000" b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>
            <a:extLst>
              <a:ext uri="{FF2B5EF4-FFF2-40B4-BE49-F238E27FC236}">
                <a16:creationId xmlns:a16="http://schemas.microsoft.com/office/drawing/2014/main" id="{C39F5518-4772-8365-8550-DC6BBACC90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2" t="7476" r="12820" b="9838"/>
          <a:stretch/>
        </p:blipFill>
        <p:spPr bwMode="auto">
          <a:xfrm>
            <a:off x="1115616" y="188640"/>
            <a:ext cx="280831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0" name="Picture 4">
            <a:extLst>
              <a:ext uri="{FF2B5EF4-FFF2-40B4-BE49-F238E27FC236}">
                <a16:creationId xmlns:a16="http://schemas.microsoft.com/office/drawing/2014/main" id="{9024003E-9E87-82C7-5A1F-716CA0E837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0" r="42918" b="7476"/>
          <a:stretch/>
        </p:blipFill>
        <p:spPr bwMode="auto">
          <a:xfrm>
            <a:off x="4095515" y="218714"/>
            <a:ext cx="2268250" cy="329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2" name="Picture 6">
            <a:extLst>
              <a:ext uri="{FF2B5EF4-FFF2-40B4-BE49-F238E27FC236}">
                <a16:creationId xmlns:a16="http://schemas.microsoft.com/office/drawing/2014/main" id="{D4D65E45-6FC0-188B-C34F-54B891C368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5113" r="46459" b="16926"/>
          <a:stretch/>
        </p:blipFill>
        <p:spPr bwMode="auto">
          <a:xfrm>
            <a:off x="6508791" y="188640"/>
            <a:ext cx="223879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4" name="Picture 8">
            <a:extLst>
              <a:ext uri="{FF2B5EF4-FFF2-40B4-BE49-F238E27FC236}">
                <a16:creationId xmlns:a16="http://schemas.microsoft.com/office/drawing/2014/main" id="{85B0BC0A-BB4C-E8E7-10E4-EAC85B2D3A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" t="9449" r="6348" b="19676"/>
          <a:stretch/>
        </p:blipFill>
        <p:spPr bwMode="auto">
          <a:xfrm>
            <a:off x="3347864" y="4365104"/>
            <a:ext cx="359297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6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30462" y="303488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Решение задания №9 ОГЭ (ФИПИ)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38513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22850" y="22828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22828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022850" y="22828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22828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22800" y="2273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800" y="22733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56C7E71D-CE65-4EE5-E254-B1F45DB114DD}"/>
              </a:ext>
            </a:extLst>
          </p:cNvPr>
          <p:cNvGrpSpPr/>
          <p:nvPr/>
        </p:nvGrpSpPr>
        <p:grpSpPr>
          <a:xfrm>
            <a:off x="1167306" y="3135025"/>
            <a:ext cx="5577400" cy="596756"/>
            <a:chOff x="1167306" y="3135025"/>
            <a:chExt cx="5577400" cy="596756"/>
          </a:xfrm>
        </p:grpSpPr>
        <p:sp>
          <p:nvSpPr>
            <p:cNvPr id="66592" name="Rectangle 32"/>
            <p:cNvSpPr>
              <a:spLocks noChangeArrowheads="1"/>
            </p:cNvSpPr>
            <p:nvPr/>
          </p:nvSpPr>
          <p:spPr bwMode="auto">
            <a:xfrm>
              <a:off x="1167306" y="3135025"/>
              <a:ext cx="326067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ru-RU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. Решите уравнение </a:t>
              </a:r>
              <a:r>
                <a:rPr kumimoji="0" lang="ru-RU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                                         </a:t>
              </a:r>
              <a:endPara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E66927DB-2935-6F6E-251E-336BCB259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283967" y="3220458"/>
              <a:ext cx="2460739" cy="511323"/>
            </a:xfrm>
            <a:prstGeom prst="rect">
              <a:avLst/>
            </a:prstGeom>
          </p:spPr>
        </p:pic>
      </p:grpSp>
      <p:sp>
        <p:nvSpPr>
          <p:cNvPr id="8" name="Rectangle 32">
            <a:extLst>
              <a:ext uri="{FF2B5EF4-FFF2-40B4-BE49-F238E27FC236}">
                <a16:creationId xmlns:a16="http://schemas.microsoft.com/office/drawing/2014/main" id="{4C6F571B-DC3C-3C39-C8AF-542C4947D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396" y="3765154"/>
            <a:ext cx="1957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Ответ: -2,5</a:t>
            </a:r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8F13D255-D553-B0BA-C196-E17149DB45C8}"/>
              </a:ext>
            </a:extLst>
          </p:cNvPr>
          <p:cNvGrpSpPr/>
          <p:nvPr/>
        </p:nvGrpSpPr>
        <p:grpSpPr>
          <a:xfrm>
            <a:off x="1167306" y="1085856"/>
            <a:ext cx="7578301" cy="1200329"/>
            <a:chOff x="1167306" y="1085856"/>
            <a:chExt cx="7578301" cy="1200329"/>
          </a:xfrm>
        </p:grpSpPr>
        <p:sp>
          <p:nvSpPr>
            <p:cNvPr id="9" name="Rectangle 32">
              <a:extLst>
                <a:ext uri="{FF2B5EF4-FFF2-40B4-BE49-F238E27FC236}">
                  <a16:creationId xmlns:a16="http://schemas.microsoft.com/office/drawing/2014/main" id="{285EB272-7A55-FE55-7265-7E3FB4CD2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306" y="1085856"/>
              <a:ext cx="7578301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eriod"/>
                <a:tabLst/>
              </a:pPr>
              <a:r>
                <a:rPr kumimoji="0" lang="ru-RU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Найдите корни уравнения</a:t>
              </a:r>
            </a:p>
            <a:p>
              <a:pPr marR="0" lvl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Если корней несколько, запишите их в ответ без пробелов в порядке возрастания.</a:t>
              </a:r>
              <a:endPara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A202634F-7DD4-B986-E93C-1398B616F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534876" y="1118934"/>
              <a:ext cx="1944216" cy="421859"/>
            </a:xfrm>
            <a:prstGeom prst="rect">
              <a:avLst/>
            </a:prstGeom>
          </p:spPr>
        </p:pic>
      </p:grpSp>
      <p:sp>
        <p:nvSpPr>
          <p:cNvPr id="16" name="Rectangle 32">
            <a:extLst>
              <a:ext uri="{FF2B5EF4-FFF2-40B4-BE49-F238E27FC236}">
                <a16:creationId xmlns:a16="http://schemas.microsoft.com/office/drawing/2014/main" id="{5B52E58E-9382-5715-495F-0D07BDAEC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4189" y="2314420"/>
            <a:ext cx="1770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Ответ: 05</a:t>
            </a: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270650D3-00C5-4A53-A21C-E18C1B896F01}"/>
              </a:ext>
            </a:extLst>
          </p:cNvPr>
          <p:cNvGrpSpPr/>
          <p:nvPr/>
        </p:nvGrpSpPr>
        <p:grpSpPr>
          <a:xfrm>
            <a:off x="1167305" y="4578219"/>
            <a:ext cx="7578301" cy="1463288"/>
            <a:chOff x="1167305" y="4578219"/>
            <a:chExt cx="7578301" cy="1463288"/>
          </a:xfrm>
        </p:grpSpPr>
        <p:sp>
          <p:nvSpPr>
            <p:cNvPr id="17" name="Rectangle 32">
              <a:extLst>
                <a:ext uri="{FF2B5EF4-FFF2-40B4-BE49-F238E27FC236}">
                  <a16:creationId xmlns:a16="http://schemas.microsoft.com/office/drawing/2014/main" id="{1096DA86-4D5A-CBF2-FDA7-D1657CEB4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305" y="4841178"/>
              <a:ext cx="7578301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3. Найдите корни уравнения</a:t>
              </a:r>
            </a:p>
            <a:p>
              <a:pPr marR="0" lvl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Если корней несколько, запишите их в ответ без пробелов в порядке возрастания.</a:t>
              </a:r>
              <a:endPara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C5C2233F-0F2A-F9A5-0D46-2258A9CBD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315355" y="4578219"/>
              <a:ext cx="1957210" cy="724892"/>
            </a:xfrm>
            <a:prstGeom prst="rect">
              <a:avLst/>
            </a:prstGeom>
          </p:spPr>
        </p:pic>
      </p:grpSp>
      <p:sp>
        <p:nvSpPr>
          <p:cNvPr id="20" name="Rectangle 32">
            <a:extLst>
              <a:ext uri="{FF2B5EF4-FFF2-40B4-BE49-F238E27FC236}">
                <a16:creationId xmlns:a16="http://schemas.microsoft.com/office/drawing/2014/main" id="{779626E0-C964-B8A5-110B-9AF4AF1FF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316" y="6091234"/>
            <a:ext cx="22733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Ответ: -3,6-2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137216" y="352107"/>
            <a:ext cx="741682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4"/>
                </a:solidFill>
              </a:rPr>
              <a:t>Найдите ошибки в решении уравнений:</a:t>
            </a:r>
          </a:p>
          <a:p>
            <a:pPr algn="ctr"/>
            <a:endParaRPr lang="ru-RU" b="1" dirty="0">
              <a:solidFill>
                <a:schemeClr val="accent4"/>
              </a:solidFill>
            </a:endParaRPr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547664" y="155679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 </a:t>
            </a:r>
            <a:r>
              <a:rPr lang="ru-RU" b="1" i="1" dirty="0"/>
              <a:t>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1844824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59632" y="1628800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809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908546"/>
              </p:ext>
            </p:extLst>
          </p:nvPr>
        </p:nvGraphicFramePr>
        <p:xfrm>
          <a:off x="1115615" y="1556792"/>
          <a:ext cx="7460029" cy="4089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3759120" imgH="1777680" progId="Equation.DSMT4">
                  <p:embed/>
                </p:oleObj>
              </mc:Choice>
              <mc:Fallback>
                <p:oleObj name="Equation" r:id="rId4" imgW="3759120" imgH="17776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5" y="1556792"/>
                        <a:ext cx="7460029" cy="4089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712" y="260648"/>
            <a:ext cx="4834880" cy="6302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0" i="1" dirty="0">
                <a:latin typeface="Georgia" pitchFamily="18" charset="0"/>
              </a:rPr>
              <a:t>Домашнее задание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87824" y="1411135"/>
            <a:ext cx="4248150" cy="5005387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2х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 – 16x = 0, 	</a:t>
            </a:r>
            <a:r>
              <a:rPr 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(x2 ; x1 );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 – 50x = 0, 	</a:t>
            </a:r>
            <a:r>
              <a:rPr 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(x2 ; x1 );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²– 4x – 32 = 0,     </a:t>
            </a:r>
            <a:r>
              <a:rPr 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(x2 ; x1 );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²+ 12x + 32 = 0,   </a:t>
            </a:r>
            <a:r>
              <a:rPr 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(x1 ;x2);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²+ 11x – 26 = 0,   </a:t>
            </a:r>
            <a:r>
              <a:rPr 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(x1 ;x2);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 – 40x = 0,         </a:t>
            </a:r>
            <a:r>
              <a:rPr 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(x2 ; x1 );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²– 11x + 24 = 0,   </a:t>
            </a:r>
            <a:r>
              <a:rPr 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(x2 ; x1 );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 – 12x – 40 = 0,  </a:t>
            </a:r>
            <a:r>
              <a:rPr 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(x1 ;x2);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 + 13x – 24 = 0,  </a:t>
            </a:r>
            <a:r>
              <a:rPr 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(x1 ;x2).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1800" b="1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Решение домашнего задания</a:t>
            </a:r>
          </a:p>
        </p:txBody>
      </p:sp>
      <p:pic>
        <p:nvPicPr>
          <p:cNvPr id="51203" name="Picture 3" descr="вариант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51050"/>
            <a:ext cx="545937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71525" y="2051050"/>
            <a:ext cx="2287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DBDA44-B899-16D3-79E7-EF7CD114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616" y="260648"/>
            <a:ext cx="7406640" cy="108012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6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аиимдкисрнн</a:t>
            </a:r>
            <a:endParaRPr lang="ru-RU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3899880D-E0A5-EA62-A884-AED3619DC22C}"/>
              </a:ext>
            </a:extLst>
          </p:cNvPr>
          <p:cNvSpPr txBox="1">
            <a:spLocks/>
          </p:cNvSpPr>
          <p:nvPr/>
        </p:nvSpPr>
        <p:spPr>
          <a:xfrm>
            <a:off x="1115616" y="1340768"/>
            <a:ext cx="7406640" cy="108012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дискриминант</a:t>
            </a:r>
            <a:endParaRPr lang="ru-RU" sz="6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7CB79DED-1BF7-CFAF-6447-7D7F5C4B3598}"/>
              </a:ext>
            </a:extLst>
          </p:cNvPr>
          <p:cNvSpPr txBox="1">
            <a:spLocks/>
          </p:cNvSpPr>
          <p:nvPr/>
        </p:nvSpPr>
        <p:spPr>
          <a:xfrm>
            <a:off x="1115616" y="2420888"/>
            <a:ext cx="7406640" cy="1080120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algn="ctr"/>
            <a:r>
              <a:rPr lang="ru-RU" sz="6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ниваренуе</a:t>
            </a:r>
            <a:endParaRPr lang="ru-RU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84C180-CA1D-0C89-E796-1C6C7468F3C2}"/>
              </a:ext>
            </a:extLst>
          </p:cNvPr>
          <p:cNvSpPr txBox="1"/>
          <p:nvPr/>
        </p:nvSpPr>
        <p:spPr>
          <a:xfrm>
            <a:off x="2532936" y="3429000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уравнение</a:t>
            </a:r>
            <a:endParaRPr lang="ru-RU" sz="6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9A732F08-C4A6-B74A-CD79-0452F2BE79EF}"/>
              </a:ext>
            </a:extLst>
          </p:cNvPr>
          <p:cNvSpPr txBox="1">
            <a:spLocks/>
          </p:cNvSpPr>
          <p:nvPr/>
        </p:nvSpPr>
        <p:spPr>
          <a:xfrm>
            <a:off x="3067560" y="4697760"/>
            <a:ext cx="3008880" cy="1080120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algn="ctr"/>
            <a:r>
              <a:rPr lang="ru-RU" sz="6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6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рокнь</a:t>
            </a:r>
            <a:endParaRPr lang="ru-RU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D06DFEC3-B348-E4A9-81E0-03D9C225D115}"/>
              </a:ext>
            </a:extLst>
          </p:cNvPr>
          <p:cNvSpPr txBox="1">
            <a:spLocks/>
          </p:cNvSpPr>
          <p:nvPr/>
        </p:nvSpPr>
        <p:spPr>
          <a:xfrm>
            <a:off x="2375756" y="5777880"/>
            <a:ext cx="4392488" cy="1080120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algn="ctr"/>
            <a:r>
              <a:rPr lang="ru-RU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корень</a:t>
            </a:r>
            <a:endParaRPr lang="ru-RU" sz="6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058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796136" y="4784377"/>
            <a:ext cx="3038302" cy="172819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Урок обобщающего разноуровневого повторения 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9 класс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692696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Квадратные уравнения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22" name="Picture 2">
            <a:extLst>
              <a:ext uri="{FF2B5EF4-FFF2-40B4-BE49-F238E27FC236}">
                <a16:creationId xmlns:a16="http://schemas.microsoft.com/office/drawing/2014/main" id="{973E22BF-138D-5C77-5686-82CEA4EE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52795"/>
            <a:ext cx="4572000" cy="2971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260648"/>
            <a:ext cx="7196534" cy="980728"/>
          </a:xfrm>
        </p:spPr>
        <p:txBody>
          <a:bodyPr/>
          <a:lstStyle/>
          <a:p>
            <a:pPr eaLnBrk="1" hangingPunct="1">
              <a:defRPr/>
            </a:pPr>
            <a:r>
              <a:rPr lang="ru-RU" b="0" dirty="0">
                <a:solidFill>
                  <a:schemeClr val="accent1">
                    <a:lumMod val="75000"/>
                  </a:schemeClr>
                </a:solidFill>
              </a:rPr>
              <a:t>ЗАДАЧИ  УРОКА: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844824"/>
            <a:ext cx="7488833" cy="4248472"/>
          </a:xfrm>
        </p:spPr>
        <p:txBody>
          <a:bodyPr>
            <a:normAutofit/>
          </a:bodyPr>
          <a:lstStyle/>
          <a:p>
            <a:pPr marL="370332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отработка способов решения квадратных уравнений;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370332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развитие логического мышления, памяти, внимания, умения сравнивать и обобщать;</a:t>
            </a:r>
          </a:p>
          <a:p>
            <a:pPr marL="370332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проверка уровня усвоения темы;</a:t>
            </a:r>
          </a:p>
          <a:p>
            <a:pPr marL="370332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подготовка  к успешной  сдаче  ОГЭ.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15616" y="140603"/>
            <a:ext cx="79208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ru-RU" sz="2800" b="1" u="sng" dirty="0">
                <a:solidFill>
                  <a:schemeClr val="hlink"/>
                </a:solidFill>
                <a:latin typeface="Tahoma" pitchFamily="34" charset="0"/>
              </a:rPr>
              <a:t>Квадратным уравнением</a:t>
            </a:r>
            <a:r>
              <a:rPr lang="ru-RU" sz="2800" b="1" dirty="0">
                <a:solidFill>
                  <a:srgbClr val="800000"/>
                </a:solidFill>
                <a:latin typeface="Tahoma" pitchFamily="34" charset="0"/>
              </a:rPr>
              <a:t> </a:t>
            </a:r>
            <a:r>
              <a:rPr lang="ru-RU" sz="2800" b="1" dirty="0">
                <a:latin typeface="Tahoma" pitchFamily="34" charset="0"/>
              </a:rPr>
              <a:t>называется уравнение вида  </a:t>
            </a:r>
            <a:r>
              <a:rPr lang="en-US" sz="2800" b="1" dirty="0">
                <a:latin typeface="Tahoma" pitchFamily="34" charset="0"/>
              </a:rPr>
              <a:t>a</a:t>
            </a:r>
            <a:r>
              <a:rPr lang="ru-RU" sz="2800" b="1" dirty="0">
                <a:latin typeface="Tahoma" pitchFamily="34" charset="0"/>
              </a:rPr>
              <a:t> </a:t>
            </a:r>
            <a:r>
              <a:rPr lang="en-US" sz="2800" b="1" dirty="0">
                <a:latin typeface="Tahoma" pitchFamily="34" charset="0"/>
              </a:rPr>
              <a:t>x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²</a:t>
            </a:r>
            <a:r>
              <a:rPr lang="en-US" sz="2800" b="1" dirty="0">
                <a:latin typeface="Tahoma" pitchFamily="34" charset="0"/>
              </a:rPr>
              <a:t> + b x + c = 0</a:t>
            </a:r>
            <a:endParaRPr lang="ru-RU" sz="2800" b="1" dirty="0">
              <a:latin typeface="Tahoma" pitchFamily="34" charset="0"/>
            </a:endParaRPr>
          </a:p>
          <a:p>
            <a:pPr algn="l" eaLnBrk="1" hangingPunct="1"/>
            <a:r>
              <a:rPr lang="ru-RU" sz="2800" b="1" dirty="0">
                <a:latin typeface="Tahoma" pitchFamily="34" charset="0"/>
              </a:rPr>
              <a:t>где  </a:t>
            </a:r>
            <a:r>
              <a:rPr lang="ru-RU" sz="2800" b="1" dirty="0" err="1">
                <a:latin typeface="Tahoma" pitchFamily="34" charset="0"/>
              </a:rPr>
              <a:t>х</a:t>
            </a:r>
            <a:r>
              <a:rPr lang="ru-RU" sz="2800" b="1" dirty="0">
                <a:latin typeface="Tahoma" pitchFamily="34" charset="0"/>
              </a:rPr>
              <a:t> – переменная, </a:t>
            </a:r>
          </a:p>
          <a:p>
            <a:pPr algn="l" eaLnBrk="1" hangingPunct="1"/>
            <a:r>
              <a:rPr lang="en-US" sz="2800" b="1" dirty="0">
                <a:solidFill>
                  <a:srgbClr val="33CCFF"/>
                </a:solidFill>
                <a:latin typeface="Tahoma" pitchFamily="34" charset="0"/>
              </a:rPr>
              <a:t>a</a:t>
            </a:r>
            <a:r>
              <a:rPr lang="en-US" sz="2800" b="1" dirty="0">
                <a:solidFill>
                  <a:srgbClr val="800000"/>
                </a:solidFill>
                <a:latin typeface="Tahoma" pitchFamily="34" charset="0"/>
              </a:rPr>
              <a:t>, </a:t>
            </a:r>
            <a:r>
              <a:rPr lang="en-US" sz="2800" b="1" dirty="0">
                <a:solidFill>
                  <a:srgbClr val="CC0066"/>
                </a:solidFill>
                <a:latin typeface="Tahoma" pitchFamily="34" charset="0"/>
              </a:rPr>
              <a:t>b</a:t>
            </a:r>
            <a:r>
              <a:rPr lang="en-US" sz="2800" b="1" dirty="0">
                <a:solidFill>
                  <a:srgbClr val="800000"/>
                </a:solidFill>
                <a:latin typeface="Tahoma" pitchFamily="34" charset="0"/>
              </a:rPr>
              <a:t> </a:t>
            </a:r>
            <a:r>
              <a:rPr lang="ru-RU" sz="2800" b="1" dirty="0">
                <a:solidFill>
                  <a:srgbClr val="800000"/>
                </a:solidFill>
                <a:latin typeface="Tahoma" pitchFamily="34" charset="0"/>
              </a:rPr>
              <a:t>и </a:t>
            </a:r>
            <a:r>
              <a:rPr lang="en-US" sz="2800" b="1" dirty="0">
                <a:solidFill>
                  <a:schemeClr val="hlink"/>
                </a:solidFill>
                <a:latin typeface="Tahoma" pitchFamily="34" charset="0"/>
              </a:rPr>
              <a:t>c</a:t>
            </a:r>
            <a:r>
              <a:rPr lang="ru-RU" sz="2800" b="1" dirty="0">
                <a:solidFill>
                  <a:srgbClr val="800000"/>
                </a:solidFill>
                <a:latin typeface="Tahoma" pitchFamily="34" charset="0"/>
              </a:rPr>
              <a:t> – </a:t>
            </a:r>
            <a:r>
              <a:rPr lang="ru-RU" sz="2800" b="1" dirty="0">
                <a:latin typeface="Tahoma" pitchFamily="34" charset="0"/>
              </a:rPr>
              <a:t>некоторые числа, причём а </a:t>
            </a:r>
            <a:r>
              <a:rPr lang="ru-RU" sz="2800" b="1" dirty="0">
                <a:latin typeface="Tahoma" pitchFamily="34" charset="0"/>
                <a:cs typeface="Times New Roman" pitchFamily="18" charset="0"/>
              </a:rPr>
              <a:t>≠ 0.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2916238" y="2997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ru-RU">
              <a:latin typeface="Times New Roman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762125" y="2782888"/>
            <a:ext cx="4930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 dirty="0">
                <a:solidFill>
                  <a:srgbClr val="33CCFF"/>
                </a:solidFill>
                <a:latin typeface="Verdana" pitchFamily="34" charset="0"/>
              </a:rPr>
              <a:t>a</a:t>
            </a:r>
            <a:r>
              <a:rPr lang="en-US" sz="4000" b="1" dirty="0">
                <a:latin typeface="Verdana" pitchFamily="34" charset="0"/>
              </a:rPr>
              <a:t> </a:t>
            </a:r>
            <a:r>
              <a:rPr lang="en-US" sz="4000" b="1" dirty="0"/>
              <a:t>x²</a:t>
            </a:r>
            <a:r>
              <a:rPr lang="en-US" dirty="0"/>
              <a:t> </a:t>
            </a:r>
            <a:r>
              <a:rPr lang="en-US" sz="4000" b="1" dirty="0">
                <a:latin typeface="Verdana" pitchFamily="34" charset="0"/>
              </a:rPr>
              <a:t>+ </a:t>
            </a:r>
            <a:r>
              <a:rPr lang="en-US" sz="4000" b="1" dirty="0">
                <a:solidFill>
                  <a:srgbClr val="CC0066"/>
                </a:solidFill>
                <a:latin typeface="Verdana" pitchFamily="34" charset="0"/>
              </a:rPr>
              <a:t>b</a:t>
            </a:r>
            <a:r>
              <a:rPr lang="en-US" sz="4000" b="1" dirty="0">
                <a:latin typeface="Verdana" pitchFamily="34" charset="0"/>
              </a:rPr>
              <a:t> x + </a:t>
            </a:r>
            <a:r>
              <a:rPr lang="en-US" sz="4000" b="1" dirty="0">
                <a:solidFill>
                  <a:schemeClr val="hlink"/>
                </a:solidFill>
                <a:latin typeface="Verdana" pitchFamily="34" charset="0"/>
              </a:rPr>
              <a:t>c</a:t>
            </a:r>
            <a:r>
              <a:rPr lang="en-US" sz="4000" b="1" dirty="0">
                <a:latin typeface="Verdana" pitchFamily="34" charset="0"/>
              </a:rPr>
              <a:t> = 0</a:t>
            </a:r>
            <a:endParaRPr lang="ru-RU" sz="4000" b="1" dirty="0">
              <a:latin typeface="Verdana" pitchFamily="34" charset="0"/>
            </a:endParaRP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571472" y="5143512"/>
            <a:ext cx="2160588" cy="936625"/>
          </a:xfrm>
          <a:prstGeom prst="wedgeRectCallout">
            <a:avLst>
              <a:gd name="adj1" fmla="val 11426"/>
              <a:gd name="adj2" fmla="val -236778"/>
            </a:avLst>
          </a:prstGeom>
          <a:solidFill>
            <a:schemeClr val="accent2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z="2400" dirty="0">
                <a:solidFill>
                  <a:srgbClr val="0033CC"/>
                </a:solidFill>
                <a:latin typeface="Tahoma" pitchFamily="34" charset="0"/>
              </a:rPr>
              <a:t>Первый коэффициент</a:t>
            </a: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2857488" y="5143512"/>
            <a:ext cx="2232025" cy="936625"/>
          </a:xfrm>
          <a:prstGeom prst="wedgeRectCallout">
            <a:avLst>
              <a:gd name="adj1" fmla="val -12444"/>
              <a:gd name="adj2" fmla="val -236273"/>
            </a:avLst>
          </a:prstGeom>
          <a:solidFill>
            <a:schemeClr val="accent2"/>
          </a:solidFill>
          <a:ln w="1905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z="2400">
                <a:solidFill>
                  <a:srgbClr val="CC0066"/>
                </a:solidFill>
                <a:latin typeface="Tahoma" pitchFamily="34" charset="0"/>
              </a:rPr>
              <a:t>Второй коэффициент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 rot="10800000">
            <a:off x="6072198" y="5143512"/>
            <a:ext cx="1871663" cy="865187"/>
          </a:xfrm>
          <a:prstGeom prst="wedgeRectCallout">
            <a:avLst>
              <a:gd name="adj1" fmla="val 82569"/>
              <a:gd name="adj2" fmla="val 249815"/>
            </a:avLst>
          </a:prstGeom>
          <a:solidFill>
            <a:schemeClr val="accent2"/>
          </a:solidFill>
          <a:ln w="19050">
            <a:solidFill>
              <a:srgbClr val="339966"/>
            </a:solidFill>
            <a:miter lim="800000"/>
            <a:headEnd/>
            <a:tailEnd/>
          </a:ln>
        </p:spPr>
        <p:txBody>
          <a:bodyPr rot="10800000"/>
          <a:lstStyle/>
          <a:p>
            <a:pPr eaLnBrk="1" hangingPunct="1"/>
            <a:r>
              <a:rPr lang="ru-RU" sz="2400">
                <a:solidFill>
                  <a:srgbClr val="008000"/>
                </a:solidFill>
                <a:latin typeface="Tahoma" pitchFamily="34" charset="0"/>
              </a:rPr>
              <a:t>Свободный </a:t>
            </a:r>
          </a:p>
          <a:p>
            <a:pPr eaLnBrk="1" hangingPunct="1"/>
            <a:r>
              <a:rPr lang="ru-RU" sz="2400">
                <a:solidFill>
                  <a:srgbClr val="008000"/>
                </a:solidFill>
                <a:latin typeface="Tahoma" pitchFamily="34" charset="0"/>
              </a:rPr>
              <a:t>член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76600" y="26035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ru-RU" sz="3200" b="1" i="1" dirty="0">
                <a:solidFill>
                  <a:srgbClr val="6600CC"/>
                </a:solidFill>
                <a:latin typeface="Georgia" pitchFamily="18" charset="0"/>
              </a:rPr>
              <a:t>Классификация</a:t>
            </a:r>
            <a:r>
              <a:rPr lang="ru-RU" sz="2800" b="1" i="1" dirty="0">
                <a:solidFill>
                  <a:srgbClr val="6600CC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68313" y="1125538"/>
            <a:ext cx="5329237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Квадратные уравнения.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900113" y="2565400"/>
            <a:ext cx="2233612" cy="792163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sz="2800" b="1">
                <a:solidFill>
                  <a:srgbClr val="6600CC"/>
                </a:solidFill>
                <a:latin typeface="Tahoma" pitchFamily="34" charset="0"/>
              </a:rPr>
              <a:t>неполное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900113" y="4292600"/>
            <a:ext cx="3311525" cy="8651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sz="2400" b="1">
                <a:solidFill>
                  <a:srgbClr val="6600CC"/>
                </a:solidFill>
                <a:latin typeface="Tahoma" pitchFamily="34" charset="0"/>
              </a:rPr>
              <a:t>полное</a:t>
            </a:r>
          </a:p>
          <a:p>
            <a:pPr eaLnBrk="1" hangingPunct="1"/>
            <a:r>
              <a:rPr lang="ru-RU" sz="2400" b="1">
                <a:solidFill>
                  <a:srgbClr val="6600CC"/>
                </a:solidFill>
                <a:latin typeface="Tahoma" pitchFamily="34" charset="0"/>
              </a:rPr>
              <a:t>а х</a:t>
            </a:r>
            <a:r>
              <a:rPr lang="en-US" sz="2400" b="1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²</a:t>
            </a:r>
            <a:r>
              <a:rPr lang="ru-RU" sz="2400" b="1">
                <a:solidFill>
                  <a:srgbClr val="6600CC"/>
                </a:solidFill>
                <a:latin typeface="Tahoma" pitchFamily="34" charset="0"/>
              </a:rPr>
              <a:t> + в х + с = 0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900113" y="5661025"/>
            <a:ext cx="3887787" cy="935038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sz="2800" b="1">
                <a:solidFill>
                  <a:srgbClr val="6600CC"/>
                </a:solidFill>
                <a:latin typeface="Tahoma" pitchFamily="34" charset="0"/>
              </a:rPr>
              <a:t>приведённое</a:t>
            </a:r>
          </a:p>
          <a:p>
            <a:pPr eaLnBrk="1" hangingPunct="1"/>
            <a:r>
              <a:rPr lang="en-US" sz="2800" b="1">
                <a:solidFill>
                  <a:srgbClr val="6600CC"/>
                </a:solidFill>
                <a:latin typeface="Tahoma" pitchFamily="34" charset="0"/>
              </a:rPr>
              <a:t>x</a:t>
            </a:r>
            <a:r>
              <a:rPr lang="en-US" sz="2800" b="1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²</a:t>
            </a:r>
            <a:r>
              <a:rPr lang="en-US" sz="2800" b="1">
                <a:solidFill>
                  <a:srgbClr val="6600CC"/>
                </a:solidFill>
                <a:latin typeface="Tahoma" pitchFamily="34" charset="0"/>
              </a:rPr>
              <a:t> + p x + q = 0</a:t>
            </a:r>
            <a:endParaRPr lang="ru-RU" sz="2800" b="1">
              <a:solidFill>
                <a:srgbClr val="6600CC"/>
              </a:solidFill>
              <a:latin typeface="Tahoma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084888" y="1916113"/>
            <a:ext cx="2735262" cy="865187"/>
          </a:xfrm>
          <a:prstGeom prst="rect">
            <a:avLst/>
          </a:prstGeom>
          <a:solidFill>
            <a:srgbClr val="FFFF99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6600CC"/>
                </a:solidFill>
                <a:latin typeface="Tahoma" pitchFamily="34" charset="0"/>
              </a:rPr>
              <a:t>b = 0;</a:t>
            </a:r>
          </a:p>
          <a:p>
            <a:r>
              <a:rPr lang="en-US" sz="2400" b="1">
                <a:solidFill>
                  <a:srgbClr val="CC00CC"/>
                </a:solidFill>
                <a:latin typeface="Tahoma" pitchFamily="34" charset="0"/>
              </a:rPr>
              <a:t>a x²</a:t>
            </a:r>
            <a:r>
              <a:rPr lang="en-US" sz="2400" b="1">
                <a:solidFill>
                  <a:srgbClr val="CC00CC"/>
                </a:solidFill>
              </a:rPr>
              <a:t> </a:t>
            </a:r>
            <a:r>
              <a:rPr lang="en-US" sz="2400" b="1">
                <a:solidFill>
                  <a:srgbClr val="CC00CC"/>
                </a:solidFill>
                <a:latin typeface="Tahoma" pitchFamily="34" charset="0"/>
              </a:rPr>
              <a:t>+ c = 0</a:t>
            </a:r>
            <a:endParaRPr lang="ru-RU" sz="2400" b="1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084888" y="2997200"/>
            <a:ext cx="2735262" cy="863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6600CC"/>
              </a:solidFill>
            </a:endParaRPr>
          </a:p>
          <a:p>
            <a:r>
              <a:rPr lang="en-US" sz="2400" b="1">
                <a:solidFill>
                  <a:srgbClr val="6600CC"/>
                </a:solidFill>
                <a:latin typeface="Tahoma" pitchFamily="34" charset="0"/>
              </a:rPr>
              <a:t>c = 0;</a:t>
            </a:r>
            <a:r>
              <a:rPr lang="en-US" sz="2400" b="1">
                <a:latin typeface="Tahoma" pitchFamily="34" charset="0"/>
              </a:rPr>
              <a:t> </a:t>
            </a:r>
          </a:p>
          <a:p>
            <a:r>
              <a:rPr lang="en-US" sz="2400" b="1">
                <a:solidFill>
                  <a:srgbClr val="CC00CC"/>
                </a:solidFill>
                <a:latin typeface="Tahoma" pitchFamily="34" charset="0"/>
              </a:rPr>
              <a:t>a x</a:t>
            </a:r>
            <a:r>
              <a:rPr lang="en-US" sz="2400" b="1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²</a:t>
            </a:r>
            <a:r>
              <a:rPr lang="en-US" sz="2400" b="1">
                <a:solidFill>
                  <a:srgbClr val="CC00CC"/>
                </a:solidFill>
                <a:latin typeface="Tahoma" pitchFamily="34" charset="0"/>
              </a:rPr>
              <a:t> + b x = 0</a:t>
            </a:r>
            <a:endParaRPr lang="ru-RU" sz="2400" b="1">
              <a:solidFill>
                <a:srgbClr val="CC00CC"/>
              </a:solidFill>
              <a:latin typeface="Tahoma" pitchFamily="34" charset="0"/>
            </a:endParaRPr>
          </a:p>
          <a:p>
            <a:endParaRPr lang="ru-RU" sz="2400" b="1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372225" y="4221163"/>
            <a:ext cx="2447925" cy="863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6600CC"/>
              </a:solidFill>
            </a:endParaRPr>
          </a:p>
          <a:p>
            <a:r>
              <a:rPr lang="en-US" sz="2400" b="1">
                <a:solidFill>
                  <a:srgbClr val="6600CC"/>
                </a:solidFill>
                <a:latin typeface="Tahoma" pitchFamily="34" charset="0"/>
              </a:rPr>
              <a:t>b = 0; c = 0;</a:t>
            </a:r>
          </a:p>
          <a:p>
            <a:r>
              <a:rPr lang="en-US" sz="2400" b="1">
                <a:solidFill>
                  <a:srgbClr val="CC00CC"/>
                </a:solidFill>
                <a:latin typeface="Tahoma" pitchFamily="34" charset="0"/>
              </a:rPr>
              <a:t>a x</a:t>
            </a:r>
            <a:r>
              <a:rPr lang="en-US" sz="2400" b="1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²</a:t>
            </a:r>
            <a:r>
              <a:rPr lang="en-US" sz="2400" b="1">
                <a:solidFill>
                  <a:srgbClr val="CC00CC"/>
                </a:solidFill>
                <a:latin typeface="Tahoma" pitchFamily="34" charset="0"/>
              </a:rPr>
              <a:t> = 0</a:t>
            </a:r>
            <a:endParaRPr lang="ru-RU" sz="2400" b="1">
              <a:solidFill>
                <a:srgbClr val="CC00CC"/>
              </a:solidFill>
              <a:latin typeface="Tahoma" pitchFamily="34" charset="0"/>
            </a:endParaRPr>
          </a:p>
          <a:p>
            <a:pPr eaLnBrk="1" hangingPunct="1"/>
            <a:endParaRPr lang="ru-RU" sz="2400" b="1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468313" y="1773238"/>
            <a:ext cx="0" cy="42481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68313" y="2924175"/>
            <a:ext cx="431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68313" y="4652963"/>
            <a:ext cx="431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68313" y="6021388"/>
            <a:ext cx="431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3132138" y="2276475"/>
            <a:ext cx="2879725" cy="5762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3132138" y="2924175"/>
            <a:ext cx="2952750" cy="5048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3132138" y="2997200"/>
            <a:ext cx="3240087" cy="16557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320378" y="422551"/>
            <a:ext cx="3855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3600" b="1" dirty="0">
                <a:solidFill>
                  <a:srgbClr val="CC0066"/>
                </a:solidFill>
                <a:latin typeface="Tahoma" pitchFamily="34" charset="0"/>
              </a:rPr>
              <a:t>Дискриминант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411412" y="1324469"/>
            <a:ext cx="3457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3600" b="1" dirty="0">
                <a:solidFill>
                  <a:srgbClr val="CC0000"/>
                </a:solidFill>
                <a:latin typeface="Tahoma" pitchFamily="34" charset="0"/>
              </a:rPr>
              <a:t>Д = в</a:t>
            </a:r>
            <a:r>
              <a:rPr lang="en-US" sz="3600" b="1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²</a:t>
            </a:r>
            <a:r>
              <a:rPr lang="ru-RU" sz="3600" b="1" dirty="0">
                <a:solidFill>
                  <a:srgbClr val="CC0000"/>
                </a:solidFill>
                <a:latin typeface="Tahoma" pitchFamily="34" charset="0"/>
              </a:rPr>
              <a:t> - 4 а с</a:t>
            </a:r>
          </a:p>
        </p:txBody>
      </p:sp>
      <p:sp>
        <p:nvSpPr>
          <p:cNvPr id="13324" name="Line 20"/>
          <p:cNvSpPr>
            <a:spLocks noChangeShapeType="1"/>
          </p:cNvSpPr>
          <p:nvPr/>
        </p:nvSpPr>
        <p:spPr bwMode="auto">
          <a:xfrm>
            <a:off x="7885113" y="24923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21"/>
          <p:cNvSpPr>
            <a:spLocks noChangeShapeType="1"/>
          </p:cNvSpPr>
          <p:nvPr/>
        </p:nvSpPr>
        <p:spPr bwMode="auto">
          <a:xfrm>
            <a:off x="7956550" y="27813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90EABAF-41ED-BBEC-59CA-216735ADA693}"/>
              </a:ext>
            </a:extLst>
          </p:cNvPr>
          <p:cNvGrpSpPr/>
          <p:nvPr/>
        </p:nvGrpSpPr>
        <p:grpSpPr>
          <a:xfrm>
            <a:off x="684213" y="2276475"/>
            <a:ext cx="8280400" cy="3960813"/>
            <a:chOff x="684213" y="2276475"/>
            <a:chExt cx="8280400" cy="3960813"/>
          </a:xfrm>
        </p:grpSpPr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684213" y="2492375"/>
              <a:ext cx="1152525" cy="649288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ru-RU" sz="2000" b="1" dirty="0">
                  <a:latin typeface="Tahoma" pitchFamily="34" charset="0"/>
                </a:rPr>
                <a:t>Д </a:t>
              </a:r>
              <a:r>
                <a:rPr lang="en-US" sz="2000" b="1" dirty="0">
                  <a:latin typeface="Tahoma" pitchFamily="34" charset="0"/>
                  <a:cs typeface="Times New Roman" pitchFamily="18" charset="0"/>
                </a:rPr>
                <a:t>&gt;</a:t>
              </a:r>
              <a:r>
                <a:rPr lang="ru-RU" sz="2000" b="1" dirty="0">
                  <a:latin typeface="Tahoma" pitchFamily="34" charset="0"/>
                  <a:cs typeface="Times New Roman" pitchFamily="18" charset="0"/>
                </a:rPr>
                <a:t> 0</a:t>
              </a:r>
              <a:endParaRPr lang="en-US" sz="2000" b="1" dirty="0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684213" y="4005263"/>
              <a:ext cx="1223962" cy="647700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ru-RU" sz="2000" b="1">
                  <a:latin typeface="Tahoma" pitchFamily="34" charset="0"/>
                </a:rPr>
                <a:t>Д </a:t>
              </a:r>
              <a:r>
                <a:rPr lang="ru-RU" sz="2000" b="1">
                  <a:latin typeface="Tahoma" pitchFamily="34" charset="0"/>
                  <a:cs typeface="Times New Roman" pitchFamily="18" charset="0"/>
                </a:rPr>
                <a:t>= 0</a:t>
              </a:r>
              <a:endParaRPr lang="en-US" sz="2000" b="1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684213" y="5445125"/>
              <a:ext cx="1223962" cy="647700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ru-RU" sz="2000" b="1">
                  <a:latin typeface="Tahoma" pitchFamily="34" charset="0"/>
                </a:rPr>
                <a:t>Д </a:t>
              </a:r>
              <a:r>
                <a:rPr lang="en-US" sz="2000" b="1">
                  <a:latin typeface="Tahoma" pitchFamily="34" charset="0"/>
                  <a:cs typeface="Times New Roman" pitchFamily="18" charset="0"/>
                </a:rPr>
                <a:t>&lt;</a:t>
              </a:r>
              <a:r>
                <a:rPr lang="ru-RU" sz="2000" b="1">
                  <a:latin typeface="Tahoma" pitchFamily="34" charset="0"/>
                  <a:cs typeface="Times New Roman" pitchFamily="18" charset="0"/>
                </a:rPr>
                <a:t> 0</a:t>
              </a:r>
              <a:endParaRPr lang="en-US" sz="2000" b="1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2987675" y="2276475"/>
              <a:ext cx="2447925" cy="1008063"/>
            </a:xfrm>
            <a:prstGeom prst="rect">
              <a:avLst/>
            </a:prstGeom>
            <a:solidFill>
              <a:srgbClr val="C4AA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ru-RU" b="1">
                  <a:latin typeface="Times New Roman" pitchFamily="18" charset="0"/>
                </a:rPr>
                <a:t>Уравнение имеет </a:t>
              </a:r>
            </a:p>
            <a:p>
              <a:pPr eaLnBrk="1" hangingPunct="1"/>
              <a:r>
                <a:rPr lang="ru-RU" b="1">
                  <a:latin typeface="Times New Roman" pitchFamily="18" charset="0"/>
                </a:rPr>
                <a:t>два действительных</a:t>
              </a:r>
            </a:p>
            <a:p>
              <a:pPr eaLnBrk="1" hangingPunct="1"/>
              <a:r>
                <a:rPr lang="ru-RU" b="1">
                  <a:latin typeface="Times New Roman" pitchFamily="18" charset="0"/>
                </a:rPr>
                <a:t>корня.</a:t>
              </a: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2987675" y="3789363"/>
              <a:ext cx="2520950" cy="1008062"/>
            </a:xfrm>
            <a:prstGeom prst="rect">
              <a:avLst/>
            </a:prstGeom>
            <a:solidFill>
              <a:srgbClr val="C4AA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ru-RU" b="1">
                  <a:latin typeface="Times New Roman" pitchFamily="18" charset="0"/>
                </a:rPr>
                <a:t>Уравнение имеет </a:t>
              </a:r>
            </a:p>
            <a:p>
              <a:pPr eaLnBrk="1" hangingPunct="1"/>
              <a:r>
                <a:rPr lang="ru-RU" b="1">
                  <a:latin typeface="Times New Roman" pitchFamily="18" charset="0"/>
                </a:rPr>
                <a:t>два равных</a:t>
              </a:r>
            </a:p>
            <a:p>
              <a:pPr eaLnBrk="1" hangingPunct="1"/>
              <a:r>
                <a:rPr lang="ru-RU" b="1">
                  <a:latin typeface="Times New Roman" pitchFamily="18" charset="0"/>
                </a:rPr>
                <a:t>действительных корня</a:t>
              </a:r>
              <a:r>
                <a:rPr lang="ru-RU">
                  <a:latin typeface="Times New Roman" pitchFamily="18" charset="0"/>
                </a:rPr>
                <a:t>.</a:t>
              </a:r>
            </a:p>
            <a:p>
              <a:pPr eaLnBrk="1" hangingPunct="1"/>
              <a:endParaRPr lang="ru-RU">
                <a:latin typeface="Times New Roman" pitchFamily="18" charset="0"/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2987675" y="5373688"/>
              <a:ext cx="2520950" cy="863600"/>
            </a:xfrm>
            <a:prstGeom prst="rect">
              <a:avLst/>
            </a:prstGeom>
            <a:solidFill>
              <a:srgbClr val="C4AA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ru-RU" b="1" dirty="0">
                  <a:latin typeface="Times New Roman" pitchFamily="18" charset="0"/>
                </a:rPr>
                <a:t>Уравнение не имеет</a:t>
              </a:r>
            </a:p>
            <a:p>
              <a:pPr eaLnBrk="1" hangingPunct="1"/>
              <a:r>
                <a:rPr lang="ru-RU" b="1" dirty="0">
                  <a:latin typeface="Times New Roman" pitchFamily="18" charset="0"/>
                </a:rPr>
                <a:t>корней.</a:t>
              </a: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6443663" y="2276475"/>
              <a:ext cx="2520950" cy="1008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ru-RU" sz="2000" b="1" dirty="0">
                  <a:latin typeface="Tahoma" pitchFamily="34" charset="0"/>
                </a:rPr>
                <a:t>х</a:t>
              </a:r>
              <a:r>
                <a:rPr lang="ru-RU" sz="1000" b="1" dirty="0">
                  <a:latin typeface="Tahoma" pitchFamily="34" charset="0"/>
                </a:rPr>
                <a:t>1</a:t>
              </a:r>
              <a:r>
                <a:rPr lang="ru-RU" sz="2000" b="1" dirty="0">
                  <a:latin typeface="Tahoma" pitchFamily="34" charset="0"/>
                </a:rPr>
                <a:t> = </a:t>
              </a:r>
              <a:r>
                <a:rPr lang="en-US" sz="2000" b="1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ru-RU" sz="2000" b="1" dirty="0">
                  <a:latin typeface="Tahoma" pitchFamily="34" charset="0"/>
                </a:rPr>
                <a:t>- в- </a:t>
              </a:r>
              <a:r>
                <a:rPr lang="ru-RU" sz="2000" b="1" dirty="0" err="1">
                  <a:latin typeface="Tahoma" pitchFamily="34" charset="0"/>
                  <a:cs typeface="Times New Roman" pitchFamily="18" charset="0"/>
                </a:rPr>
                <a:t>√</a:t>
              </a:r>
              <a:r>
                <a:rPr lang="ru-RU" sz="2000" b="1" dirty="0">
                  <a:latin typeface="Tahoma" pitchFamily="34" charset="0"/>
                  <a:cs typeface="Times New Roman" pitchFamily="18" charset="0"/>
                </a:rPr>
                <a:t> Д </a:t>
              </a:r>
              <a:r>
                <a:rPr lang="en-US" sz="2000" b="1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ru-RU" sz="2000" b="1" dirty="0">
                  <a:latin typeface="Tahoma" pitchFamily="34" charset="0"/>
                  <a:cs typeface="Times New Roman" pitchFamily="18" charset="0"/>
                </a:rPr>
                <a:t>/ 2а</a:t>
              </a:r>
            </a:p>
            <a:p>
              <a:pPr eaLnBrk="1" hangingPunct="1"/>
              <a:r>
                <a:rPr lang="ru-RU" sz="2000" b="1" dirty="0"/>
                <a:t>х</a:t>
              </a:r>
              <a:r>
                <a:rPr lang="ru-RU" sz="1000" b="1" dirty="0">
                  <a:latin typeface="Tahoma" pitchFamily="34" charset="0"/>
                  <a:cs typeface="Times New Roman" pitchFamily="18" charset="0"/>
                </a:rPr>
                <a:t>2</a:t>
              </a:r>
              <a:r>
                <a:rPr lang="ru-RU" sz="2000" b="1" dirty="0">
                  <a:latin typeface="Tahoma" pitchFamily="34" charset="0"/>
                  <a:cs typeface="Times New Roman" pitchFamily="18" charset="0"/>
                </a:rPr>
                <a:t>= </a:t>
              </a:r>
              <a:r>
                <a:rPr lang="en-US" sz="2000" b="1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ru-RU" sz="2000" b="1" dirty="0">
                  <a:latin typeface="Tahoma" pitchFamily="34" charset="0"/>
                  <a:cs typeface="Times New Roman" pitchFamily="18" charset="0"/>
                </a:rPr>
                <a:t>- в + </a:t>
              </a:r>
              <a:r>
                <a:rPr lang="ru-RU" sz="2000" b="1" dirty="0" err="1">
                  <a:latin typeface="Tahoma" pitchFamily="34" charset="0"/>
                  <a:cs typeface="Times New Roman" pitchFamily="18" charset="0"/>
                </a:rPr>
                <a:t>√</a:t>
              </a:r>
              <a:r>
                <a:rPr lang="ru-RU" sz="2000" b="1" dirty="0">
                  <a:latin typeface="Tahoma" pitchFamily="34" charset="0"/>
                  <a:cs typeface="Times New Roman" pitchFamily="18" charset="0"/>
                </a:rPr>
                <a:t> Д </a:t>
              </a:r>
              <a:r>
                <a:rPr lang="en-US" sz="2000" b="1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ru-RU" sz="2000" b="1" dirty="0">
                  <a:latin typeface="Tahoma" pitchFamily="34" charset="0"/>
                  <a:cs typeface="Times New Roman" pitchFamily="18" charset="0"/>
                </a:rPr>
                <a:t>/2а</a:t>
              </a:r>
              <a:r>
                <a:rPr lang="ru-RU" sz="2000" dirty="0">
                  <a:latin typeface="Tahoma" pitchFamily="34" charset="0"/>
                </a:rPr>
                <a:t> </a:t>
              </a: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6443663" y="3716338"/>
              <a:ext cx="2520950" cy="10810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ru-RU" sz="2800" b="1">
                  <a:latin typeface="Tahoma" pitchFamily="34" charset="0"/>
                </a:rPr>
                <a:t>х</a:t>
              </a:r>
              <a:r>
                <a:rPr lang="ru-RU" sz="1200" b="1">
                  <a:latin typeface="Tahoma" pitchFamily="34" charset="0"/>
                </a:rPr>
                <a:t>1,2</a:t>
              </a:r>
              <a:r>
                <a:rPr lang="ru-RU" sz="2800" b="1">
                  <a:latin typeface="Tahoma" pitchFamily="34" charset="0"/>
                </a:rPr>
                <a:t> = - в / 2а</a:t>
              </a:r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1835150" y="2781300"/>
              <a:ext cx="115252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5435600" y="2781300"/>
              <a:ext cx="1008063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1908175" y="4292600"/>
              <a:ext cx="1079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5508625" y="4292600"/>
              <a:ext cx="93503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1908175" y="5734050"/>
              <a:ext cx="1079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>
            <a:extLst>
              <a:ext uri="{FF2B5EF4-FFF2-40B4-BE49-F238E27FC236}">
                <a16:creationId xmlns:a16="http://schemas.microsoft.com/office/drawing/2014/main" id="{C7888BDB-53CB-A7C9-FCF8-378ED515E2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5275" r="15800" b="33520"/>
          <a:stretch/>
        </p:blipFill>
        <p:spPr bwMode="auto">
          <a:xfrm>
            <a:off x="1691680" y="2744924"/>
            <a:ext cx="670676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EE7C722F-8BF2-52EA-6216-9E4F9940C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614" y="692696"/>
            <a:ext cx="75648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3600" b="1" dirty="0">
                <a:solidFill>
                  <a:srgbClr val="CC0066"/>
                </a:solidFill>
                <a:latin typeface="Tahoma" pitchFamily="34" charset="0"/>
              </a:rPr>
              <a:t>Корни квадратного уравнения</a:t>
            </a:r>
          </a:p>
        </p:txBody>
      </p:sp>
    </p:spTree>
    <p:extLst>
      <p:ext uri="{BB962C8B-B14F-4D97-AF65-F5344CB8AC3E}">
        <p14:creationId xmlns:p14="http://schemas.microsoft.com/office/powerpoint/2010/main" val="49890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EEF6F9FD-66E3-EDA0-3AAC-82C163EF5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188" y="190209"/>
            <a:ext cx="27254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3600" b="1" dirty="0">
                <a:solidFill>
                  <a:srgbClr val="CC0066"/>
                </a:solidFill>
                <a:latin typeface="Tahoma" pitchFamily="34" charset="0"/>
              </a:rPr>
              <a:t>Кроссворд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712F11-D1B1-0B47-6FC7-445D5E290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21" y="1340768"/>
            <a:ext cx="8301534" cy="2520280"/>
          </a:xfrm>
          <a:prstGeom prst="rect">
            <a:avLst/>
          </a:prstGeom>
        </p:spPr>
      </p:pic>
      <p:pic>
        <p:nvPicPr>
          <p:cNvPr id="1026" name="Picture 2" descr="https://upload.wikimedia.org/wikipedia/commons/thumb/6/6d/US_Navy_030529-N-5362A-001_A_U.S._Marine_Corps_Humvee_vehicle_drives_down_a_road_at_the_foot_of_Saddam_Hussein%27s_former_Summer_palace_with_ruins_of_ancient_Babylon_in_the_background.jpg/450px-thumbna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994" y="4365276"/>
            <a:ext cx="3289814" cy="215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35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1015</TotalTime>
  <Words>326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Calibri</vt:lpstr>
      <vt:lpstr>Corbel</vt:lpstr>
      <vt:lpstr>Georgia</vt:lpstr>
      <vt:lpstr>Gill Sans MT</vt:lpstr>
      <vt:lpstr>Tahoma</vt:lpstr>
      <vt:lpstr>Times New Roman</vt:lpstr>
      <vt:lpstr>Verdana</vt:lpstr>
      <vt:lpstr>Wingdings</vt:lpstr>
      <vt:lpstr>Wingdings 2</vt:lpstr>
      <vt:lpstr>Солнцестояние</vt:lpstr>
      <vt:lpstr>Формула</vt:lpstr>
      <vt:lpstr>Equation</vt:lpstr>
      <vt:lpstr>Презентация PowerPoint</vt:lpstr>
      <vt:lpstr>Презентация PowerPoint</vt:lpstr>
      <vt:lpstr>Презентация PowerPoint</vt:lpstr>
      <vt:lpstr>ЗАДАЧИ 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Решение домашнего задания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Алла</cp:lastModifiedBy>
  <cp:revision>122</cp:revision>
  <dcterms:created xsi:type="dcterms:W3CDTF">2014-03-20T08:52:08Z</dcterms:created>
  <dcterms:modified xsi:type="dcterms:W3CDTF">2024-10-03T11:12:33Z</dcterms:modified>
</cp:coreProperties>
</file>