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8" r:id="rId4"/>
    <p:sldId id="275" r:id="rId5"/>
    <p:sldId id="262" r:id="rId6"/>
    <p:sldId id="274" r:id="rId7"/>
    <p:sldId id="276" r:id="rId8"/>
    <p:sldId id="272" r:id="rId9"/>
    <p:sldId id="264" r:id="rId10"/>
    <p:sldId id="277" r:id="rId11"/>
    <p:sldId id="279" r:id="rId12"/>
    <p:sldId id="27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DFA84-166A-4F7F-A7E4-7CC7135C9D39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C93F-F190-417B-B0CA-DF04D3A72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C93F-F190-417B-B0CA-DF04D3A72DF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643073"/>
          </a:xfrm>
        </p:spPr>
        <p:txBody>
          <a:bodyPr>
            <a:normAutofit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857628"/>
            <a:ext cx="4714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Анохина С.Н.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197567"/>
            <a:ext cx="388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643182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Треугольные числа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Треугольное число 10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Пифагорейцам была присуща и особая числовая мистика. Особенно почиталось у пифагорейцев треугольное число 10: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     10=1+2+3+4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/>
              <a:t>1 – единица, «матерь всех чисел»</a:t>
            </a:r>
          </a:p>
          <a:p>
            <a:pPr>
              <a:buNone/>
            </a:pPr>
            <a:r>
              <a:rPr lang="ru-RU" sz="3600" dirty="0"/>
              <a:t> 2 – 1 аксиома, через два точки можно провести прямую и только одну </a:t>
            </a:r>
          </a:p>
          <a:p>
            <a:pPr>
              <a:buNone/>
            </a:pPr>
            <a:r>
              <a:rPr lang="ru-RU" sz="3600" dirty="0"/>
              <a:t>3 – треугольник</a:t>
            </a:r>
          </a:p>
          <a:p>
            <a:pPr>
              <a:buNone/>
            </a:pPr>
            <a:r>
              <a:rPr lang="ru-RU" sz="3600" dirty="0"/>
              <a:t>4 – пирамиду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14282" y="214313"/>
            <a:ext cx="8501122" cy="5911850"/>
          </a:xfrm>
        </p:spPr>
        <p:txBody>
          <a:bodyPr/>
          <a:lstStyle/>
          <a:p>
            <a:pPr>
              <a:buNone/>
            </a:pPr>
            <a:r>
              <a:rPr lang="ru-RU" dirty="0"/>
              <a:t>   </a:t>
            </a:r>
          </a:p>
          <a:p>
            <a:pPr>
              <a:buNone/>
            </a:pPr>
            <a:r>
              <a:rPr lang="ru-RU" dirty="0"/>
              <a:t>        Поскольку 10, кроме того, само является треугольным числом со стороной, равной 4, число 4, как бы в зародыше содержащее 10, также считалось священным и именовалось «истоком и корнем высшей природы» </a:t>
            </a:r>
            <a:r>
              <a:rPr lang="ru-RU" b="1" dirty="0"/>
              <a:t>Величайшей клятвой у пифагорейцев считалась клятва </a:t>
            </a:r>
            <a:r>
              <a:rPr lang="ru-RU" b="1" dirty="0" err="1"/>
              <a:t>Четверицей</a:t>
            </a:r>
            <a:r>
              <a:rPr lang="ru-RU" b="1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встречаются треугольные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Треугольные числа можно встретить в игре Бильярд, когда расставляют шары в геометрическую фигуру треугольник.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На парадах на 9 мая, когда самолеты летят в воздухе.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В Египте пирамида Хеопса.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В строительстве некоторых декораций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В построении карточного домика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/>
              <a:t>В магазинах, форма упаковки( для молока, </a:t>
            </a:r>
          </a:p>
          <a:p>
            <a:pPr marL="457200" indent="-457200">
              <a:buNone/>
            </a:pPr>
            <a:r>
              <a:rPr lang="ru-RU" sz="2000" b="1" dirty="0"/>
              <a:t>         сливок)</a:t>
            </a:r>
          </a:p>
          <a:p>
            <a:pPr marL="457200" indent="-457200">
              <a:buFont typeface="+mj-lt"/>
              <a:buAutoNum type="arabicParenR"/>
            </a:pPr>
            <a:endParaRPr lang="ru-RU" sz="2000" dirty="0"/>
          </a:p>
        </p:txBody>
      </p:sp>
      <p:pic>
        <p:nvPicPr>
          <p:cNvPr id="3076" name="Picture 4" descr="https://avatars.mds.yandex.net/i?id=dc14fc258729ffc01fd6ed92a1487a36fae041b1-825764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14620"/>
            <a:ext cx="2678925" cy="1785951"/>
          </a:xfrm>
          <a:prstGeom prst="rect">
            <a:avLst/>
          </a:prstGeom>
          <a:noFill/>
        </p:spPr>
      </p:pic>
      <p:pic>
        <p:nvPicPr>
          <p:cNvPr id="3078" name="Picture 6" descr="https://avatars.mds.yandex.net/i?id=79de378654c2b561cbb7ed33b285afbaf8bd87e3-5484664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714884"/>
            <a:ext cx="2500298" cy="1578314"/>
          </a:xfrm>
          <a:prstGeom prst="rect">
            <a:avLst/>
          </a:prstGeom>
          <a:noFill/>
        </p:spPr>
      </p:pic>
      <p:pic>
        <p:nvPicPr>
          <p:cNvPr id="3080" name="Picture 8" descr="https://avatars.mds.yandex.net/i?id=4de8073b0cb2f239516efd231aac37425132aca3-8155455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572008"/>
            <a:ext cx="2428860" cy="1619241"/>
          </a:xfrm>
          <a:prstGeom prst="rect">
            <a:avLst/>
          </a:prstGeom>
          <a:noFill/>
        </p:spPr>
      </p:pic>
      <p:pic>
        <p:nvPicPr>
          <p:cNvPr id="3082" name="Picture 10" descr="https://avatars.mds.yandex.net/i?id=aaf16b8473b4320379e93dee6fbf636cfe715824-7042882-images-thumbs&amp;n=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572008"/>
            <a:ext cx="1690678" cy="1690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/>
              <a:t>         Моя работа подошла к концу. Сделаем  выводы, что сегодня узнали: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b="1" dirty="0"/>
              <a:t>Мы узнали, что такое треугольное число;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b="1" dirty="0"/>
              <a:t>Узнали, как найти эти числа;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b="1" dirty="0"/>
              <a:t>Нашли связь между совершенными числами;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b="1" dirty="0"/>
              <a:t>Выяснили, где встречаются треугольные числа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Оглавление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dirty="0"/>
              <a:t>Цели и задачи проекта…...........</a:t>
            </a:r>
          </a:p>
          <a:p>
            <a:pPr marL="514350" indent="-514350">
              <a:buFont typeface="+mj-lt"/>
              <a:buAutoNum type="arabicPeriod"/>
            </a:pPr>
            <a:endParaRPr lang="ru-RU" sz="3300" dirty="0"/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 Каждое совершенное число является треугольным…………….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Понятие треугольных чисел…………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Пробуем найти треугольное число………….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Свойства треугольного числа…………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Треугольное число 10…………..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Где встречаем треугольные числа………</a:t>
            </a:r>
          </a:p>
          <a:p>
            <a:pPr marL="514350" indent="-514350">
              <a:buFont typeface="+mj-lt"/>
              <a:buAutoNum type="arabicPeriod"/>
            </a:pPr>
            <a:endParaRPr lang="ru-RU" sz="3300" dirty="0"/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Делаем выводы…………………………..</a:t>
            </a:r>
          </a:p>
          <a:p>
            <a:pPr marL="514350" indent="-514350">
              <a:buFont typeface="+mj-lt"/>
              <a:buAutoNum type="arabicPeriod"/>
            </a:pPr>
            <a:endParaRPr lang="ru-RU" sz="33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 Изучить треугольные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Узнать, что такое треугольное число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/>
              <a:t>Выяснить, как получаются треугольные числа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/>
              <a:t>Узнать свойства треугольных чисел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/>
              <a:t>Как треугольные числа связаны с Совершенными числами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/>
              <a:t>Где используются  треугольные числа в повседневной жизни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 algn="just">
              <a:buNone/>
            </a:pPr>
            <a:r>
              <a:rPr lang="ru-RU" sz="3400" dirty="0"/>
              <a:t>          Многоугольные числа – это числа, связанные определённым образом с плоским многоугольником. Простейшими из многоугольных чисел являются треугольные числа. Треугольные числа – это такие числа, из которых можно выложить правильные многоугольники.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Совершенное число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39579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    Совершенное число — натуральное число, равное сумме всех своих собственных делителей. </a:t>
            </a:r>
          </a:p>
          <a:p>
            <a:pPr algn="ctr">
              <a:buNone/>
            </a:pPr>
            <a:r>
              <a:rPr lang="ru-RU" dirty="0"/>
              <a:t>    По мере того как натуральные числа возрастают, совершенные числа встречаются всё реже.</a:t>
            </a:r>
          </a:p>
          <a:p>
            <a:pPr algn="ctr">
              <a:buNone/>
            </a:pPr>
            <a:r>
              <a:rPr lang="ru-RU" dirty="0"/>
              <a:t>  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643050"/>
            <a:ext cx="4643438" cy="448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rgbClr val="00B050"/>
                </a:solidFill>
              </a:rPr>
              <a:t>6</a:t>
            </a:r>
            <a:r>
              <a:rPr lang="ru-RU" dirty="0"/>
              <a:t>=1+2+3;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rgbClr val="00B050"/>
                </a:solidFill>
              </a:rPr>
              <a:t>28</a:t>
            </a:r>
            <a:r>
              <a:rPr lang="ru-RU" dirty="0"/>
              <a:t>=1+2+4+7+14 </a:t>
            </a:r>
          </a:p>
          <a:p>
            <a:pPr algn="r">
              <a:buNone/>
            </a:pPr>
            <a:r>
              <a:rPr lang="ru-RU" b="1" dirty="0">
                <a:solidFill>
                  <a:srgbClr val="00B050"/>
                </a:solidFill>
              </a:rPr>
              <a:t>496</a:t>
            </a:r>
            <a:r>
              <a:rPr lang="ru-RU" dirty="0"/>
              <a:t>=1+2+4+8+16+31+62+124+128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dirty="0"/>
              <a:t>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треугольное число и как его найти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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buNone/>
            </a:pPr>
            <a:r>
              <a:rPr lang="ru-RU" dirty="0"/>
              <a:t>  </a:t>
            </a:r>
          </a:p>
          <a:p>
            <a:pPr algn="just">
              <a:buNone/>
            </a:pPr>
            <a:r>
              <a:rPr lang="ru-RU" dirty="0"/>
              <a:t>   1+2=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dirty="0"/>
              <a:t> 1+2+3=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6 </a:t>
            </a:r>
            <a:r>
              <a:rPr lang="ru-RU" dirty="0"/>
              <a:t>  1+2+3+4=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ru-RU" dirty="0"/>
              <a:t>   1+2+3+4+5=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ru-RU" dirty="0"/>
              <a:t> 1+2+3+4+5+6=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21</a:t>
            </a:r>
            <a:r>
              <a:rPr lang="ru-RU" dirty="0"/>
              <a:t>   1+2+3+4+5+6+7=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28</a:t>
            </a:r>
            <a:r>
              <a:rPr lang="ru-RU" dirty="0"/>
              <a:t>                 </a:t>
            </a:r>
            <a:r>
              <a:rPr lang="ru-RU" b="1" dirty="0"/>
              <a:t>Это и есть треугольные числа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26284" t="57769" r="22378" b="18555"/>
          <a:stretch>
            <a:fillRect/>
          </a:stretch>
        </p:blipFill>
        <p:spPr bwMode="auto">
          <a:xfrm>
            <a:off x="1500166" y="2928934"/>
            <a:ext cx="607223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48" y="1643050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>
                <a:latin typeface="Arial Black" pitchFamily="34" charset="0"/>
                <a:cs typeface="Aharoni" pitchFamily="2" charset="-79"/>
              </a:rPr>
              <a:t> 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Первое треугольное число, посчитали Пифагорейцы - это «1».  Каждое следующее число получается путем прибавлением строки снизу к предыдущему, в которой на одну точку больше. </a:t>
            </a:r>
          </a:p>
          <a:p>
            <a:pPr>
              <a:buNone/>
            </a:pP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Попробуем найти треугольное число другим способом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   </a:t>
            </a:r>
          </a:p>
          <a:p>
            <a:pPr>
              <a:buNone/>
            </a:pPr>
            <a:r>
              <a:rPr lang="ru-RU" dirty="0"/>
              <a:t>Формула нахождения чисел:   </a:t>
            </a:r>
          </a:p>
          <a:p>
            <a:pPr>
              <a:buNone/>
            </a:pPr>
            <a:r>
              <a:rPr lang="pt-BR" b="1" i="1" dirty="0">
                <a:solidFill>
                  <a:schemeClr val="tx2">
                    <a:lumMod val="75000"/>
                  </a:schemeClr>
                </a:solidFill>
              </a:rPr>
              <a:t>Тn =(n+1)•n:2=1/2•(n+1)•n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/>
              <a:t>Например:</a:t>
            </a:r>
          </a:p>
          <a:p>
            <a:pPr>
              <a:buNone/>
            </a:pPr>
            <a:r>
              <a:rPr lang="ru-RU" b="1" dirty="0"/>
              <a:t>(3+1)</a:t>
            </a:r>
            <a:r>
              <a:rPr lang="pt-BR" b="1" i="1" dirty="0"/>
              <a:t> </a:t>
            </a:r>
            <a:r>
              <a:rPr lang="pt-BR" b="1" dirty="0"/>
              <a:t>• </a:t>
            </a:r>
            <a:r>
              <a:rPr lang="ru-RU" b="1" dirty="0"/>
              <a:t>3:2= </a:t>
            </a:r>
            <a:r>
              <a:rPr lang="ru-RU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Мы высчитываем, сколько слагаемых записали. Затем прибавляем один. Далее наше количество пар делим на два. Потом  частное умножаем на сумму слагаемого и один.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357166"/>
            <a:ext cx="8786842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>
                <a:latin typeface="Arial Black" pitchFamily="34" charset="0"/>
              </a:rPr>
              <a:t>        </a:t>
            </a:r>
            <a:r>
              <a:rPr lang="ru-RU" b="1" dirty="0">
                <a:solidFill>
                  <a:srgbClr val="660066"/>
                </a:solidFill>
                <a:latin typeface="Arial Black" pitchFamily="34" charset="0"/>
                <a:cs typeface="AngsanaUPC" pitchFamily="18" charset="-34"/>
              </a:rPr>
              <a:t>Интересный факт</a:t>
            </a:r>
            <a:r>
              <a:rPr lang="ru-RU" dirty="0">
                <a:latin typeface="Arial Black" pitchFamily="34" charset="0"/>
                <a:cs typeface="AngsanaUPC" pitchFamily="18" charset="-34"/>
              </a:rPr>
              <a:t>:</a:t>
            </a:r>
          </a:p>
          <a:p>
            <a:pPr>
              <a:buNone/>
            </a:pPr>
            <a:r>
              <a:rPr lang="ru-RU" dirty="0">
                <a:latin typeface="Arial Black" pitchFamily="34" charset="0"/>
                <a:cs typeface="AngsanaUPC" pitchFamily="18" charset="-34"/>
              </a:rPr>
              <a:t>    </a:t>
            </a:r>
            <a:r>
              <a:rPr lang="ru-RU" dirty="0">
                <a:cs typeface="AngsanaUPC" pitchFamily="18" charset="-34"/>
              </a:rPr>
              <a:t> </a:t>
            </a:r>
            <a:r>
              <a:rPr lang="ru-RU" b="1" dirty="0">
                <a:cs typeface="AngsanaUPC" pitchFamily="18" charset="-34"/>
              </a:rPr>
              <a:t>Число 666 – звериное число, оказалось треугольным. </a:t>
            </a:r>
            <a:r>
              <a:rPr lang="ru-RU" dirty="0">
                <a:cs typeface="AngsanaUPC" pitchFamily="18" charset="-34"/>
              </a:rPr>
              <a:t>Это число считается воплощение сатаны.  Наряду с пентаграммой и перевернутым крестом, данное число часто используется в атрибутике </a:t>
            </a:r>
            <a:r>
              <a:rPr lang="ru-RU" dirty="0" err="1">
                <a:cs typeface="AngsanaUPC" pitchFamily="18" charset="-34"/>
              </a:rPr>
              <a:t>сатанистов</a:t>
            </a:r>
            <a:r>
              <a:rPr lang="ru-RU" dirty="0">
                <a:cs typeface="AngsanaUPC" pitchFamily="18" charset="-34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треугольных чисел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   </a:t>
            </a:r>
            <a:r>
              <a:rPr lang="ru-RU" b="1" dirty="0"/>
              <a:t>Сумма двух последовательных треугольных чисел даёт полный квадрат – квадратное число.</a:t>
            </a:r>
          </a:p>
          <a:p>
            <a:pPr algn="just">
              <a:buNone/>
            </a:pPr>
            <a:r>
              <a:rPr lang="ru-RU" dirty="0"/>
              <a:t>     6+10=16=4² </a:t>
            </a:r>
          </a:p>
          <a:p>
            <a:pPr algn="just">
              <a:buNone/>
            </a:pPr>
            <a:r>
              <a:rPr lang="ru-RU" dirty="0"/>
              <a:t>    10+15=25=5² 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/>
              <a:t> Если номер треугольного числа при делении на 4 даёт остаток 1 или 2, то треугольное число нечётное.</a:t>
            </a:r>
            <a:r>
              <a:rPr lang="ru-RU" sz="4800" b="1" dirty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1" y="500046"/>
          <a:ext cx="7215237" cy="522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7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Номер</a:t>
                      </a:r>
                      <a:r>
                        <a:rPr lang="ru-RU" baseline="0" dirty="0"/>
                        <a:t> треугольного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Остаток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Четное или</a:t>
                      </a:r>
                      <a:r>
                        <a:rPr lang="ru-RU" baseline="0" dirty="0"/>
                        <a:t> нечетное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Треугольное число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17=4•4+1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нечётное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18=4•4+2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нечётное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19=4•4+3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чётное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20=4•5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чётное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21=4•5+1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22=4•5+2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23=4•5+3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24=4•6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25=4•6+1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26=4•6+2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нечетное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27=4•6+3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28=4•7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611</Words>
  <Application>Microsoft Office PowerPoint</Application>
  <PresentationFormat>Экран (4:3)</PresentationFormat>
  <Paragraphs>132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Arial Unicode MS</vt:lpstr>
      <vt:lpstr>Calibri</vt:lpstr>
      <vt:lpstr>Times New Roman</vt:lpstr>
      <vt:lpstr>Wingdings</vt:lpstr>
      <vt:lpstr>Тема Office</vt:lpstr>
      <vt:lpstr>  </vt:lpstr>
      <vt:lpstr>Оглавление</vt:lpstr>
      <vt:lpstr>Цель:  Изучить треугольные числа</vt:lpstr>
      <vt:lpstr>Совершенное число</vt:lpstr>
      <vt:lpstr>Что такое треугольное число и как его найти</vt:lpstr>
      <vt:lpstr> Попробуем найти треугольное число другим способом</vt:lpstr>
      <vt:lpstr>Презентация PowerPoint</vt:lpstr>
      <vt:lpstr>Свойства треугольных чисел</vt:lpstr>
      <vt:lpstr>Презентация PowerPoint</vt:lpstr>
      <vt:lpstr>Треугольное число 10</vt:lpstr>
      <vt:lpstr>Презентация PowerPoint</vt:lpstr>
      <vt:lpstr>Где встречаются треугольные числа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Научно-исследовательская работа Математика Волшебная сила треугольных чисел Выполнил: Шамшурин Андрей Владимирович учащийся 7В класса Муниципального бюджетного общеобразовательного учреждения «Средней общеобразовательной школы №31» Руководитель: Гагарина Наталья Анатольевна учитель математики высшей категории, МБОУ «СОШ №31» г. Ижевска Ижевск, 20</dc:title>
  <dc:creator>Gosha</dc:creator>
  <cp:lastModifiedBy>Светлана Анохина</cp:lastModifiedBy>
  <cp:revision>38</cp:revision>
  <dcterms:created xsi:type="dcterms:W3CDTF">2023-02-14T16:46:09Z</dcterms:created>
  <dcterms:modified xsi:type="dcterms:W3CDTF">2024-10-06T17:14:52Z</dcterms:modified>
</cp:coreProperties>
</file>