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2" r:id="rId5"/>
    <p:sldId id="264" r:id="rId6"/>
    <p:sldId id="263" r:id="rId7"/>
    <p:sldId id="265" r:id="rId8"/>
    <p:sldId id="266" r:id="rId9"/>
    <p:sldId id="267" r:id="rId10"/>
    <p:sldId id="268" r:id="rId11"/>
    <p:sldId id="269" r:id="rId12"/>
    <p:sldId id="270" r:id="rId13"/>
    <p:sldId id="271" r:id="rId14"/>
    <p:sldId id="272" r:id="rId15"/>
    <p:sldId id="273" r:id="rId16"/>
    <p:sldId id="274" r:id="rId17"/>
    <p:sldId id="275"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91" r:id="rId31"/>
    <p:sldId id="289" r:id="rId32"/>
    <p:sldId id="292"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61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7ED20930-CA40-405E-B114-4BF3A409F496}" type="datetimeFigureOut">
              <a:rPr lang="ru-RU" smtClean="0"/>
              <a:pPr/>
              <a:t>12.10.2024</a:t>
            </a:fld>
            <a:endParaRPr lang="ru-RU" dirty="0"/>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dirty="0"/>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C075FE-8778-4485-9852-D62F6E4CDE00}"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C075FE-8778-4485-9852-D62F6E4CDE0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C075FE-8778-4485-9852-D62F6E4CDE0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C075FE-8778-4485-9852-D62F6E4CDE00}" type="slidenum">
              <a:rPr lang="ru-RU" smtClean="0"/>
              <a:pPr/>
              <a:t>‹#›</a:t>
            </a:fld>
            <a:endParaRPr lang="ru-RU" dirty="0"/>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C075FE-8778-4485-9852-D62F6E4CDE00}" type="slidenum">
              <a:rPr lang="ru-RU" smtClean="0"/>
              <a:pPr/>
              <a:t>‹#›</a:t>
            </a:fld>
            <a:endParaRPr lang="ru-RU" dirty="0"/>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C075FE-8778-4485-9852-D62F6E4CDE00}" type="slidenum">
              <a:rPr lang="ru-RU" smtClean="0"/>
              <a:pPr/>
              <a:t>‹#›</a:t>
            </a:fld>
            <a:endParaRPr lang="ru-RU" dirty="0"/>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C075FE-8778-4485-9852-D62F6E4CDE0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C075FE-8778-4485-9852-D62F6E4CDE00}" type="slidenum">
              <a:rPr lang="ru-RU" smtClean="0"/>
              <a:pPr/>
              <a:t>‹#›</a:t>
            </a:fld>
            <a:endParaRPr lang="ru-RU" dirty="0"/>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D20930-CA40-405E-B114-4BF3A409F496}" type="datetimeFigureOut">
              <a:rPr lang="ru-RU" smtClean="0"/>
              <a:pPr/>
              <a:t>12.10.2024</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C075FE-8778-4485-9852-D62F6E4CDE0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7ED20930-CA40-405E-B114-4BF3A409F496}" type="datetimeFigureOut">
              <a:rPr lang="ru-RU" smtClean="0"/>
              <a:pPr/>
              <a:t>12.10.2024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C075FE-8778-4485-9852-D62F6E4CDE0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7ED20930-CA40-405E-B114-4BF3A409F496}" type="datetimeFigureOut">
              <a:rPr lang="ru-RU" smtClean="0"/>
              <a:pPr/>
              <a:t>12.10.2024</a:t>
            </a:fld>
            <a:endParaRPr lang="ru-RU" dirty="0"/>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dirty="0"/>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C075FE-8778-4485-9852-D62F6E4CDE00}" type="slidenum">
              <a:rPr lang="ru-RU" smtClean="0"/>
              <a:pPr/>
              <a:t>‹#›</a:t>
            </a:fld>
            <a:endParaRPr lang="ru-RU"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D20930-CA40-405E-B114-4BF3A409F496}" type="datetimeFigureOut">
              <a:rPr lang="ru-RU" smtClean="0"/>
              <a:pPr/>
              <a:t>12.10.2024</a:t>
            </a:fld>
            <a:endParaRPr lang="ru-RU" dirty="0"/>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dirty="0"/>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C075FE-8778-4485-9852-D62F6E4CDE0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2030" y="0"/>
            <a:ext cx="8229600" cy="1556792"/>
          </a:xfrm>
        </p:spPr>
        <p:txBody>
          <a:bodyPr>
            <a:normAutofit fontScale="90000"/>
          </a:bodyPr>
          <a:lstStyle/>
          <a:p>
            <a:pPr algn="ctr"/>
            <a:r>
              <a:rPr lang="ru-RU" sz="4000" smtClean="0">
                <a:solidFill>
                  <a:schemeClr val="tx1"/>
                </a:solidFill>
                <a:latin typeface="Times New Roman" pitchFamily="18" charset="0"/>
                <a:cs typeface="Times New Roman" pitchFamily="18" charset="0"/>
              </a:rPr>
              <a:t/>
            </a:r>
            <a:br>
              <a:rPr lang="ru-RU" sz="4000" smtClean="0">
                <a:solidFill>
                  <a:schemeClr val="tx1"/>
                </a:solidFill>
                <a:latin typeface="Times New Roman" pitchFamily="18" charset="0"/>
                <a:cs typeface="Times New Roman" pitchFamily="18" charset="0"/>
              </a:rPr>
            </a:br>
            <a:r>
              <a:rPr lang="ru-RU" sz="4000" smtClean="0">
                <a:solidFill>
                  <a:schemeClr val="tx1"/>
                </a:solidFill>
                <a:latin typeface="Times New Roman" pitchFamily="18" charset="0"/>
                <a:cs typeface="Times New Roman" pitchFamily="18" charset="0"/>
              </a:rPr>
              <a:t>Физическое </a:t>
            </a:r>
            <a:r>
              <a:rPr lang="ru-RU" sz="4000" dirty="0" smtClean="0">
                <a:solidFill>
                  <a:schemeClr val="tx1"/>
                </a:solidFill>
                <a:latin typeface="Times New Roman" pitchFamily="18" charset="0"/>
                <a:cs typeface="Times New Roman" pitchFamily="18" charset="0"/>
              </a:rPr>
              <a:t>воспитание детей с умственной отсталостью </a:t>
            </a:r>
            <a:endParaRPr lang="ru-RU" sz="4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8760"/>
            <a:ext cx="9144000" cy="5589240"/>
          </a:xfrm>
        </p:spPr>
        <p:txBody>
          <a:bodyPr>
            <a:normAutofit/>
          </a:bodyPr>
          <a:lstStyle/>
          <a:p>
            <a:pPr>
              <a:buNone/>
            </a:pPr>
            <a:r>
              <a:rPr lang="ru-RU" dirty="0" smtClean="0"/>
              <a:t>		</a:t>
            </a:r>
            <a:r>
              <a:rPr lang="ru-RU" sz="2800" dirty="0" smtClean="0">
                <a:latin typeface="Times New Roman" pitchFamily="18" charset="0"/>
                <a:cs typeface="Times New Roman" pitchFamily="18" charset="0"/>
              </a:rPr>
              <a:t>У большинства детей наблюдаются моторные нарушения, выражающиеся не только в запаздывании актов </a:t>
            </a:r>
            <a:r>
              <a:rPr lang="ru-RU" sz="2800" dirty="0" err="1" smtClean="0">
                <a:latin typeface="Times New Roman" pitchFamily="18" charset="0"/>
                <a:cs typeface="Times New Roman" pitchFamily="18" charset="0"/>
              </a:rPr>
              <a:t>прямостояния</a:t>
            </a:r>
            <a:r>
              <a:rPr lang="ru-RU" sz="2800" dirty="0" smtClean="0">
                <a:latin typeface="Times New Roman" pitchFamily="18" charset="0"/>
                <a:cs typeface="Times New Roman" pitchFamily="18" charset="0"/>
              </a:rPr>
              <a:t>, ходьбы и бега, но и в качественном своеобразии и недоразвитии всех движений. </a:t>
            </a:r>
          </a:p>
          <a:p>
            <a:pPr>
              <a:buNone/>
            </a:pPr>
            <a:r>
              <a:rPr lang="ru-RU" sz="2800" dirty="0" smtClean="0">
                <a:latin typeface="Times New Roman" pitchFamily="18" charset="0"/>
                <a:cs typeface="Times New Roman" pitchFamily="18" charset="0"/>
              </a:rPr>
              <a:t>		Особенно грубо недоразвиты тонкие дифференцированные движения рук и пальцев. Движения детей замедлены и неуклюжи. У большинства наблюдаются пороки развития скелета, черепа, конечностей, кожных покровов, внутренних органов.</a:t>
            </a:r>
            <a:endParaRPr lang="ru-RU" sz="28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052736"/>
          </a:xfrm>
        </p:spPr>
        <p:txBody>
          <a:bodyPr>
            <a:normAutofit/>
          </a:bodyPr>
          <a:lstStyle/>
          <a:p>
            <a:pPr algn="ctr"/>
            <a:r>
              <a:rPr lang="ru-RU" sz="3600" dirty="0" smtClean="0">
                <a:latin typeface="Times New Roman" pitchFamily="18" charset="0"/>
                <a:cs typeface="Times New Roman" pitchFamily="18" charset="0"/>
              </a:rPr>
              <a:t>Тяжелая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8760"/>
            <a:ext cx="9144000" cy="5589240"/>
          </a:xfrm>
        </p:spPr>
        <p:txBody>
          <a:bodyPr/>
          <a:lstStyle/>
          <a:p>
            <a:pPr>
              <a:buNone/>
            </a:pPr>
            <a:r>
              <a:rPr lang="ru-RU" dirty="0" smtClean="0"/>
              <a:t>		</a:t>
            </a:r>
            <a:r>
              <a:rPr lang="ru-RU" sz="3200" dirty="0" smtClean="0">
                <a:latin typeface="Times New Roman" pitchFamily="18" charset="0"/>
                <a:cs typeface="Times New Roman" pitchFamily="18" charset="0"/>
              </a:rPr>
              <a:t>В правовом отношении дети являются недееспособными и над ними устанавливается опека родителей или заменяющих их лиц. До совершеннолетия они находятся в специализированных детских домах, а потом переводятся в учреждения социального обеспечения. Эти дети также могут воспитываться в домашних условиях.</a:t>
            </a:r>
            <a:endParaRPr lang="ru-RU" sz="32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124744"/>
          </a:xfrm>
        </p:spPr>
        <p:txBody>
          <a:bodyPr>
            <a:normAutofit/>
          </a:bodyPr>
          <a:lstStyle/>
          <a:p>
            <a:pPr algn="ctr"/>
            <a:r>
              <a:rPr lang="ru-RU" sz="3600" dirty="0" smtClean="0">
                <a:latin typeface="Times New Roman" pitchFamily="18" charset="0"/>
                <a:cs typeface="Times New Roman" pitchFamily="18" charset="0"/>
              </a:rPr>
              <a:t>Тяжелая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24744"/>
            <a:ext cx="9144000" cy="5733256"/>
          </a:xfrm>
        </p:spPr>
        <p:txBody>
          <a:bodyPr/>
          <a:lstStyle/>
          <a:p>
            <a:pPr>
              <a:buNone/>
            </a:pPr>
            <a:r>
              <a:rPr lang="ru-RU" dirty="0" smtClean="0"/>
              <a:t>		</a:t>
            </a:r>
            <a:r>
              <a:rPr lang="ru-RU" sz="3200" dirty="0" smtClean="0">
                <a:latin typeface="Times New Roman" pitchFamily="18" charset="0"/>
                <a:cs typeface="Times New Roman" pitchFamily="18" charset="0"/>
              </a:rPr>
              <a:t>Диагностика грубых нарушений возможна уже на первом году жизни ребенка. Задержка в проявлении дифференцированной эмоциональной реакции, неадекватная реакция на окружение, позднее появление стояния, ходьбы, лепета и первых слов, слабый интерес к окружающим объектам.</a:t>
            </a:r>
            <a:endParaRPr lang="ru-RU" sz="32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196752"/>
          </a:xfrm>
        </p:spPr>
        <p:txBody>
          <a:bodyPr>
            <a:normAutofit/>
          </a:bodyPr>
          <a:lstStyle/>
          <a:p>
            <a:pPr algn="ctr"/>
            <a:r>
              <a:rPr lang="ru-RU" sz="3600" dirty="0" smtClean="0">
                <a:latin typeface="Times New Roman" pitchFamily="18" charset="0"/>
                <a:cs typeface="Times New Roman" pitchFamily="18" charset="0"/>
              </a:rPr>
              <a:t>Глубокая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052736"/>
            <a:ext cx="9144000" cy="5805264"/>
          </a:xfrm>
        </p:spPr>
        <p:txBody>
          <a:bodyPr>
            <a:normAutofit/>
          </a:bodyPr>
          <a:lstStyle/>
          <a:p>
            <a:pPr>
              <a:buNone/>
            </a:pPr>
            <a:r>
              <a:rPr lang="ru-RU" dirty="0" smtClean="0"/>
              <a:t>		</a:t>
            </a:r>
            <a:r>
              <a:rPr lang="ru-RU" dirty="0" smtClean="0">
                <a:latin typeface="Times New Roman" pitchFamily="18" charset="0"/>
                <a:cs typeface="Times New Roman" pitchFamily="18" charset="0"/>
              </a:rPr>
              <a:t>Нарушены процессы памяти, восприятия, внимания, мышления, снижены пороги чувствительности. Им недоступно осмысление окружающего, речь развивается крайне ограниченно или не развивается вообще. Наблюдаются тяжелые нарушения моторики, большинство из них неподвижны, страдают расстройствами урологических функций, неспособны или малоспособны заботиться об основных потребностях. Элементарные гигиенические навыки и самообслуживание отсутствуют. В поведении апатичны, вялы или агрессивны, злобны, раздражительны. Нуждаются в постоянной помощи и контроле.</a:t>
            </a: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980728"/>
          </a:xfrm>
        </p:spPr>
        <p:txBody>
          <a:bodyPr>
            <a:noAutofit/>
          </a:bodyPr>
          <a:lstStyle/>
          <a:p>
            <a:pPr algn="ctr"/>
            <a:r>
              <a:rPr lang="ru-RU" sz="3600" dirty="0" smtClean="0">
                <a:latin typeface="Times New Roman" pitchFamily="18" charset="0"/>
                <a:cs typeface="Times New Roman" pitchFamily="18" charset="0"/>
              </a:rPr>
              <a:t>Глубокая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052736"/>
            <a:ext cx="9144000" cy="5805264"/>
          </a:xfrm>
        </p:spPr>
        <p:txBody>
          <a:bodyPr/>
          <a:lstStyle/>
          <a:p>
            <a:pPr>
              <a:buNone/>
            </a:pPr>
            <a:r>
              <a:rPr lang="ru-RU" dirty="0" smtClean="0"/>
              <a:t>		</a:t>
            </a:r>
            <a:r>
              <a:rPr lang="ru-RU" sz="2800" dirty="0" smtClean="0">
                <a:latin typeface="Times New Roman" pitchFamily="18" charset="0"/>
                <a:cs typeface="Times New Roman" pitchFamily="18" charset="0"/>
              </a:rPr>
              <a:t>Дети не обучаются и находятся (с согласия родителей) в специальных учреждениях (детских домах для глубоко умственно отсталых) системы Министерства социального обеспечения, где им оказывается необходимая медицинская помощь, наблюдение и уход. По достижении 18-летнего возраста они переводятся в специальные интернаты. Государственная система помощи глубоко умственно отсталым не исключает их воспитание в семье при установлении опеки.</a:t>
            </a:r>
            <a:endParaRPr lang="ru-RU" sz="28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124744"/>
          </a:xfrm>
        </p:spPr>
        <p:txBody>
          <a:bodyPr>
            <a:normAutofit/>
          </a:bodyPr>
          <a:lstStyle/>
          <a:p>
            <a:pPr algn="ctr"/>
            <a:r>
              <a:rPr lang="ru-RU" sz="3600" dirty="0" smtClean="0">
                <a:latin typeface="Times New Roman" pitchFamily="18" charset="0"/>
                <a:cs typeface="Times New Roman" pitchFamily="18" charset="0"/>
              </a:rPr>
              <a:t>Глубокая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12776"/>
            <a:ext cx="9144000" cy="5445224"/>
          </a:xfrm>
        </p:spPr>
        <p:txBody>
          <a:bodyPr>
            <a:normAutofit/>
          </a:bodyPr>
          <a:lstStyle/>
          <a:p>
            <a:pPr>
              <a:buNone/>
            </a:pPr>
            <a:r>
              <a:rPr lang="ru-RU" dirty="0" smtClean="0"/>
              <a:t>		</a:t>
            </a:r>
            <a:r>
              <a:rPr lang="ru-RU" sz="2400" dirty="0" smtClean="0">
                <a:latin typeface="Times New Roman" pitchFamily="18" charset="0"/>
                <a:cs typeface="Times New Roman" pitchFamily="18" charset="0"/>
              </a:rPr>
              <a:t>На физическое развитие, двигательные способности, обучаемость и приспособляемость к физической нагрузки оказывает влияние тяжесть интеллектуального дефекта, сопутствующие заболевания, вторичные нарушения, особенности психической и эмоционально - волевой сферы детей.</a:t>
            </a:r>
          </a:p>
          <a:p>
            <a:pPr>
              <a:buNone/>
            </a:pPr>
            <a:r>
              <a:rPr lang="ru-RU" sz="2400" dirty="0" smtClean="0">
                <a:latin typeface="Times New Roman" pitchFamily="18" charset="0"/>
                <a:cs typeface="Times New Roman" pitchFamily="18" charset="0"/>
              </a:rPr>
              <a:t> 		Психомоторное недоразвитие детей с легкой степенью умственной отсталостью проявляется в замедленном темпе развития локомоторных функций, непродуктивности движений, двигательном беспокойстве и суетливости. Движения бедны, угловаты, недостаточно плавны. Особенно плохо сформированы тонкие и точные движения рук, предметная манипуляция, жестикуляция и мимика. </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417638"/>
          </a:xfrm>
        </p:spPr>
        <p:txBody>
          <a:bodyPr>
            <a:normAutofit/>
          </a:bodyPr>
          <a:lstStyle/>
          <a:p>
            <a:pPr algn="ctr"/>
            <a:r>
              <a:rPr lang="ru-RU" sz="3600" dirty="0" smtClean="0">
                <a:latin typeface="Times New Roman" pitchFamily="18" charset="0"/>
                <a:cs typeface="Times New Roman" pitchFamily="18" charset="0"/>
              </a:rPr>
              <a:t>Особенности физического развития и двигательных способностей детей</a:t>
            </a:r>
            <a:endParaRPr lang="ru-RU" sz="3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12776"/>
            <a:ext cx="9144000" cy="5445224"/>
          </a:xfrm>
        </p:spPr>
        <p:txBody>
          <a:bodyPr>
            <a:normAutofit/>
          </a:bodyPr>
          <a:lstStyle/>
          <a:p>
            <a:pPr lvl="2">
              <a:buNone/>
            </a:pPr>
            <a:r>
              <a:rPr lang="ru-RU" sz="28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Страдает согласованность, точность и темп движений. Они замедленны, неуклюжи, что препятствует формированию механизма бега, прыжков, метаний.</a:t>
            </a:r>
            <a:r>
              <a:rPr lang="ru-RU" sz="2400" dirty="0" smtClean="0"/>
              <a:t> </a:t>
            </a:r>
          </a:p>
          <a:p>
            <a:pPr lvl="2">
              <a:buNone/>
            </a:pPr>
            <a:r>
              <a:rPr lang="ru-RU" sz="2400" dirty="0" smtClean="0"/>
              <a:t>			</a:t>
            </a:r>
            <a:r>
              <a:rPr lang="ru-RU" sz="2400" dirty="0" smtClean="0">
                <a:latin typeface="Times New Roman" pitchFamily="18" charset="0"/>
                <a:cs typeface="Times New Roman" pitchFamily="18" charset="0"/>
              </a:rPr>
              <a:t>У одних детей двигательное недоразвитие проявляется в вялости, неловкости, низкой силе и скорости двигательных действий, у других –повышенная подвижность сочетается с беспорядочностью, бесцельностью, наличием лишних движений.</a:t>
            </a:r>
          </a:p>
          <a:p>
            <a:pPr lvl="2">
              <a:buNone/>
            </a:pPr>
            <a:endParaRPr lang="ru-RU" sz="28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417638"/>
          </a:xfrm>
        </p:spPr>
        <p:txBody>
          <a:bodyPr>
            <a:normAutofit/>
          </a:bodyPr>
          <a:lstStyle/>
          <a:p>
            <a:pPr algn="ctr"/>
            <a:r>
              <a:rPr lang="ru-RU" sz="3600" dirty="0" smtClean="0">
                <a:latin typeface="Times New Roman" pitchFamily="18" charset="0"/>
                <a:cs typeface="Times New Roman" pitchFamily="18" charset="0"/>
              </a:rPr>
              <a:t>Особенности физического развития и двигательных способностей детей</a:t>
            </a:r>
            <a:endParaRPr lang="ru-RU" sz="3600" dirty="0"/>
          </a:p>
        </p:txBody>
      </p:sp>
      <p:pic>
        <p:nvPicPr>
          <p:cNvPr id="4" name="Picture 3" descr="C:\Users\BFNGU\Desktop\МОЯ\физкультура 16 ноя 16\P1100103.JPG"/>
          <p:cNvPicPr>
            <a:picLocks noChangeAspect="1" noChangeArrowheads="1"/>
          </p:cNvPicPr>
          <p:nvPr/>
        </p:nvPicPr>
        <p:blipFill>
          <a:blip r:embed="rId2" cstate="print"/>
          <a:srcRect/>
          <a:stretch>
            <a:fillRect/>
          </a:stretch>
        </p:blipFill>
        <p:spPr bwMode="auto">
          <a:xfrm>
            <a:off x="5292080" y="4221089"/>
            <a:ext cx="1977594" cy="2636911"/>
          </a:xfrm>
          <a:prstGeom prst="rect">
            <a:avLst/>
          </a:prstGeom>
          <a:ln>
            <a:noFill/>
          </a:ln>
          <a:effectLst>
            <a:softEdge rad="11250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12776"/>
            <a:ext cx="9144000" cy="5445224"/>
          </a:xfrm>
        </p:spPr>
        <p:txBody>
          <a:bodyPr>
            <a:normAutofit/>
          </a:bodyPr>
          <a:lstStyle/>
          <a:p>
            <a:pPr>
              <a:buNone/>
            </a:pPr>
            <a:r>
              <a:rPr lang="ru-RU" sz="2400" dirty="0" smtClean="0">
                <a:latin typeface="Times New Roman" pitchFamily="18" charset="0"/>
                <a:cs typeface="Times New Roman" pitchFamily="18" charset="0"/>
              </a:rPr>
              <a:t>Нарушения физического развития:</a:t>
            </a:r>
          </a:p>
          <a:p>
            <a:pPr>
              <a:buFont typeface="Wingdings" pitchFamily="2" charset="2"/>
              <a:buChar char="Ø"/>
            </a:pPr>
            <a:r>
              <a:rPr lang="ru-RU" sz="2400" dirty="0" smtClean="0">
                <a:latin typeface="Times New Roman" pitchFamily="18" charset="0"/>
                <a:cs typeface="Times New Roman" pitchFamily="18" charset="0"/>
              </a:rPr>
              <a:t>Отставание в массе тела;</a:t>
            </a:r>
          </a:p>
          <a:p>
            <a:pPr>
              <a:buFont typeface="Wingdings" pitchFamily="2" charset="2"/>
              <a:buChar char="Ø"/>
            </a:pPr>
            <a:r>
              <a:rPr lang="ru-RU" sz="2400" dirty="0" smtClean="0">
                <a:latin typeface="Times New Roman" pitchFamily="18" charset="0"/>
                <a:cs typeface="Times New Roman" pitchFamily="18" charset="0"/>
              </a:rPr>
              <a:t>Отставание в длине тела;</a:t>
            </a:r>
          </a:p>
          <a:p>
            <a:pPr>
              <a:buFont typeface="Wingdings" pitchFamily="2" charset="2"/>
              <a:buChar char="Ø"/>
            </a:pPr>
            <a:r>
              <a:rPr lang="ru-RU" sz="2400" dirty="0" smtClean="0">
                <a:latin typeface="Times New Roman" pitchFamily="18" charset="0"/>
                <a:cs typeface="Times New Roman" pitchFamily="18" charset="0"/>
              </a:rPr>
              <a:t>Нарушение осанки;</a:t>
            </a:r>
          </a:p>
          <a:p>
            <a:pPr>
              <a:buFont typeface="Wingdings" pitchFamily="2" charset="2"/>
              <a:buChar char="Ø"/>
            </a:pPr>
            <a:r>
              <a:rPr lang="ru-RU" sz="2400" dirty="0" smtClean="0">
                <a:latin typeface="Times New Roman" pitchFamily="18" charset="0"/>
                <a:cs typeface="Times New Roman" pitchFamily="18" charset="0"/>
              </a:rPr>
              <a:t>Нарушение в развитии стопы;</a:t>
            </a:r>
          </a:p>
          <a:p>
            <a:pPr>
              <a:buFont typeface="Wingdings" pitchFamily="2" charset="2"/>
              <a:buChar char="Ø"/>
            </a:pPr>
            <a:r>
              <a:rPr lang="ru-RU" sz="2400" dirty="0" smtClean="0">
                <a:latin typeface="Times New Roman" pitchFamily="18" charset="0"/>
                <a:cs typeface="Times New Roman" pitchFamily="18" charset="0"/>
              </a:rPr>
              <a:t>Нарушения в развитии грудной клетки и снижение ее окружности;</a:t>
            </a:r>
          </a:p>
          <a:p>
            <a:pPr>
              <a:buFont typeface="Wingdings" pitchFamily="2" charset="2"/>
              <a:buChar char="Ø"/>
            </a:pPr>
            <a:r>
              <a:rPr lang="ru-RU" sz="2400" dirty="0" smtClean="0">
                <a:latin typeface="Times New Roman" pitchFamily="18" charset="0"/>
                <a:cs typeface="Times New Roman" pitchFamily="18" charset="0"/>
              </a:rPr>
              <a:t>Парезы верхних и нижних конечностей;</a:t>
            </a:r>
          </a:p>
          <a:p>
            <a:pPr>
              <a:buFont typeface="Wingdings" pitchFamily="2" charset="2"/>
              <a:buChar char="Ø"/>
            </a:pPr>
            <a:r>
              <a:rPr lang="ru-RU" sz="2400" dirty="0" smtClean="0">
                <a:latin typeface="Times New Roman" pitchFamily="18" charset="0"/>
                <a:cs typeface="Times New Roman" pitchFamily="18" charset="0"/>
              </a:rPr>
              <a:t>Отставания в показателях объема жизненной емкости легких;</a:t>
            </a:r>
          </a:p>
          <a:p>
            <a:pPr>
              <a:buFont typeface="Wingdings" pitchFamily="2" charset="2"/>
              <a:buChar char="Ø"/>
            </a:pPr>
            <a:r>
              <a:rPr lang="ru-RU" sz="2400" dirty="0" smtClean="0">
                <a:latin typeface="Times New Roman" pitchFamily="18" charset="0"/>
                <a:cs typeface="Times New Roman" pitchFamily="18" charset="0"/>
              </a:rPr>
              <a:t>Деформации черепа;</a:t>
            </a:r>
          </a:p>
          <a:p>
            <a:pPr>
              <a:buFont typeface="Wingdings" pitchFamily="2" charset="2"/>
              <a:buChar char="Ø"/>
            </a:pPr>
            <a:r>
              <a:rPr lang="ru-RU" sz="2400" dirty="0" smtClean="0">
                <a:latin typeface="Times New Roman" pitchFamily="18" charset="0"/>
                <a:cs typeface="Times New Roman" pitchFamily="18" charset="0"/>
              </a:rPr>
              <a:t>Аномалии лицевого скелета.</a:t>
            </a:r>
          </a:p>
          <a:p>
            <a:pPr>
              <a:buFontTx/>
              <a:buChar char="-"/>
            </a:pPr>
            <a:endParaRPr lang="ru-RU" dirty="0" smtClean="0"/>
          </a:p>
          <a:p>
            <a:pPr>
              <a:buFontTx/>
              <a:buChar char="-"/>
            </a:pPr>
            <a:endParaRPr lang="ru-RU" dirty="0" smtClean="0"/>
          </a:p>
          <a:p>
            <a:pPr>
              <a:buFontTx/>
              <a:buChar char="-"/>
            </a:pPr>
            <a:endParaRPr lang="ru-RU" dirty="0"/>
          </a:p>
        </p:txBody>
      </p:sp>
      <p:sp>
        <p:nvSpPr>
          <p:cNvPr id="2" name="Заголовок 1"/>
          <p:cNvSpPr>
            <a:spLocks noGrp="1"/>
          </p:cNvSpPr>
          <p:nvPr>
            <p:ph type="title"/>
          </p:nvPr>
        </p:nvSpPr>
        <p:spPr>
          <a:xfrm>
            <a:off x="0" y="0"/>
            <a:ext cx="9144000" cy="1417638"/>
          </a:xfrm>
        </p:spPr>
        <p:txBody>
          <a:bodyPr>
            <a:normAutofit/>
          </a:bodyPr>
          <a:lstStyle/>
          <a:p>
            <a:pPr algn="ctr"/>
            <a:r>
              <a:rPr lang="ru-RU" sz="3600" dirty="0" smtClean="0">
                <a:latin typeface="Times New Roman" pitchFamily="18" charset="0"/>
                <a:cs typeface="Times New Roman" pitchFamily="18" charset="0"/>
              </a:rPr>
              <a:t>Особенности физического развития и двигательных способностей детей</a:t>
            </a:r>
            <a:endParaRPr lang="ru-RU"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340768"/>
            <a:ext cx="9144000" cy="5517232"/>
          </a:xfrm>
        </p:spPr>
        <p:txBody>
          <a:bodyPr/>
          <a:lstStyle/>
          <a:p>
            <a:pPr>
              <a:buFont typeface="Wingdings" pitchFamily="2" charset="2"/>
              <a:buChar char="Ø"/>
            </a:pPr>
            <a:r>
              <a:rPr lang="ru-RU" dirty="0" smtClean="0"/>
              <a:t> </a:t>
            </a:r>
            <a:r>
              <a:rPr lang="ru-RU" sz="2800" dirty="0" smtClean="0">
                <a:latin typeface="Times New Roman" pitchFamily="18" charset="0"/>
                <a:cs typeface="Times New Roman" pitchFamily="18" charset="0"/>
              </a:rPr>
              <a:t>неточность движений в пространстве и времени;</a:t>
            </a:r>
          </a:p>
          <a:p>
            <a:pPr>
              <a:buFont typeface="Wingdings" pitchFamily="2" charset="2"/>
              <a:buChar char="Ø"/>
            </a:pPr>
            <a:r>
              <a:rPr lang="ru-RU" sz="2800" dirty="0" smtClean="0">
                <a:latin typeface="Times New Roman" pitchFamily="18" charset="0"/>
                <a:cs typeface="Times New Roman" pitchFamily="18" charset="0"/>
              </a:rPr>
              <a:t> грубые ошибки при дифференцировании мышечных усилий;</a:t>
            </a:r>
          </a:p>
          <a:p>
            <a:pPr>
              <a:buFont typeface="Wingdings" pitchFamily="2" charset="2"/>
              <a:buChar char="Ø"/>
            </a:pPr>
            <a:r>
              <a:rPr lang="ru-RU" sz="2800" dirty="0" smtClean="0">
                <a:latin typeface="Times New Roman" pitchFamily="18" charset="0"/>
                <a:cs typeface="Times New Roman" pitchFamily="18" charset="0"/>
              </a:rPr>
              <a:t>отсутствие ловкости и плавности движений;</a:t>
            </a:r>
          </a:p>
          <a:p>
            <a:pPr>
              <a:buFont typeface="Wingdings" pitchFamily="2" charset="2"/>
              <a:buChar char="Ø"/>
            </a:pPr>
            <a:r>
              <a:rPr lang="ru-RU" sz="2800" dirty="0" smtClean="0">
                <a:latin typeface="Times New Roman" pitchFamily="18" charset="0"/>
                <a:cs typeface="Times New Roman" pitchFamily="18" charset="0"/>
              </a:rPr>
              <a:t> излишняя скованность и напряженность;</a:t>
            </a:r>
          </a:p>
          <a:p>
            <a:pPr>
              <a:buFont typeface="Wingdings" pitchFamily="2" charset="2"/>
              <a:buChar char="Ø"/>
            </a:pPr>
            <a:r>
              <a:rPr lang="ru-RU" sz="2800" dirty="0" smtClean="0">
                <a:latin typeface="Times New Roman" pitchFamily="18" charset="0"/>
                <a:cs typeface="Times New Roman" pitchFamily="18" charset="0"/>
              </a:rPr>
              <a:t> ограничение амплитуды движений в ходьбе, беге, прыжках, метаниях.</a:t>
            </a:r>
          </a:p>
          <a:p>
            <a:pPr>
              <a:buFontTx/>
              <a:buChar char="-"/>
            </a:pPr>
            <a:endParaRPr lang="ru-RU" dirty="0"/>
          </a:p>
        </p:txBody>
      </p:sp>
      <p:sp>
        <p:nvSpPr>
          <p:cNvPr id="2" name="Заголовок 1"/>
          <p:cNvSpPr>
            <a:spLocks noGrp="1"/>
          </p:cNvSpPr>
          <p:nvPr>
            <p:ph type="title"/>
          </p:nvPr>
        </p:nvSpPr>
        <p:spPr>
          <a:xfrm>
            <a:off x="0" y="0"/>
            <a:ext cx="9144000" cy="1052736"/>
          </a:xfrm>
        </p:spPr>
        <p:txBody>
          <a:bodyPr>
            <a:normAutofit/>
          </a:bodyPr>
          <a:lstStyle/>
          <a:p>
            <a:pPr algn="ctr"/>
            <a:r>
              <a:rPr lang="ru-RU" sz="3600" dirty="0" smtClean="0">
                <a:latin typeface="Times New Roman" pitchFamily="18" charset="0"/>
                <a:cs typeface="Times New Roman" pitchFamily="18" charset="0"/>
              </a:rPr>
              <a:t>Нарушение основных движений</a:t>
            </a:r>
            <a:endParaRPr lang="ru-RU" sz="36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5257800"/>
          </a:xfrm>
        </p:spPr>
        <p:txBody>
          <a:bodyPr>
            <a:normAutofit/>
          </a:bodyPr>
          <a:lstStyle/>
          <a:p>
            <a:pPr>
              <a:buNone/>
            </a:pPr>
            <a:r>
              <a:rPr lang="ru-RU" dirty="0" smtClean="0"/>
              <a:t>		</a:t>
            </a:r>
            <a:r>
              <a:rPr lang="ru-RU" b="1" dirty="0" smtClean="0">
                <a:latin typeface="Times New Roman" pitchFamily="18" charset="0"/>
                <a:cs typeface="Times New Roman" pitchFamily="18" charset="0"/>
              </a:rPr>
              <a:t>Основные задачи:</a:t>
            </a:r>
          </a:p>
          <a:p>
            <a:pPr>
              <a:buFont typeface="Wingdings" pitchFamily="2" charset="2"/>
              <a:buChar char="Ø"/>
            </a:pPr>
            <a:r>
              <a:rPr lang="ru-RU" dirty="0" smtClean="0"/>
              <a:t> </a:t>
            </a:r>
            <a:r>
              <a:rPr lang="ru-RU" sz="2400" dirty="0" smtClean="0">
                <a:latin typeface="Times New Roman" pitchFamily="18" charset="0"/>
                <a:cs typeface="Times New Roman" pitchFamily="18" charset="0"/>
              </a:rPr>
              <a:t>укрепления здоровья, закаливание организма;</a:t>
            </a:r>
          </a:p>
          <a:p>
            <a:pPr>
              <a:buFont typeface="Wingdings" pitchFamily="2" charset="2"/>
              <a:buChar char="Ø"/>
            </a:pPr>
            <a:r>
              <a:rPr lang="ru-RU" sz="2400" dirty="0" smtClean="0">
                <a:latin typeface="Times New Roman" pitchFamily="18" charset="0"/>
                <a:cs typeface="Times New Roman" pitchFamily="18" charset="0"/>
              </a:rPr>
              <a:t> обучение основам техники движений, формирование жизненно необходимых умений и навыков;</a:t>
            </a:r>
          </a:p>
          <a:p>
            <a:pPr>
              <a:buFont typeface="Wingdings" pitchFamily="2" charset="2"/>
              <a:buChar char="Ø"/>
            </a:pPr>
            <a:r>
              <a:rPr lang="ru-RU" sz="2400" dirty="0" smtClean="0">
                <a:latin typeface="Times New Roman" pitchFamily="18" charset="0"/>
                <a:cs typeface="Times New Roman" pitchFamily="18" charset="0"/>
              </a:rPr>
              <a:t> развитие физических способностей;</a:t>
            </a:r>
          </a:p>
          <a:p>
            <a:pPr>
              <a:buFont typeface="Wingdings" pitchFamily="2" charset="2"/>
              <a:buChar char="Ø"/>
            </a:pPr>
            <a:r>
              <a:rPr lang="ru-RU" sz="2400" dirty="0" smtClean="0">
                <a:latin typeface="Times New Roman" pitchFamily="18" charset="0"/>
                <a:cs typeface="Times New Roman" pitchFamily="18" charset="0"/>
              </a:rPr>
              <a:t> формирование необходимых знаний, гигиенических навыков;</a:t>
            </a:r>
          </a:p>
          <a:p>
            <a:pPr>
              <a:buFont typeface="Wingdings" pitchFamily="2" charset="2"/>
              <a:buChar char="Ø"/>
            </a:pPr>
            <a:r>
              <a:rPr lang="ru-RU" sz="2400" dirty="0" smtClean="0">
                <a:latin typeface="Times New Roman" pitchFamily="18" charset="0"/>
                <a:cs typeface="Times New Roman" pitchFamily="18" charset="0"/>
              </a:rPr>
              <a:t> воспитание потребности и умения самостоятельно заниматься физическими упражнениями, сознательно применять их в целях отдыха, тренировки, повышения работоспособности;</a:t>
            </a:r>
          </a:p>
          <a:p>
            <a:pPr>
              <a:buFont typeface="Wingdings" pitchFamily="2" charset="2"/>
              <a:buChar char="Ø"/>
            </a:pPr>
            <a:r>
              <a:rPr lang="ru-RU" sz="2400" dirty="0" smtClean="0">
                <a:latin typeface="Times New Roman" pitchFamily="18" charset="0"/>
                <a:cs typeface="Times New Roman" pitchFamily="18" charset="0"/>
              </a:rPr>
              <a:t> воспитание нравственных и волевых качеств.</a:t>
            </a:r>
          </a:p>
          <a:p>
            <a:pPr>
              <a:buNone/>
            </a:pPr>
            <a:endParaRPr lang="ru-RU" dirty="0"/>
          </a:p>
        </p:txBody>
      </p:sp>
      <p:sp>
        <p:nvSpPr>
          <p:cNvPr id="2" name="Заголовок 1"/>
          <p:cNvSpPr>
            <a:spLocks noGrp="1"/>
          </p:cNvSpPr>
          <p:nvPr>
            <p:ph type="title"/>
          </p:nvPr>
        </p:nvSpPr>
        <p:spPr>
          <a:xfrm>
            <a:off x="0" y="0"/>
            <a:ext cx="9144000" cy="1417638"/>
          </a:xfrm>
        </p:spPr>
        <p:txBody>
          <a:bodyPr>
            <a:noAutofit/>
          </a:bodyPr>
          <a:lstStyle/>
          <a:p>
            <a:pPr algn="ctr"/>
            <a:r>
              <a:rPr lang="ru-RU" sz="3200" dirty="0" smtClean="0">
                <a:latin typeface="Times New Roman" pitchFamily="18" charset="0"/>
                <a:cs typeface="Times New Roman" pitchFamily="18" charset="0"/>
              </a:rPr>
              <a:t>Особенности методики адаптивной физической культуры с детьми, имеющими отклонения в интеллектуальном развитии</a:t>
            </a:r>
            <a:endParaRPr lang="ru-RU" sz="3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6632"/>
            <a:ext cx="9144000" cy="6192728"/>
          </a:xfrm>
        </p:spPr>
        <p:txBody>
          <a:bodyPr>
            <a:normAutofit/>
          </a:bodyPr>
          <a:lstStyle/>
          <a:p>
            <a:pPr>
              <a:buNone/>
            </a:pPr>
            <a:r>
              <a:rPr lang="ru-RU" sz="2800" b="1" dirty="0" smtClean="0">
                <a:latin typeface="Times New Roman" pitchFamily="18" charset="0"/>
                <a:cs typeface="Times New Roman" pitchFamily="18" charset="0"/>
              </a:rPr>
              <a:t>Умственная отсталость</a:t>
            </a:r>
            <a:r>
              <a:rPr lang="ru-RU" sz="2800"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малоу́мие</a:t>
            </a: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олигофрения</a:t>
            </a:r>
            <a:r>
              <a:rPr lang="ru-RU" sz="2800" dirty="0" smtClean="0">
                <a:latin typeface="Times New Roman" pitchFamily="18" charset="0"/>
                <a:cs typeface="Times New Roman" pitchFamily="18" charset="0"/>
              </a:rPr>
              <a:t> — врождённая или приобретённая в раннем возрасте задержка, либо неполное развитие психики, проявляющаяся нарушением интеллекта, вызванная патологией головного мозга.</a:t>
            </a:r>
          </a:p>
          <a:p>
            <a:pPr>
              <a:buNone/>
            </a:pPr>
            <a:r>
              <a:rPr lang="ru-RU" sz="2800" dirty="0" smtClean="0">
                <a:latin typeface="Times New Roman" pitchFamily="18" charset="0"/>
                <a:cs typeface="Times New Roman" pitchFamily="18" charset="0"/>
              </a:rPr>
              <a:t>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Степень умственной отсталости определяется интеллектуальным коэффициентом </a:t>
            </a:r>
            <a:r>
              <a:rPr lang="en-US" sz="2800" dirty="0" smtClean="0">
                <a:latin typeface="Times New Roman" pitchFamily="18" charset="0"/>
                <a:cs typeface="Times New Roman" pitchFamily="18" charset="0"/>
              </a:rPr>
              <a:t>IQ  (</a:t>
            </a:r>
            <a:r>
              <a:rPr lang="ru-RU" sz="2800" dirty="0" smtClean="0">
                <a:latin typeface="Times New Roman" pitchFamily="18" charset="0"/>
                <a:cs typeface="Times New Roman" pitchFamily="18" charset="0"/>
              </a:rPr>
              <a:t>отношение психического возраста к паспортному)</a:t>
            </a:r>
          </a:p>
          <a:p>
            <a:endParaRPr lang="ru-RU"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5257800"/>
          </a:xfrm>
        </p:spPr>
        <p:txBody>
          <a:bodyPr>
            <a:normAutofit/>
          </a:bodyPr>
          <a:lstStyle/>
          <a:p>
            <a:pPr>
              <a:buNone/>
            </a:pPr>
            <a:r>
              <a:rPr lang="ru-RU" dirty="0" smtClean="0"/>
              <a:t>	</a:t>
            </a:r>
            <a:r>
              <a:rPr lang="ru-RU" sz="2400" b="1" dirty="0" smtClean="0">
                <a:latin typeface="Times New Roman" pitchFamily="18" charset="0"/>
                <a:cs typeface="Times New Roman" pitchFamily="18" charset="0"/>
              </a:rPr>
              <a:t>Специальные задачи:</a:t>
            </a:r>
          </a:p>
          <a:p>
            <a:pPr>
              <a:buFont typeface="Wingdings" pitchFamily="2" charset="2"/>
              <a:buChar char="Ø"/>
            </a:pPr>
            <a:r>
              <a:rPr lang="ru-RU" sz="2400" dirty="0" smtClean="0">
                <a:latin typeface="Times New Roman" pitchFamily="18" charset="0"/>
                <a:cs typeface="Times New Roman" pitchFamily="18" charset="0"/>
              </a:rPr>
              <a:t>Коррекция основных движений в ходьбе, беге, плавании, метании, прыжках, лазании, упражнениях с предметами и т.д.;</a:t>
            </a:r>
          </a:p>
          <a:p>
            <a:pPr>
              <a:buFont typeface="Wingdings" pitchFamily="2" charset="2"/>
              <a:buChar char="Ø"/>
            </a:pPr>
            <a:r>
              <a:rPr lang="ru-RU" sz="2400" dirty="0" smtClean="0">
                <a:latin typeface="Times New Roman" pitchFamily="18" charset="0"/>
                <a:cs typeface="Times New Roman" pitchFamily="18" charset="0"/>
              </a:rPr>
              <a:t> Коррекция и развитие координационных способностей;</a:t>
            </a:r>
          </a:p>
          <a:p>
            <a:pPr>
              <a:buFont typeface="Wingdings" pitchFamily="2" charset="2"/>
              <a:buChar char="Ø"/>
            </a:pPr>
            <a:r>
              <a:rPr lang="ru-RU" sz="2400" dirty="0" smtClean="0">
                <a:latin typeface="Times New Roman" pitchFamily="18" charset="0"/>
                <a:cs typeface="Times New Roman" pitchFamily="18" charset="0"/>
              </a:rPr>
              <a:t> Коррекция и развитие физической подготовленности;</a:t>
            </a:r>
          </a:p>
          <a:p>
            <a:pPr>
              <a:buFont typeface="Wingdings" pitchFamily="2" charset="2"/>
              <a:buChar char="Ø"/>
            </a:pPr>
            <a:r>
              <a:rPr lang="ru-RU" sz="2400" dirty="0" smtClean="0">
                <a:latin typeface="Times New Roman" pitchFamily="18" charset="0"/>
                <a:cs typeface="Times New Roman" pitchFamily="18" charset="0"/>
              </a:rPr>
              <a:t> Коррекция и профилактика соматических нарушений;</a:t>
            </a:r>
          </a:p>
          <a:p>
            <a:pPr>
              <a:buFont typeface="Wingdings" pitchFamily="2" charset="2"/>
              <a:buChar char="Ø"/>
            </a:pPr>
            <a:r>
              <a:rPr lang="ru-RU" sz="2400" dirty="0" smtClean="0">
                <a:latin typeface="Times New Roman" pitchFamily="18" charset="0"/>
                <a:cs typeface="Times New Roman" pitchFamily="18" charset="0"/>
              </a:rPr>
              <a:t> Коррекция и развитие психических и сенсорных способностей;</a:t>
            </a:r>
          </a:p>
          <a:p>
            <a:pPr>
              <a:buFont typeface="Wingdings" pitchFamily="2" charset="2"/>
              <a:buChar char="Ø"/>
            </a:pPr>
            <a:r>
              <a:rPr lang="ru-RU" sz="2400" dirty="0" smtClean="0">
                <a:latin typeface="Times New Roman" pitchFamily="18" charset="0"/>
                <a:cs typeface="Times New Roman" pitchFamily="18" charset="0"/>
              </a:rPr>
              <a:t> Развитие познавательной деятельности;</a:t>
            </a:r>
          </a:p>
          <a:p>
            <a:pPr>
              <a:buFont typeface="Wingdings" pitchFamily="2" charset="2"/>
              <a:buChar char="Ø"/>
            </a:pPr>
            <a:r>
              <a:rPr lang="ru-RU" sz="2400" dirty="0" smtClean="0">
                <a:latin typeface="Times New Roman" pitchFamily="18" charset="0"/>
                <a:cs typeface="Times New Roman" pitchFamily="18" charset="0"/>
              </a:rPr>
              <a:t> Воспитание личности умственно отсталого ребенка.</a:t>
            </a:r>
          </a:p>
          <a:p>
            <a:endParaRPr lang="ru-RU" dirty="0"/>
          </a:p>
        </p:txBody>
      </p:sp>
      <p:sp>
        <p:nvSpPr>
          <p:cNvPr id="2" name="Заголовок 1"/>
          <p:cNvSpPr>
            <a:spLocks noGrp="1"/>
          </p:cNvSpPr>
          <p:nvPr>
            <p:ph type="title"/>
          </p:nvPr>
        </p:nvSpPr>
        <p:spPr>
          <a:xfrm>
            <a:off x="0" y="0"/>
            <a:ext cx="9144000" cy="1417638"/>
          </a:xfrm>
        </p:spPr>
        <p:txBody>
          <a:bodyPr>
            <a:noAutofit/>
          </a:bodyPr>
          <a:lstStyle/>
          <a:p>
            <a:pPr algn="ctr"/>
            <a:r>
              <a:rPr lang="ru-RU" sz="3200" dirty="0" smtClean="0">
                <a:latin typeface="Times New Roman" pitchFamily="18" charset="0"/>
                <a:cs typeface="Times New Roman" pitchFamily="18" charset="0"/>
              </a:rPr>
              <a:t>Особенности методики адаптивной физической культуры с детьми, имеющими отклонения в интеллектуальном развитии</a:t>
            </a:r>
            <a:endParaRPr lang="ru-RU" sz="3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5257800"/>
          </a:xfrm>
        </p:spPr>
        <p:txBody>
          <a:bodyPr>
            <a:normAutofit/>
          </a:bodyPr>
          <a:lstStyle/>
          <a:p>
            <a:pPr>
              <a:buFont typeface="Wingdings" pitchFamily="2" charset="2"/>
              <a:buChar char="Ø"/>
            </a:pPr>
            <a:r>
              <a:rPr lang="ru-RU" sz="2600" dirty="0" smtClean="0">
                <a:latin typeface="Times New Roman" pitchFamily="18" charset="0"/>
                <a:cs typeface="Times New Roman" pitchFamily="18" charset="0"/>
              </a:rPr>
              <a:t>ритмическая гимнастика</a:t>
            </a:r>
          </a:p>
          <a:p>
            <a:pPr>
              <a:buFont typeface="Wingdings" pitchFamily="2" charset="2"/>
              <a:buChar char="Ø"/>
            </a:pPr>
            <a:r>
              <a:rPr lang="ru-RU" sz="2600" dirty="0" smtClean="0">
                <a:latin typeface="Times New Roman" pitchFamily="18" charset="0"/>
                <a:cs typeface="Times New Roman" pitchFamily="18" charset="0"/>
              </a:rPr>
              <a:t>гимнастика</a:t>
            </a:r>
          </a:p>
          <a:p>
            <a:pPr>
              <a:buFont typeface="Wingdings" pitchFamily="2" charset="2"/>
              <a:buChar char="Ø"/>
            </a:pPr>
            <a:r>
              <a:rPr lang="ru-RU" sz="2600" dirty="0" smtClean="0">
                <a:latin typeface="Times New Roman" pitchFamily="18" charset="0"/>
                <a:cs typeface="Times New Roman" pitchFamily="18" charset="0"/>
              </a:rPr>
              <a:t>легкая атлетика</a:t>
            </a:r>
          </a:p>
          <a:p>
            <a:pPr>
              <a:buFont typeface="Wingdings" pitchFamily="2" charset="2"/>
              <a:buChar char="Ø"/>
            </a:pPr>
            <a:r>
              <a:rPr lang="ru-RU" sz="2600" dirty="0" smtClean="0">
                <a:latin typeface="Times New Roman" pitchFamily="18" charset="0"/>
                <a:cs typeface="Times New Roman" pitchFamily="18" charset="0"/>
              </a:rPr>
              <a:t>лыжная подготовка</a:t>
            </a:r>
          </a:p>
          <a:p>
            <a:pPr>
              <a:buFont typeface="Wingdings" pitchFamily="2" charset="2"/>
              <a:buChar char="Ø"/>
            </a:pPr>
            <a:r>
              <a:rPr lang="ru-RU" sz="2600" dirty="0" smtClean="0">
                <a:latin typeface="Times New Roman" pitchFamily="18" charset="0"/>
                <a:cs typeface="Times New Roman" pitchFamily="18" charset="0"/>
              </a:rPr>
              <a:t>спортивные и подвижные игры</a:t>
            </a:r>
          </a:p>
          <a:p>
            <a:pPr>
              <a:buFont typeface="Wingdings" pitchFamily="2" charset="2"/>
              <a:buChar char="Ø"/>
            </a:pPr>
            <a:r>
              <a:rPr lang="ru-RU" sz="2600" dirty="0" smtClean="0">
                <a:latin typeface="Times New Roman" pitchFamily="18" charset="0"/>
                <a:cs typeface="Times New Roman" pitchFamily="18" charset="0"/>
              </a:rPr>
              <a:t>плавание</a:t>
            </a:r>
          </a:p>
          <a:p>
            <a:pPr>
              <a:buNone/>
            </a:pPr>
            <a:r>
              <a:rPr lang="ru-RU" sz="2600" dirty="0" smtClean="0">
                <a:latin typeface="Times New Roman" pitchFamily="18" charset="0"/>
                <a:cs typeface="Times New Roman" pitchFamily="18" charset="0"/>
              </a:rPr>
              <a:t>		Каждый из этих разделов включает многочисленные физические упражнения, позволяющие воздействовать на различные звенья </a:t>
            </a:r>
            <a:r>
              <a:rPr lang="ru-RU" sz="2600" dirty="0" err="1" smtClean="0">
                <a:latin typeface="Times New Roman" pitchFamily="18" charset="0"/>
                <a:cs typeface="Times New Roman" pitchFamily="18" charset="0"/>
              </a:rPr>
              <a:t>опорно</a:t>
            </a:r>
            <a:r>
              <a:rPr lang="ru-RU" sz="2600" dirty="0" smtClean="0">
                <a:latin typeface="Times New Roman" pitchFamily="18" charset="0"/>
                <a:cs typeface="Times New Roman" pitchFamily="18" charset="0"/>
              </a:rPr>
              <a:t>- двигательного аппарата, мышечные группы.</a:t>
            </a:r>
          </a:p>
          <a:p>
            <a:pPr>
              <a:buNone/>
            </a:pPr>
            <a:endParaRPr lang="ru-RU" dirty="0" smtClean="0"/>
          </a:p>
        </p:txBody>
      </p:sp>
      <p:sp>
        <p:nvSpPr>
          <p:cNvPr id="2" name="Заголовок 1"/>
          <p:cNvSpPr>
            <a:spLocks noGrp="1"/>
          </p:cNvSpPr>
          <p:nvPr>
            <p:ph type="title"/>
          </p:nvPr>
        </p:nvSpPr>
        <p:spPr>
          <a:xfrm>
            <a:off x="0" y="0"/>
            <a:ext cx="9144000" cy="1417638"/>
          </a:xfrm>
        </p:spPr>
        <p:txBody>
          <a:bodyPr>
            <a:normAutofit/>
          </a:bodyPr>
          <a:lstStyle/>
          <a:p>
            <a:pPr algn="ctr"/>
            <a:r>
              <a:rPr lang="ru-RU" sz="3600" dirty="0" smtClean="0">
                <a:latin typeface="Times New Roman" pitchFamily="18" charset="0"/>
                <a:cs typeface="Times New Roman" pitchFamily="18" charset="0"/>
              </a:rPr>
              <a:t>Средства адаптивной физической культуры</a:t>
            </a:r>
            <a:endParaRPr lang="ru-RU" sz="3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5257800"/>
          </a:xfrm>
        </p:spPr>
        <p:txBody>
          <a:bodyPr>
            <a:normAutofit fontScale="55000" lnSpcReduction="20000"/>
          </a:bodyPr>
          <a:lstStyle/>
          <a:p>
            <a:pPr>
              <a:buNone/>
            </a:pPr>
            <a:r>
              <a:rPr lang="ru-RU" dirty="0" smtClean="0"/>
              <a:t>		</a:t>
            </a:r>
            <a:r>
              <a:rPr lang="ru-RU" dirty="0" smtClean="0">
                <a:latin typeface="Times New Roman" pitchFamily="18" charset="0"/>
                <a:cs typeface="Times New Roman" pitchFamily="18" charset="0"/>
              </a:rPr>
              <a:t>Физические упражнения можно объединить в следующие группы:</a:t>
            </a:r>
          </a:p>
          <a:p>
            <a:pPr>
              <a:buNone/>
            </a:pPr>
            <a:r>
              <a:rPr lang="ru-RU" dirty="0" smtClean="0">
                <a:latin typeface="Times New Roman" pitchFamily="18" charset="0"/>
                <a:cs typeface="Times New Roman" pitchFamily="18" charset="0"/>
              </a:rPr>
              <a:t>1. Упражнения. Связанные с перемещением тела в пространстве: ходьба, прыжки, ползание, плавание, передвижение на лыжах.</a:t>
            </a:r>
          </a:p>
          <a:p>
            <a:pPr>
              <a:buNone/>
            </a:pPr>
            <a:r>
              <a:rPr lang="ru-RU" dirty="0" smtClean="0">
                <a:latin typeface="Times New Roman" pitchFamily="18" charset="0"/>
                <a:cs typeface="Times New Roman" pitchFamily="18" charset="0"/>
              </a:rPr>
              <a:t>2.  Общеразвивающие упражнения:</a:t>
            </a:r>
          </a:p>
          <a:p>
            <a:pPr>
              <a:buNone/>
            </a:pPr>
            <a:r>
              <a:rPr lang="ru-RU" dirty="0" smtClean="0">
                <a:latin typeface="Times New Roman" pitchFamily="18" charset="0"/>
                <a:cs typeface="Times New Roman" pitchFamily="18" charset="0"/>
              </a:rPr>
              <a:t>	-  без предметов</a:t>
            </a:r>
          </a:p>
          <a:p>
            <a:pPr>
              <a:buNone/>
            </a:pPr>
            <a:r>
              <a:rPr lang="ru-RU" dirty="0" smtClean="0">
                <a:latin typeface="Times New Roman" pitchFamily="18" charset="0"/>
                <a:cs typeface="Times New Roman" pitchFamily="18" charset="0"/>
              </a:rPr>
              <a:t>	-  с предметами( флажками, лентами, гимнастическими палками, малыми и большими мячами и др.)</a:t>
            </a:r>
          </a:p>
          <a:p>
            <a:pPr>
              <a:buNone/>
            </a:pPr>
            <a:r>
              <a:rPr lang="ru-RU" dirty="0" smtClean="0">
                <a:latin typeface="Times New Roman" pitchFamily="18" charset="0"/>
                <a:cs typeface="Times New Roman" pitchFamily="18" charset="0"/>
              </a:rPr>
              <a:t>      - на снарядах (гимнастической стенке, гимнастической скамейке)</a:t>
            </a:r>
          </a:p>
          <a:p>
            <a:pPr>
              <a:buNone/>
            </a:pPr>
            <a:r>
              <a:rPr lang="ru-RU" dirty="0" smtClean="0">
                <a:latin typeface="Times New Roman" pitchFamily="18" charset="0"/>
                <a:cs typeface="Times New Roman" pitchFamily="18" charset="0"/>
              </a:rPr>
              <a:t>3.  Упражнения на развитие силы, быстроты. Выносливости. Гибкости. Ловкости.</a:t>
            </a:r>
          </a:p>
          <a:p>
            <a:pPr>
              <a:buNone/>
            </a:pPr>
            <a:r>
              <a:rPr lang="ru-RU" dirty="0" smtClean="0">
                <a:latin typeface="Times New Roman" pitchFamily="18" charset="0"/>
                <a:cs typeface="Times New Roman" pitchFamily="18" charset="0"/>
              </a:rPr>
              <a:t>4.  Упражнение на развитие и коррекцию координационных способностей : согласованности движений рук, ног. Головы, туловища; согласованности движений с дыханием, ориентировки в пространстве, равновесия, ритмичности движений, расслабления.</a:t>
            </a:r>
          </a:p>
          <a:p>
            <a:pPr>
              <a:buNone/>
            </a:pPr>
            <a:r>
              <a:rPr lang="ru-RU" dirty="0" smtClean="0">
                <a:latin typeface="Times New Roman" pitchFamily="18" charset="0"/>
                <a:cs typeface="Times New Roman" pitchFamily="18" charset="0"/>
              </a:rPr>
              <a:t>5.  Упражнения на коррекцию осанки. Сводов стопы, телосложения, укрепления мышц спины. Живота, рук и плечевого пояса, ног.</a:t>
            </a:r>
          </a:p>
          <a:p>
            <a:pPr>
              <a:buNone/>
            </a:pPr>
            <a:r>
              <a:rPr lang="ru-RU" dirty="0" smtClean="0">
                <a:latin typeface="Times New Roman" pitchFamily="18" charset="0"/>
                <a:cs typeface="Times New Roman" pitchFamily="18" charset="0"/>
              </a:rPr>
              <a:t>6.   Упражнения профилактического и лечебного воздействия: восстановление функций опороспособности, подвижности в суставах.</a:t>
            </a:r>
          </a:p>
          <a:p>
            <a:pPr>
              <a:buNone/>
            </a:pPr>
            <a:r>
              <a:rPr lang="ru-RU" dirty="0" smtClean="0">
                <a:latin typeface="Times New Roman" pitchFamily="18" charset="0"/>
                <a:cs typeface="Times New Roman" pitchFamily="18" charset="0"/>
              </a:rPr>
              <a:t>7.   Упражнение на развитие мелкой моторики кистей и пальцев рук.</a:t>
            </a:r>
          </a:p>
          <a:p>
            <a:pPr>
              <a:buNone/>
            </a:pPr>
            <a:r>
              <a:rPr lang="ru-RU" dirty="0" smtClean="0">
                <a:latin typeface="Times New Roman" pitchFamily="18" charset="0"/>
                <a:cs typeface="Times New Roman" pitchFamily="18" charset="0"/>
              </a:rPr>
              <a:t>8.   Художественно- музыкальные упражнения: ритмика, танец, элементы ритмопластики и хореографии.</a:t>
            </a:r>
          </a:p>
          <a:p>
            <a:pPr>
              <a:buNone/>
            </a:pPr>
            <a:r>
              <a:rPr lang="ru-RU" dirty="0" smtClean="0">
                <a:latin typeface="Times New Roman" pitchFamily="18" charset="0"/>
                <a:cs typeface="Times New Roman" pitchFamily="18" charset="0"/>
              </a:rPr>
              <a:t>9.   Упражнения с речитативами, стихами, загадками, счетом и </a:t>
            </a:r>
            <a:r>
              <a:rPr lang="ru-RU" dirty="0" err="1" smtClean="0">
                <a:latin typeface="Times New Roman" pitchFamily="18" charset="0"/>
                <a:cs typeface="Times New Roman" pitchFamily="18" charset="0"/>
              </a:rPr>
              <a:t>т.п</a:t>
            </a:r>
            <a:r>
              <a:rPr lang="ru-RU" dirty="0" smtClean="0">
                <a:latin typeface="Times New Roman" pitchFamily="18" charset="0"/>
                <a:cs typeface="Times New Roman" pitchFamily="18" charset="0"/>
              </a:rPr>
              <a:t> , активизирующие познавательную деятельность.</a:t>
            </a:r>
          </a:p>
          <a:p>
            <a:pPr>
              <a:buNone/>
            </a:pPr>
            <a:r>
              <a:rPr lang="ru-RU" dirty="0" smtClean="0">
                <a:latin typeface="Times New Roman" pitchFamily="18" charset="0"/>
                <a:cs typeface="Times New Roman" pitchFamily="18" charset="0"/>
              </a:rPr>
              <a:t>10.  Упражнения, направленные на развитие и коррекцию восприятия, мышления, воображения, зрительной и слуховой памяти, внимания и других психических процессов.</a:t>
            </a:r>
          </a:p>
          <a:p>
            <a:pPr>
              <a:buNone/>
            </a:pP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417638"/>
          </a:xfrm>
        </p:spPr>
        <p:txBody>
          <a:bodyPr>
            <a:normAutofit/>
          </a:bodyPr>
          <a:lstStyle/>
          <a:p>
            <a:pPr algn="ctr"/>
            <a:r>
              <a:rPr lang="ru-RU" sz="3600" dirty="0" smtClean="0">
                <a:latin typeface="Times New Roman" pitchFamily="18" charset="0"/>
                <a:cs typeface="Times New Roman" pitchFamily="18" charset="0"/>
              </a:rPr>
              <a:t>Средства адаптивной физической культуры</a:t>
            </a:r>
            <a:endParaRPr lang="ru-RU" sz="3600" dirty="0"/>
          </a:p>
        </p:txBody>
      </p:sp>
      <p:pic>
        <p:nvPicPr>
          <p:cNvPr id="4098" name="Picture 2" descr="C:\Users\комп\Desktop\1549546329299.jpg"/>
          <p:cNvPicPr>
            <a:picLocks noChangeAspect="1" noChangeArrowheads="1"/>
          </p:cNvPicPr>
          <p:nvPr/>
        </p:nvPicPr>
        <p:blipFill>
          <a:blip r:embed="rId2" cstate="print"/>
          <a:srcRect/>
          <a:stretch>
            <a:fillRect/>
          </a:stretch>
        </p:blipFill>
        <p:spPr bwMode="auto">
          <a:xfrm>
            <a:off x="8172400" y="764704"/>
            <a:ext cx="576064" cy="1024114"/>
          </a:xfrm>
          <a:prstGeom prst="rect">
            <a:avLst/>
          </a:prstGeom>
          <a:noFill/>
        </p:spPr>
      </p:pic>
      <p:pic>
        <p:nvPicPr>
          <p:cNvPr id="4099" name="Picture 3" descr="C:\Users\комп\Desktop\.P_20190117_164854.jpg"/>
          <p:cNvPicPr>
            <a:picLocks noChangeAspect="1" noChangeArrowheads="1"/>
          </p:cNvPicPr>
          <p:nvPr/>
        </p:nvPicPr>
        <p:blipFill>
          <a:blip r:embed="rId3" cstate="print"/>
          <a:srcRect/>
          <a:stretch>
            <a:fillRect/>
          </a:stretch>
        </p:blipFill>
        <p:spPr bwMode="auto">
          <a:xfrm>
            <a:off x="7236296" y="764704"/>
            <a:ext cx="576064" cy="102411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052736"/>
            <a:ext cx="9144000" cy="5805264"/>
          </a:xfrm>
        </p:spPr>
        <p:txBody>
          <a:bodyPr>
            <a:normAutofit/>
          </a:bodyPr>
          <a:lstStyle/>
          <a:p>
            <a:pPr>
              <a:buNone/>
            </a:pPr>
            <a:r>
              <a:rPr lang="ru-RU" sz="2300" b="1" dirty="0" smtClean="0">
                <a:latin typeface="Times New Roman" pitchFamily="18" charset="0"/>
                <a:cs typeface="Times New Roman" pitchFamily="18" charset="0"/>
              </a:rPr>
              <a:t>К естественно – средовым факторам</a:t>
            </a:r>
            <a:r>
              <a:rPr lang="ru-RU" sz="2300" dirty="0" smtClean="0">
                <a:latin typeface="Times New Roman" pitchFamily="18" charset="0"/>
                <a:cs typeface="Times New Roman" pitchFamily="18" charset="0"/>
              </a:rPr>
              <a:t> относится использование воды, воздушных и солнечных ванн в целях укрепления здоровья, профилактики простудных заболеваний, закаливания организма.</a:t>
            </a:r>
          </a:p>
          <a:p>
            <a:pPr>
              <a:buNone/>
            </a:pPr>
            <a:r>
              <a:rPr lang="ru-RU" sz="2300" dirty="0" smtClean="0">
                <a:latin typeface="Times New Roman" pitchFamily="18" charset="0"/>
                <a:cs typeface="Times New Roman" pitchFamily="18" charset="0"/>
              </a:rPr>
              <a:t>      Для детей с умственной отсталостью – это купание, плавание, ходьба босиком по массажной дорожке, траве, песку, прогулки на лыжах, подвижные и спортивные игры на открытых площадках.</a:t>
            </a:r>
          </a:p>
          <a:p>
            <a:pPr>
              <a:buNone/>
            </a:pPr>
            <a:r>
              <a:rPr lang="ru-RU" sz="2300" b="1" dirty="0" smtClean="0">
                <a:latin typeface="Times New Roman" pitchFamily="18" charset="0"/>
                <a:cs typeface="Times New Roman" pitchFamily="18" charset="0"/>
              </a:rPr>
              <a:t>Гигиенические факторы</a:t>
            </a:r>
            <a:endParaRPr lang="ru-RU" sz="2300" dirty="0" smtClean="0">
              <a:latin typeface="Times New Roman" pitchFamily="18" charset="0"/>
              <a:cs typeface="Times New Roman" pitchFamily="18" charset="0"/>
            </a:endParaRPr>
          </a:p>
          <a:p>
            <a:pPr>
              <a:buNone/>
            </a:pPr>
            <a:r>
              <a:rPr lang="ru-RU" sz="2300" dirty="0" smtClean="0">
                <a:latin typeface="Times New Roman" pitchFamily="18" charset="0"/>
                <a:cs typeface="Times New Roman" pitchFamily="18" charset="0"/>
              </a:rPr>
              <a:t>      Включают правила и нормы общественной и личной гигиены: режим дня, соотношения бодрствования и сна, учебы и отдыха, питания, окружающей среды, одежды, обуви, спортивного инвентаря и оборудования. Для умственно отсталых детей важны не только знания о влиянии естественных сил природы и гигиенических факторов, но и приучение их ко всем видам закаливания, режиму двигательной активности и личной гигиене.</a:t>
            </a:r>
          </a:p>
        </p:txBody>
      </p:sp>
      <p:sp>
        <p:nvSpPr>
          <p:cNvPr id="2" name="Заголовок 1"/>
          <p:cNvSpPr>
            <a:spLocks noGrp="1"/>
          </p:cNvSpPr>
          <p:nvPr>
            <p:ph type="title"/>
          </p:nvPr>
        </p:nvSpPr>
        <p:spPr>
          <a:xfrm>
            <a:off x="0" y="0"/>
            <a:ext cx="9144000" cy="1196752"/>
          </a:xfrm>
        </p:spPr>
        <p:txBody>
          <a:bodyPr>
            <a:normAutofit/>
          </a:bodyPr>
          <a:lstStyle/>
          <a:p>
            <a:pPr algn="ctr"/>
            <a:r>
              <a:rPr lang="ru-RU" sz="3600" dirty="0" smtClean="0">
                <a:latin typeface="Times New Roman" pitchFamily="18" charset="0"/>
                <a:cs typeface="Times New Roman" pitchFamily="18" charset="0"/>
              </a:rPr>
              <a:t>Средства адаптивной физической культуры</a:t>
            </a:r>
            <a:endParaRPr lang="ru-RU"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80728"/>
            <a:ext cx="9144000" cy="5877272"/>
          </a:xfrm>
        </p:spPr>
        <p:txBody>
          <a:bodyPr>
            <a:normAutofit/>
          </a:bodyPr>
          <a:lstStyle/>
          <a:p>
            <a:pPr lvl="0">
              <a:buNone/>
            </a:pPr>
            <a:r>
              <a:rPr lang="ru-RU" sz="2000" dirty="0" smtClean="0">
                <a:latin typeface="Times New Roman" pitchFamily="18" charset="0"/>
                <a:cs typeface="Times New Roman" pitchFamily="18" charset="0"/>
              </a:rPr>
              <a:t>Последовательность освоение частей упражнения.</a:t>
            </a:r>
          </a:p>
          <a:p>
            <a:pPr lvl="0">
              <a:buNone/>
            </a:pPr>
            <a:r>
              <a:rPr lang="ru-RU" sz="2000" dirty="0" smtClean="0">
                <a:latin typeface="Times New Roman" pitchFamily="18" charset="0"/>
                <a:cs typeface="Times New Roman" pitchFamily="18" charset="0"/>
              </a:rPr>
              <a:t>Обучение целостному упражнению, если оно не сложно по своей структуре или не делится на части.</a:t>
            </a:r>
          </a:p>
          <a:p>
            <a:pPr lvl="0">
              <a:buNone/>
            </a:pPr>
            <a:r>
              <a:rPr lang="ru-RU" sz="2000" dirty="0" smtClean="0">
                <a:latin typeface="Times New Roman" pitchFamily="18" charset="0"/>
                <a:cs typeface="Times New Roman" pitchFamily="18" charset="0"/>
              </a:rPr>
              <a:t>Создание облегченных условий выполнения упражнения (облегченные снаряды для метания, бег за лидером)</a:t>
            </a:r>
          </a:p>
          <a:p>
            <a:pPr lvl="0">
              <a:buNone/>
            </a:pPr>
            <a:r>
              <a:rPr lang="ru-RU" sz="2000" dirty="0" smtClean="0">
                <a:latin typeface="Times New Roman" pitchFamily="18" charset="0"/>
                <a:cs typeface="Times New Roman" pitchFamily="18" charset="0"/>
              </a:rPr>
              <a:t>Использование подводящих и имитационных упражнений.</a:t>
            </a:r>
          </a:p>
          <a:p>
            <a:pPr lvl="0">
              <a:buNone/>
            </a:pPr>
            <a:r>
              <a:rPr lang="ru-RU" sz="2000" dirty="0" smtClean="0">
                <a:latin typeface="Times New Roman" pitchFamily="18" charset="0"/>
                <a:cs typeface="Times New Roman" pitchFamily="18" charset="0"/>
              </a:rPr>
              <a:t>Усложнение условий выполнения упражнения (повышенная опора, дополнительный груз, бег по песку, воде)</a:t>
            </a:r>
          </a:p>
          <a:p>
            <a:pPr lvl="0">
              <a:buNone/>
            </a:pPr>
            <a:r>
              <a:rPr lang="ru-RU" sz="2000" dirty="0" smtClean="0">
                <a:latin typeface="Times New Roman" pitchFamily="18" charset="0"/>
                <a:cs typeface="Times New Roman" pitchFamily="18" charset="0"/>
              </a:rPr>
              <a:t>Варьирование техники физических упражнений: исходного положения, темпа, скорости, направления, амплитуды и т.п.</a:t>
            </a:r>
          </a:p>
          <a:p>
            <a:pPr lvl="0">
              <a:buNone/>
            </a:pPr>
            <a:r>
              <a:rPr lang="ru-RU" sz="2000" dirty="0" smtClean="0">
                <a:latin typeface="Times New Roman" pitchFamily="18" charset="0"/>
                <a:cs typeface="Times New Roman" pitchFamily="18" charset="0"/>
              </a:rPr>
              <a:t>Изменение внешних условий выполнения упражнений (в помещении, на открытых площадках, при разных погодных условиях)</a:t>
            </a:r>
          </a:p>
          <a:p>
            <a:pPr lvl="0">
              <a:buNone/>
            </a:pPr>
            <a:r>
              <a:rPr lang="ru-RU" sz="2000" dirty="0" smtClean="0">
                <a:latin typeface="Times New Roman" pitchFamily="18" charset="0"/>
                <a:cs typeface="Times New Roman" pitchFamily="18" charset="0"/>
              </a:rPr>
              <a:t>Использование помощи, страховки, преодолении неуверенности, страха.</a:t>
            </a:r>
          </a:p>
          <a:p>
            <a:pPr lvl="0">
              <a:buNone/>
            </a:pPr>
            <a:r>
              <a:rPr lang="ru-RU" sz="2000" dirty="0" smtClean="0">
                <a:latin typeface="Times New Roman" pitchFamily="18" charset="0"/>
                <a:cs typeface="Times New Roman" pitchFamily="18" charset="0"/>
              </a:rPr>
              <a:t>Создание положительного эмоционального фона (музыкальное сопровождение).</a:t>
            </a:r>
          </a:p>
          <a:p>
            <a:pPr>
              <a:buNone/>
            </a:pP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124744"/>
          </a:xfrm>
        </p:spPr>
        <p:txBody>
          <a:bodyPr>
            <a:normAutofit fontScale="90000"/>
          </a:bodyPr>
          <a:lstStyle/>
          <a:p>
            <a:pPr algn="ctr"/>
            <a:r>
              <a:rPr lang="ru-RU" sz="3600" dirty="0" smtClean="0">
                <a:latin typeface="Times New Roman" pitchFamily="18" charset="0"/>
                <a:cs typeface="Times New Roman" pitchFamily="18" charset="0"/>
              </a:rPr>
              <a:t>Методы обучения двигательным действиям</a:t>
            </a:r>
            <a:endParaRPr lang="ru-RU" sz="3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24744"/>
            <a:ext cx="9144000" cy="5733256"/>
          </a:xfrm>
        </p:spPr>
        <p:txBody>
          <a:bodyPr>
            <a:normAutofit/>
          </a:bodyPr>
          <a:lstStyle/>
          <a:p>
            <a:pPr>
              <a:buNone/>
            </a:pPr>
            <a:r>
              <a:rPr lang="ru-RU" sz="2400" dirty="0" smtClean="0">
                <a:latin typeface="Times New Roman" pitchFamily="18" charset="0"/>
                <a:cs typeface="Times New Roman" pitchFamily="18" charset="0"/>
              </a:rPr>
              <a:t>		Скоростные качества зависят от состояния центральной и периферической нервной системы, от психических функций (ощущений, восприятия, внимания), от уровня координационных способностей (равновесия, ориентировки в пространстве), от особенностей характера и поведения.</a:t>
            </a:r>
          </a:p>
          <a:p>
            <a:pPr>
              <a:buNone/>
            </a:pPr>
            <a:r>
              <a:rPr lang="ru-RU" sz="2400" dirty="0" smtClean="0">
                <a:latin typeface="Times New Roman" pitchFamily="18" charset="0"/>
                <a:cs typeface="Times New Roman" pitchFamily="18" charset="0"/>
              </a:rPr>
              <a:t>		Быстрота простой двигательной реакции развивается в упражнениях с реагированием на внезапно возникающий сигнал: во время ходьбы, бега по хлопку – остановка, поворот кругом и т.п.</a:t>
            </a:r>
          </a:p>
          <a:p>
            <a:pPr>
              <a:buNone/>
            </a:pPr>
            <a:r>
              <a:rPr lang="ru-RU" sz="2400" dirty="0" smtClean="0">
                <a:latin typeface="Times New Roman" pitchFamily="18" charset="0"/>
                <a:cs typeface="Times New Roman" pitchFamily="18" charset="0"/>
              </a:rPr>
              <a:t>		Быстрота двигательной реакции развивается в подвижных и спортивных играх, эстафетах.</a:t>
            </a:r>
          </a:p>
          <a:p>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908720"/>
          </a:xfrm>
        </p:spPr>
        <p:txBody>
          <a:bodyPr>
            <a:normAutofit/>
          </a:bodyPr>
          <a:lstStyle/>
          <a:p>
            <a:pPr algn="ctr"/>
            <a:r>
              <a:rPr lang="ru-RU" sz="3600" dirty="0" smtClean="0">
                <a:latin typeface="Times New Roman" pitchFamily="18" charset="0"/>
                <a:cs typeface="Times New Roman" pitchFamily="18" charset="0"/>
              </a:rPr>
              <a:t>Развитие скоростных способностей</a:t>
            </a:r>
            <a:endParaRPr lang="ru-RU" sz="3600" dirty="0">
              <a:latin typeface="Times New Roman" pitchFamily="18" charset="0"/>
              <a:cs typeface="Times New Roman" pitchFamily="18" charset="0"/>
            </a:endParaRPr>
          </a:p>
        </p:txBody>
      </p:sp>
      <p:pic>
        <p:nvPicPr>
          <p:cNvPr id="3074" name="Picture 2" descr="C:\Users\комп\Desktop\im-upload-image-1540202259804.jpg"/>
          <p:cNvPicPr>
            <a:picLocks noChangeAspect="1" noChangeArrowheads="1"/>
          </p:cNvPicPr>
          <p:nvPr/>
        </p:nvPicPr>
        <p:blipFill>
          <a:blip r:embed="rId2" cstate="print"/>
          <a:srcRect/>
          <a:stretch>
            <a:fillRect/>
          </a:stretch>
        </p:blipFill>
        <p:spPr bwMode="auto">
          <a:xfrm>
            <a:off x="5652120" y="4941168"/>
            <a:ext cx="1008112" cy="1792200"/>
          </a:xfrm>
          <a:prstGeom prst="rect">
            <a:avLst/>
          </a:prstGeom>
          <a:noFill/>
        </p:spPr>
      </p:pic>
      <p:pic>
        <p:nvPicPr>
          <p:cNvPr id="3075" name="Picture 3" descr="C:\Users\комп\Desktop\im-upload-image-1540202171725.jpg"/>
          <p:cNvPicPr>
            <a:picLocks noChangeAspect="1" noChangeArrowheads="1"/>
          </p:cNvPicPr>
          <p:nvPr/>
        </p:nvPicPr>
        <p:blipFill>
          <a:blip r:embed="rId3" cstate="print"/>
          <a:srcRect/>
          <a:stretch>
            <a:fillRect/>
          </a:stretch>
        </p:blipFill>
        <p:spPr bwMode="auto">
          <a:xfrm>
            <a:off x="7020272" y="4941168"/>
            <a:ext cx="1012613" cy="18002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08720"/>
            <a:ext cx="9144000" cy="5949280"/>
          </a:xfrm>
        </p:spPr>
        <p:txBody>
          <a:bodyPr>
            <a:noAutofit/>
          </a:bodyPr>
          <a:lstStyle/>
          <a:p>
            <a:pPr>
              <a:buFont typeface="Wingdings" pitchFamily="2" charset="2"/>
              <a:buChar char="Ø"/>
            </a:pPr>
            <a:r>
              <a:rPr lang="ru-RU" sz="1600" dirty="0" smtClean="0">
                <a:latin typeface="Times New Roman" pitchFamily="18" charset="0"/>
                <a:cs typeface="Times New Roman" pitchFamily="18" charset="0"/>
              </a:rPr>
              <a:t>Элементы новизны в изучаемом физическом упражнении (изменение исходного положения, направления, темпа, усилий, скорости, амплитуды, и </a:t>
            </a:r>
            <a:r>
              <a:rPr lang="ru-RU" sz="1600" dirty="0" err="1" smtClean="0">
                <a:latin typeface="Times New Roman" pitchFamily="18" charset="0"/>
                <a:cs typeface="Times New Roman" pitchFamily="18" charset="0"/>
              </a:rPr>
              <a:t>др</a:t>
            </a:r>
            <a:r>
              <a:rPr lang="ru-RU" sz="1600" dirty="0" smtClean="0">
                <a:latin typeface="Times New Roman" pitchFamily="18" charset="0"/>
                <a:cs typeface="Times New Roman" pitchFamily="18" charset="0"/>
              </a:rPr>
              <a:t>);</a:t>
            </a:r>
          </a:p>
          <a:p>
            <a:pPr>
              <a:buFont typeface="Wingdings" pitchFamily="2" charset="2"/>
              <a:buChar char="Ø"/>
            </a:pPr>
            <a:r>
              <a:rPr lang="ru-RU" sz="1600" dirty="0" smtClean="0">
                <a:latin typeface="Times New Roman" pitchFamily="18" charset="0"/>
                <a:cs typeface="Times New Roman" pitchFamily="18" charset="0"/>
              </a:rPr>
              <a:t>Симметричные и ассиметричные движения;</a:t>
            </a:r>
          </a:p>
          <a:p>
            <a:pPr>
              <a:buFont typeface="Wingdings" pitchFamily="2" charset="2"/>
              <a:buChar char="Ø"/>
            </a:pPr>
            <a:r>
              <a:rPr lang="ru-RU" sz="1600" dirty="0" smtClean="0">
                <a:latin typeface="Times New Roman" pitchFamily="18" charset="0"/>
                <a:cs typeface="Times New Roman" pitchFamily="18" charset="0"/>
              </a:rPr>
              <a:t>Релаксационные упражнения, смена напряжения и расслабления мышц;</a:t>
            </a:r>
          </a:p>
          <a:p>
            <a:pPr>
              <a:buFont typeface="Wingdings" pitchFamily="2" charset="2"/>
              <a:buChar char="Ø"/>
            </a:pPr>
            <a:r>
              <a:rPr lang="ru-RU" sz="1600" dirty="0" smtClean="0">
                <a:latin typeface="Times New Roman" pitchFamily="18" charset="0"/>
                <a:cs typeface="Times New Roman" pitchFamily="18" charset="0"/>
              </a:rPr>
              <a:t>Упражнения на реагирующую способность (сигналы на слуховой и зрительный аппарат);</a:t>
            </a:r>
          </a:p>
          <a:p>
            <a:pPr>
              <a:buFont typeface="Wingdings" pitchFamily="2" charset="2"/>
              <a:buChar char="Ø"/>
            </a:pPr>
            <a:r>
              <a:rPr lang="ru-RU" sz="1600" dirty="0" smtClean="0">
                <a:latin typeface="Times New Roman" pitchFamily="18" charset="0"/>
                <a:cs typeface="Times New Roman" pitchFamily="18" charset="0"/>
              </a:rPr>
              <a:t>Упражнения на раздражения вестибулярного аппарата (повороты, наклоны, вращения, внезапные остановки, упражнения на ограниченной, повышенной, подвижной, наклонной опоре);</a:t>
            </a:r>
          </a:p>
          <a:p>
            <a:pPr>
              <a:buFont typeface="Wingdings" pitchFamily="2" charset="2"/>
              <a:buChar char="Ø"/>
            </a:pPr>
            <a:r>
              <a:rPr lang="ru-RU" sz="1600" dirty="0" smtClean="0">
                <a:latin typeface="Times New Roman" pitchFamily="18" charset="0"/>
                <a:cs typeface="Times New Roman" pitchFamily="18" charset="0"/>
              </a:rPr>
              <a:t>Упражнения на точность, временных отрезков и расстояния (использование предметных ориентиров, указывающих направление, амплитуду, траекторию, время движения, длину и количество шагов);</a:t>
            </a:r>
          </a:p>
          <a:p>
            <a:pPr>
              <a:buFont typeface="Wingdings" pitchFamily="2" charset="2"/>
              <a:buChar char="Ø"/>
            </a:pPr>
            <a:r>
              <a:rPr lang="ru-RU" sz="1600" dirty="0" smtClean="0">
                <a:latin typeface="Times New Roman" pitchFamily="18" charset="0"/>
                <a:cs typeface="Times New Roman" pitchFamily="18" charset="0"/>
              </a:rPr>
              <a:t>Упражнения на дифференцировку зрительных и слуховых сигналов по силе, расстоянию, направлению;</a:t>
            </a:r>
          </a:p>
          <a:p>
            <a:pPr>
              <a:buFont typeface="Wingdings" pitchFamily="2" charset="2"/>
              <a:buChar char="Ø"/>
            </a:pPr>
            <a:r>
              <a:rPr lang="ru-RU" sz="1600" dirty="0" smtClean="0">
                <a:latin typeface="Times New Roman" pitchFamily="18" charset="0"/>
                <a:cs typeface="Times New Roman" pitchFamily="18" charset="0"/>
              </a:rPr>
              <a:t>Воспроизведение заданного ритма движений( под музыку, голос, хлопки, звуковые, световые сигналы );</a:t>
            </a:r>
          </a:p>
          <a:p>
            <a:pPr>
              <a:buFont typeface="Wingdings" pitchFamily="2" charset="2"/>
              <a:buChar char="Ø"/>
            </a:pPr>
            <a:r>
              <a:rPr lang="ru-RU" sz="1600" dirty="0" smtClean="0">
                <a:latin typeface="Times New Roman" pitchFamily="18" charset="0"/>
                <a:cs typeface="Times New Roman" pitchFamily="18" charset="0"/>
              </a:rPr>
              <a:t>Пространственная ориентация на основе тактильных, зрительных, слуховых ощущений;</a:t>
            </a:r>
          </a:p>
          <a:p>
            <a:pPr>
              <a:buFont typeface="Wingdings" pitchFamily="2" charset="2"/>
              <a:buChar char="Ø"/>
            </a:pPr>
            <a:r>
              <a:rPr lang="ru-RU" sz="1600" dirty="0" smtClean="0">
                <a:latin typeface="Times New Roman" pitchFamily="18" charset="0"/>
                <a:cs typeface="Times New Roman" pitchFamily="18" charset="0"/>
              </a:rPr>
              <a:t>Упражнения на мелкую моторику (пальчиковая гимнастика, жонглирование предметами, неспецифические упражнения: конструирование, работа с глиной, песком и </a:t>
            </a:r>
            <a:r>
              <a:rPr lang="ru-RU" sz="1600" dirty="0" err="1" smtClean="0">
                <a:latin typeface="Times New Roman" pitchFamily="18" charset="0"/>
                <a:cs typeface="Times New Roman" pitchFamily="18" charset="0"/>
              </a:rPr>
              <a:t>др</a:t>
            </a:r>
            <a:r>
              <a:rPr lang="ru-RU" sz="1600" dirty="0" smtClean="0">
                <a:latin typeface="Times New Roman" pitchFamily="18" charset="0"/>
                <a:cs typeface="Times New Roman" pitchFamily="18" charset="0"/>
              </a:rPr>
              <a:t>);</a:t>
            </a:r>
          </a:p>
          <a:p>
            <a:pPr>
              <a:buFont typeface="Wingdings" pitchFamily="2" charset="2"/>
              <a:buChar char="Ø"/>
            </a:pPr>
            <a:r>
              <a:rPr lang="ru-RU" sz="1600" dirty="0" smtClean="0">
                <a:latin typeface="Times New Roman" pitchFamily="18" charset="0"/>
                <a:cs typeface="Times New Roman" pitchFamily="18" charset="0"/>
              </a:rPr>
              <a:t>Парные и групповые упражнения, требующие согласованности совместных действий. </a:t>
            </a:r>
          </a:p>
          <a:p>
            <a:pPr>
              <a:buFont typeface="Wingdings" pitchFamily="2" charset="2"/>
              <a:buChar char="Ø"/>
            </a:pPr>
            <a:endParaRPr lang="ru-RU" sz="16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052736"/>
          </a:xfrm>
        </p:spPr>
        <p:txBody>
          <a:bodyPr>
            <a:normAutofit/>
          </a:bodyPr>
          <a:lstStyle/>
          <a:p>
            <a:pPr algn="ctr"/>
            <a:r>
              <a:rPr lang="ru-RU" sz="3600" dirty="0" smtClean="0">
                <a:latin typeface="Times New Roman" pitchFamily="18" charset="0"/>
                <a:cs typeface="Times New Roman" pitchFamily="18" charset="0"/>
              </a:rPr>
              <a:t>Развитие координационных способностей</a:t>
            </a:r>
            <a:endParaRPr lang="ru-RU" sz="36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24744"/>
            <a:ext cx="9144000" cy="5733256"/>
          </a:xfrm>
        </p:spPr>
        <p:txBody>
          <a:bodyPr>
            <a:normAutofit/>
          </a:bodyPr>
          <a:lstStyle/>
          <a:p>
            <a:pPr>
              <a:buNone/>
            </a:pPr>
            <a:r>
              <a:rPr lang="ru-RU" sz="2000" dirty="0" smtClean="0">
                <a:latin typeface="Times New Roman" pitchFamily="18" charset="0"/>
                <a:cs typeface="Times New Roman" pitchFamily="18" charset="0"/>
              </a:rPr>
              <a:t>		У большинства детей с умственной отсталостью отклонения в физическом развитии отражаются на устойчивости вертикальной позы, сохранении равновесия, походке, способности соизмерять и регулировать свои движения во время ходьбы.</a:t>
            </a:r>
          </a:p>
          <a:p>
            <a:pPr>
              <a:buNone/>
            </a:pPr>
            <a:r>
              <a:rPr lang="ru-RU" sz="2000" dirty="0" smtClean="0">
                <a:latin typeface="Times New Roman" pitchFamily="18" charset="0"/>
                <a:cs typeface="Times New Roman" pitchFamily="18" charset="0"/>
              </a:rPr>
              <a:t>		Нарушения в ходьбе индивидуальны и имеют разные формы выраженности, но типичными являются следующие: голова опущена вниз, шаркающая походка, стопы развернуты носком внутрь (или наружу), ноги слегка согнуты в тазобедренных суставах, движения рук и ног несогласованны, движения не ритмичны. У некоторых детей отмечается боковое раскачивание туловища.</a:t>
            </a:r>
          </a:p>
          <a:p>
            <a:pPr>
              <a:buNone/>
            </a:pPr>
            <a:r>
              <a:rPr lang="ru-RU" sz="2000" dirty="0" smtClean="0">
                <a:latin typeface="Times New Roman" pitchFamily="18" charset="0"/>
                <a:cs typeface="Times New Roman" pitchFamily="18" charset="0"/>
              </a:rPr>
              <a:t>		Ходьба служит основным способом перемещения и составной частью многих упражнений на всех занятиях.</a:t>
            </a:r>
          </a:p>
          <a:p>
            <a:pPr>
              <a:buNone/>
            </a:pPr>
            <a:r>
              <a:rPr lang="ru-RU" sz="2000" dirty="0" smtClean="0">
                <a:latin typeface="Times New Roman" pitchFamily="18" charset="0"/>
                <a:cs typeface="Times New Roman" pitchFamily="18" charset="0"/>
              </a:rPr>
              <a:t>		В процессе обучения особое внимание уделяется формированию правильной осанки, постановки головы, плеч, движению рук, разгибанию ног в момент отталкивания.</a:t>
            </a:r>
          </a:p>
        </p:txBody>
      </p:sp>
      <p:sp>
        <p:nvSpPr>
          <p:cNvPr id="2" name="Заголовок 1"/>
          <p:cNvSpPr>
            <a:spLocks noGrp="1"/>
          </p:cNvSpPr>
          <p:nvPr>
            <p:ph type="title"/>
          </p:nvPr>
        </p:nvSpPr>
        <p:spPr>
          <a:xfrm>
            <a:off x="0" y="0"/>
            <a:ext cx="9144000" cy="908720"/>
          </a:xfrm>
        </p:spPr>
        <p:txBody>
          <a:bodyPr>
            <a:normAutofit/>
          </a:bodyPr>
          <a:lstStyle/>
          <a:p>
            <a:pPr algn="ctr"/>
            <a:r>
              <a:rPr lang="ru-RU" sz="3600" dirty="0" smtClean="0">
                <a:latin typeface="Times New Roman" pitchFamily="18" charset="0"/>
                <a:cs typeface="Times New Roman" pitchFamily="18" charset="0"/>
              </a:rPr>
              <a:t>Коррекция ходьбы</a:t>
            </a:r>
            <a:endParaRPr lang="ru-RU" sz="36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96752"/>
            <a:ext cx="9144000" cy="5661248"/>
          </a:xfrm>
        </p:spPr>
        <p:txBody>
          <a:bodyPr>
            <a:normAutofit/>
          </a:bodyPr>
          <a:lstStyle/>
          <a:p>
            <a:pPr>
              <a:buNone/>
            </a:pPr>
            <a:r>
              <a:rPr lang="ru-RU" sz="2800" dirty="0" smtClean="0">
                <a:latin typeface="Times New Roman" pitchFamily="18" charset="0"/>
                <a:cs typeface="Times New Roman" pitchFamily="18" charset="0"/>
              </a:rPr>
              <a:t>		У умственно отсталых детей младшего школьного возраста при выполнении бега типичными ошибками являются: излишнее напряжение, порывистость, внезапные остановки, сильный наклон туловища или отклонения назад, запрокидывание головы, раскачивание из стороны в сторону, несогласованность и малая амплитуда движений рук и ног, мелкие неритмичные  шаги, передвижение на прямых или полусогнутых ногах.</a:t>
            </a:r>
          </a:p>
          <a:p>
            <a:pPr>
              <a:buNone/>
            </a:pPr>
            <a:endParaRPr lang="ru-RU" sz="2800" dirty="0"/>
          </a:p>
        </p:txBody>
      </p:sp>
      <p:sp>
        <p:nvSpPr>
          <p:cNvPr id="2" name="Заголовок 1"/>
          <p:cNvSpPr>
            <a:spLocks noGrp="1"/>
          </p:cNvSpPr>
          <p:nvPr>
            <p:ph type="title"/>
          </p:nvPr>
        </p:nvSpPr>
        <p:spPr>
          <a:xfrm>
            <a:off x="0" y="0"/>
            <a:ext cx="9144000" cy="980728"/>
          </a:xfrm>
        </p:spPr>
        <p:txBody>
          <a:bodyPr>
            <a:normAutofit/>
          </a:bodyPr>
          <a:lstStyle/>
          <a:p>
            <a:pPr algn="ctr"/>
            <a:r>
              <a:rPr lang="ru-RU" sz="3600" dirty="0" smtClean="0">
                <a:latin typeface="Times New Roman" pitchFamily="18" charset="0"/>
                <a:cs typeface="Times New Roman" pitchFamily="18" charset="0"/>
              </a:rPr>
              <a:t>Коррекция бега</a:t>
            </a:r>
            <a:endParaRPr lang="ru-RU" sz="3600" dirty="0">
              <a:latin typeface="Times New Roman" pitchFamily="18" charset="0"/>
              <a:cs typeface="Times New Roman" pitchFamily="18" charset="0"/>
            </a:endParaRPr>
          </a:p>
        </p:txBody>
      </p:sp>
      <p:pic>
        <p:nvPicPr>
          <p:cNvPr id="5" name="Picture 2" descr="C:\Users\комп\Desktop\Pl2Qa4woUzA.jpg"/>
          <p:cNvPicPr>
            <a:picLocks noChangeAspect="1" noChangeArrowheads="1"/>
          </p:cNvPicPr>
          <p:nvPr/>
        </p:nvPicPr>
        <p:blipFill>
          <a:blip r:embed="rId2" cstate="print"/>
          <a:srcRect/>
          <a:stretch>
            <a:fillRect/>
          </a:stretch>
        </p:blipFill>
        <p:spPr bwMode="auto">
          <a:xfrm>
            <a:off x="4067945" y="4697760"/>
            <a:ext cx="2880319" cy="216023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08720"/>
            <a:ext cx="9144000" cy="5949280"/>
          </a:xfrm>
        </p:spPr>
        <p:txBody>
          <a:bodyPr>
            <a:noAutofit/>
          </a:bodyPr>
          <a:lstStyle/>
          <a:p>
            <a:pPr lvl="0">
              <a:buNone/>
            </a:pPr>
            <a:r>
              <a:rPr lang="ru-RU" sz="2200" dirty="0" smtClean="0">
                <a:latin typeface="Times New Roman" pitchFamily="18" charset="0"/>
                <a:cs typeface="Times New Roman" pitchFamily="18" charset="0"/>
              </a:rPr>
              <a:t>В основе формирования осанки лежит развитие силы мышц спины, брюшного пресса, верхних и нижних конечностей, умение дифференцировать </a:t>
            </a:r>
            <a:r>
              <a:rPr lang="ru-RU" sz="2200" dirty="0" err="1" smtClean="0">
                <a:latin typeface="Times New Roman" pitchFamily="18" charset="0"/>
                <a:cs typeface="Times New Roman" pitchFamily="18" charset="0"/>
              </a:rPr>
              <a:t>мышечно</a:t>
            </a:r>
            <a:r>
              <a:rPr lang="ru-RU" sz="2200" dirty="0" smtClean="0">
                <a:latin typeface="Times New Roman" pitchFamily="18" charset="0"/>
                <a:cs typeface="Times New Roman" pitchFamily="18" charset="0"/>
              </a:rPr>
              <a:t> - суставные ощущения, положения отдельных частей тела в пространстве, умение напрягать и расслаблять мышцы в покое и движении.</a:t>
            </a:r>
          </a:p>
          <a:p>
            <a:pPr lvl="0">
              <a:buNone/>
            </a:pPr>
            <a:r>
              <a:rPr lang="ru-RU" sz="2200" dirty="0" smtClean="0">
                <a:latin typeface="Times New Roman" pitchFamily="18" charset="0"/>
                <a:cs typeface="Times New Roman" pitchFamily="18" charset="0"/>
              </a:rPr>
              <a:t>Необходимо использовать все виды адаптивной физической культуры и все возможные формы физкультурно – оздоровительных занятий: утреннюю гимнастику, физкультпаузы, подвижные игры, дополнительные внешкольные и внеклассные занятия, прогулки на свежем воздухе, плавание, закаливание и др.</a:t>
            </a:r>
          </a:p>
          <a:p>
            <a:pPr lvl="0">
              <a:buNone/>
            </a:pPr>
            <a:r>
              <a:rPr lang="ru-RU" sz="2200" dirty="0" smtClean="0">
                <a:latin typeface="Times New Roman" pitchFamily="18" charset="0"/>
                <a:cs typeface="Times New Roman" pitchFamily="18" charset="0"/>
              </a:rPr>
              <a:t>Со стороны родителей необходимо повседневное внимание к осанке ребенка, создание условий для ее формирования: адекватные гигиенические и физиологические требования к одежде, мебели, освещению, позам во время сна, сидению, стоянию и т.п.</a:t>
            </a:r>
          </a:p>
        </p:txBody>
      </p:sp>
      <p:sp>
        <p:nvSpPr>
          <p:cNvPr id="2" name="Заголовок 1"/>
          <p:cNvSpPr>
            <a:spLocks noGrp="1"/>
          </p:cNvSpPr>
          <p:nvPr>
            <p:ph type="title"/>
          </p:nvPr>
        </p:nvSpPr>
        <p:spPr>
          <a:xfrm>
            <a:off x="0" y="0"/>
            <a:ext cx="9144000" cy="1052736"/>
          </a:xfrm>
        </p:spPr>
        <p:txBody>
          <a:bodyPr>
            <a:normAutofit/>
          </a:bodyPr>
          <a:lstStyle/>
          <a:p>
            <a:pPr algn="ctr"/>
            <a:r>
              <a:rPr lang="ru-RU" sz="3600" dirty="0" smtClean="0">
                <a:latin typeface="Times New Roman" pitchFamily="18" charset="0"/>
                <a:cs typeface="Times New Roman" pitchFamily="18" charset="0"/>
              </a:rPr>
              <a:t>Коррекция осанки</a:t>
            </a:r>
            <a:endParaRPr lang="ru-RU" sz="3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196752"/>
            <a:ext cx="9036496" cy="5112608"/>
          </a:xfrm>
        </p:spPr>
        <p:txBody>
          <a:bodyPr>
            <a:normAutofit/>
          </a:bodyPr>
          <a:lstStyle/>
          <a:p>
            <a:pPr>
              <a:buNone/>
            </a:pPr>
            <a:r>
              <a:rPr lang="ru-RU" sz="2800" dirty="0" smtClean="0">
                <a:latin typeface="Times New Roman" pitchFamily="18" charset="0"/>
                <a:cs typeface="Times New Roman" pitchFamily="18" charset="0"/>
              </a:rPr>
              <a:t> Легкая умственная отсталость: </a:t>
            </a:r>
            <a:r>
              <a:rPr lang="en-US" sz="2800" dirty="0" smtClean="0">
                <a:latin typeface="Times New Roman" pitchFamily="18" charset="0"/>
                <a:cs typeface="Times New Roman" pitchFamily="18" charset="0"/>
              </a:rPr>
              <a:t>IQ </a:t>
            </a:r>
            <a:r>
              <a:rPr lang="ru-RU" sz="2800" dirty="0" smtClean="0">
                <a:latin typeface="Times New Roman" pitchFamily="18" charset="0"/>
                <a:cs typeface="Times New Roman" pitchFamily="18" charset="0"/>
              </a:rPr>
              <a:t>50 – 69;</a:t>
            </a:r>
          </a:p>
          <a:p>
            <a:pPr>
              <a:buNone/>
            </a:pPr>
            <a:r>
              <a:rPr lang="ru-RU" sz="2800" dirty="0" smtClean="0">
                <a:latin typeface="Times New Roman" pitchFamily="18" charset="0"/>
                <a:cs typeface="Times New Roman" pitchFamily="18" charset="0"/>
              </a:rPr>
              <a:t> Умеренная умственная отсталость: </a:t>
            </a:r>
            <a:r>
              <a:rPr lang="en-US" sz="2800" dirty="0" smtClean="0">
                <a:latin typeface="Times New Roman" pitchFamily="18" charset="0"/>
                <a:cs typeface="Times New Roman" pitchFamily="18" charset="0"/>
              </a:rPr>
              <a:t>IQ 35 – 49</a:t>
            </a:r>
            <a:r>
              <a:rPr lang="ru-RU" sz="2800" dirty="0" smtClean="0">
                <a:latin typeface="Times New Roman" pitchFamily="18" charset="0"/>
                <a:cs typeface="Times New Roman" pitchFamily="18" charset="0"/>
              </a:rPr>
              <a:t>;</a:t>
            </a:r>
          </a:p>
          <a:p>
            <a:pPr>
              <a:buNone/>
            </a:pPr>
            <a:r>
              <a:rPr lang="ru-RU" sz="2800" dirty="0" smtClean="0">
                <a:latin typeface="Times New Roman" pitchFamily="18" charset="0"/>
                <a:cs typeface="Times New Roman" pitchFamily="18" charset="0"/>
              </a:rPr>
              <a:t> Тяжелая умственная отсталость: </a:t>
            </a:r>
            <a:r>
              <a:rPr lang="en-US" sz="2800" dirty="0" smtClean="0">
                <a:latin typeface="Times New Roman" pitchFamily="18" charset="0"/>
                <a:cs typeface="Times New Roman" pitchFamily="18" charset="0"/>
              </a:rPr>
              <a:t>IQ </a:t>
            </a:r>
            <a:r>
              <a:rPr lang="ru-RU" sz="2800" dirty="0" smtClean="0">
                <a:latin typeface="Times New Roman" pitchFamily="18" charset="0"/>
                <a:cs typeface="Times New Roman" pitchFamily="18" charset="0"/>
              </a:rPr>
              <a:t>20 – 34;</a:t>
            </a:r>
          </a:p>
          <a:p>
            <a:pPr>
              <a:buNone/>
            </a:pPr>
            <a:r>
              <a:rPr lang="ru-RU" sz="2800" dirty="0" smtClean="0">
                <a:latin typeface="Times New Roman" pitchFamily="18" charset="0"/>
                <a:cs typeface="Times New Roman" pitchFamily="18" charset="0"/>
              </a:rPr>
              <a:t> Глубокая умственная отсталость: </a:t>
            </a:r>
            <a:r>
              <a:rPr lang="en-US" sz="2800" dirty="0" smtClean="0">
                <a:latin typeface="Times New Roman" pitchFamily="18" charset="0"/>
                <a:cs typeface="Times New Roman" pitchFamily="18" charset="0"/>
              </a:rPr>
              <a:t>IQ 19 </a:t>
            </a:r>
            <a:r>
              <a:rPr lang="ru-RU" sz="2800" dirty="0" smtClean="0">
                <a:latin typeface="Times New Roman" pitchFamily="18" charset="0"/>
                <a:cs typeface="Times New Roman" pitchFamily="18" charset="0"/>
              </a:rPr>
              <a:t>и ниже.</a:t>
            </a:r>
          </a:p>
          <a:p>
            <a:pPr>
              <a:buNone/>
            </a:pPr>
            <a:r>
              <a:rPr lang="ru-RU" sz="2800" dirty="0" smtClean="0">
                <a:latin typeface="Times New Roman" pitchFamily="18" charset="0"/>
                <a:cs typeface="Times New Roman" pitchFamily="18" charset="0"/>
              </a:rPr>
              <a:t> Психическая норма: </a:t>
            </a:r>
            <a:r>
              <a:rPr lang="en-US" sz="2800" dirty="0" smtClean="0">
                <a:latin typeface="Times New Roman" pitchFamily="18" charset="0"/>
                <a:cs typeface="Times New Roman" pitchFamily="18" charset="0"/>
              </a:rPr>
              <a:t>IQ </a:t>
            </a:r>
            <a:r>
              <a:rPr lang="ru-RU" sz="2800" dirty="0" smtClean="0">
                <a:latin typeface="Times New Roman" pitchFamily="18" charset="0"/>
                <a:cs typeface="Times New Roman" pitchFamily="18" charset="0"/>
              </a:rPr>
              <a:t>70 – 100;</a:t>
            </a:r>
          </a:p>
          <a:p>
            <a:pPr>
              <a:buFontTx/>
              <a:buChar char="-"/>
            </a:pPr>
            <a:r>
              <a:rPr lang="ru-RU" sz="2800" dirty="0" smtClean="0">
                <a:latin typeface="Times New Roman" pitchFamily="18" charset="0"/>
                <a:cs typeface="Times New Roman" pitchFamily="18" charset="0"/>
              </a:rPr>
              <a:t> </a:t>
            </a:r>
          </a:p>
          <a:p>
            <a:pPr>
              <a:buNone/>
            </a:pP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196752"/>
          </a:xfrm>
        </p:spPr>
        <p:txBody>
          <a:bodyPr>
            <a:normAutofit/>
          </a:bodyPr>
          <a:lstStyle/>
          <a:p>
            <a:pPr algn="ctr"/>
            <a:r>
              <a:rPr lang="ru-RU" sz="4800" dirty="0" smtClean="0">
                <a:solidFill>
                  <a:schemeClr val="tx1"/>
                </a:solidFill>
                <a:latin typeface="Times New Roman" pitchFamily="18" charset="0"/>
                <a:cs typeface="Times New Roman" pitchFamily="18" charset="0"/>
              </a:rPr>
              <a:t>Виды и показатели </a:t>
            </a:r>
            <a:r>
              <a:rPr lang="en-US" sz="4800" dirty="0" smtClean="0">
                <a:solidFill>
                  <a:schemeClr val="tx1"/>
                </a:solidFill>
                <a:latin typeface="Times New Roman" pitchFamily="18" charset="0"/>
                <a:cs typeface="Times New Roman" pitchFamily="18" charset="0"/>
              </a:rPr>
              <a:t>IQ</a:t>
            </a:r>
            <a:endParaRPr lang="ru-RU" sz="4800" dirty="0">
              <a:solidFill>
                <a:schemeClr val="tx1"/>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80728"/>
            <a:ext cx="9144000" cy="5877272"/>
          </a:xfrm>
        </p:spPr>
        <p:txBody>
          <a:bodyPr>
            <a:normAutofit lnSpcReduction="10000"/>
          </a:bodyPr>
          <a:lstStyle/>
          <a:p>
            <a:pPr>
              <a:buNone/>
            </a:pPr>
            <a:r>
              <a:rPr lang="ru-RU" dirty="0" smtClean="0">
                <a:latin typeface="Times New Roman" pitchFamily="18" charset="0"/>
                <a:cs typeface="Times New Roman" pitchFamily="18" charset="0"/>
              </a:rPr>
              <a:t>При проведении подвижных игр педагог должен учитывать следующие моменты:</a:t>
            </a:r>
          </a:p>
          <a:p>
            <a:pPr lvl="1">
              <a:buFont typeface="Wingdings" pitchFamily="2" charset="2"/>
              <a:buChar char="Ø"/>
            </a:pPr>
            <a:r>
              <a:rPr lang="ru-RU" dirty="0" smtClean="0">
                <a:latin typeface="Times New Roman" pitchFamily="18" charset="0"/>
                <a:cs typeface="Times New Roman" pitchFamily="18" charset="0"/>
              </a:rPr>
              <a:t> содержание игр (сюжет, правила, двигательные действия, физическая нагрузка) должно быть доступным соответствовать возрасту, уровню интеллектуальных и двигательных возможностей, эмоциональному состоянию и личностным интересам детей.</a:t>
            </a:r>
          </a:p>
          <a:p>
            <a:pPr lvl="1">
              <a:buFont typeface="Wingdings" pitchFamily="2" charset="2"/>
              <a:buChar char="Ø"/>
            </a:pPr>
            <a:r>
              <a:rPr lang="ru-RU" dirty="0" smtClean="0">
                <a:latin typeface="Times New Roman" pitchFamily="18" charset="0"/>
                <a:cs typeface="Times New Roman" pitchFamily="18" charset="0"/>
              </a:rPr>
              <a:t>подвижные игры предполагают варианты усложнения, но процесс насыщения моторными действиями должен осуществляться постепенно по мере овладения простыми формами движений;</a:t>
            </a:r>
          </a:p>
          <a:p>
            <a:pPr lvl="1">
              <a:buFont typeface="Wingdings" pitchFamily="2" charset="2"/>
              <a:buChar char="Ø"/>
            </a:pPr>
            <a:r>
              <a:rPr lang="ru-RU" dirty="0" smtClean="0">
                <a:latin typeface="Times New Roman" pitchFamily="18" charset="0"/>
                <a:cs typeface="Times New Roman" pitchFamily="18" charset="0"/>
              </a:rPr>
              <a:t>содержание игр должно предусматривать комплексный характер воздействия: коррекцию двигательных нарушений, физических качеств, координационных способностей, укрепление и оздоровление всего организма в целом;</a:t>
            </a:r>
          </a:p>
          <a:p>
            <a:pPr lvl="1">
              <a:buFont typeface="Wingdings" pitchFamily="2" charset="2"/>
              <a:buChar char="Ø"/>
            </a:pPr>
            <a:r>
              <a:rPr lang="ru-RU" dirty="0" smtClean="0">
                <a:latin typeface="Times New Roman" pitchFamily="18" charset="0"/>
                <a:cs typeface="Times New Roman" pitchFamily="18" charset="0"/>
              </a:rPr>
              <a:t> в процессе игры необходимо стимулировать познавательную деятельность, творчество, фантазию ребенка.</a:t>
            </a:r>
          </a:p>
          <a:p>
            <a:pPr>
              <a:buFont typeface="Wingdings" pitchFamily="2" charset="2"/>
              <a:buChar char="Ø"/>
            </a:pP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980728"/>
          </a:xfrm>
        </p:spPr>
        <p:txBody>
          <a:bodyPr>
            <a:normAutofit/>
          </a:bodyPr>
          <a:lstStyle/>
          <a:p>
            <a:pPr algn="ctr"/>
            <a:r>
              <a:rPr lang="ru-RU" sz="3200" dirty="0" err="1" smtClean="0">
                <a:latin typeface="Times New Roman" pitchFamily="18" charset="0"/>
                <a:cs typeface="Times New Roman" pitchFamily="18" charset="0"/>
              </a:rPr>
              <a:t>Коррекционно</a:t>
            </a:r>
            <a:r>
              <a:rPr lang="ru-RU" sz="3200" dirty="0" smtClean="0">
                <a:latin typeface="Times New Roman" pitchFamily="18" charset="0"/>
                <a:cs typeface="Times New Roman" pitchFamily="18" charset="0"/>
              </a:rPr>
              <a:t> - развивающие подвижные игры</a:t>
            </a:r>
            <a:endParaRPr lang="ru-RU" sz="32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8760"/>
            <a:ext cx="9144000" cy="5832648"/>
          </a:xfrm>
        </p:spPr>
        <p:txBody>
          <a:bodyPr/>
          <a:lstStyle/>
          <a:p>
            <a:pPr>
              <a:buNone/>
            </a:pPr>
            <a:r>
              <a:rPr lang="ru-RU" dirty="0" smtClean="0"/>
              <a:t>		</a:t>
            </a:r>
            <a:r>
              <a:rPr lang="ru-RU" sz="2800" dirty="0" smtClean="0">
                <a:latin typeface="Times New Roman" pitchFamily="18" charset="0"/>
                <a:cs typeface="Times New Roman" pitchFamily="18" charset="0"/>
              </a:rPr>
              <a:t>Для детей с умственной отсталостью характерно неритмичное поверхностное дыхание, неумение произвольно управлять актом дыхания и согласовывать его с движением. Вдох и выдох проводят через нос, причем выдох должен быть продолжительнее вдоха, что способствует более полноценному последующему вдоху. Чем раньше ребенок научится правильно дышать, тем выше эффект физических упражнений.</a:t>
            </a:r>
          </a:p>
          <a:p>
            <a:pPr>
              <a:buNone/>
            </a:pPr>
            <a:endParaRPr lang="ru-RU" dirty="0"/>
          </a:p>
        </p:txBody>
      </p:sp>
      <p:sp>
        <p:nvSpPr>
          <p:cNvPr id="2" name="Заголовок 1"/>
          <p:cNvSpPr>
            <a:spLocks noGrp="1"/>
          </p:cNvSpPr>
          <p:nvPr>
            <p:ph type="title"/>
          </p:nvPr>
        </p:nvSpPr>
        <p:spPr>
          <a:xfrm>
            <a:off x="0" y="0"/>
            <a:ext cx="9144000" cy="1124744"/>
          </a:xfrm>
        </p:spPr>
        <p:txBody>
          <a:bodyPr>
            <a:normAutofit/>
          </a:bodyPr>
          <a:lstStyle/>
          <a:p>
            <a:pPr algn="ctr"/>
            <a:r>
              <a:rPr lang="ru-RU" sz="3600" dirty="0" smtClean="0">
                <a:latin typeface="Times New Roman" pitchFamily="18" charset="0"/>
                <a:cs typeface="Times New Roman" pitchFamily="18" charset="0"/>
              </a:rPr>
              <a:t>Коррекция дыхания</a:t>
            </a:r>
            <a:endParaRPr lang="ru-RU" sz="3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latin typeface="Times New Roman" pitchFamily="18" charset="0"/>
                <a:cs typeface="Times New Roman" pitchFamily="18" charset="0"/>
              </a:rPr>
              <a:t>СПАСИБО ЗА ВНИМАНИЕ</a:t>
            </a:r>
            <a:endParaRPr lang="ru-RU" dirty="0">
              <a:latin typeface="Times New Roman" pitchFamily="18" charset="0"/>
              <a:cs typeface="Times New Roman" pitchFamily="18" charset="0"/>
            </a:endParaRPr>
          </a:p>
        </p:txBody>
      </p:sp>
      <p:pic>
        <p:nvPicPr>
          <p:cNvPr id="4" name="Picture 2" descr="C:\Users\комп\Desktop\PPn-X3IU_nQ.jpg"/>
          <p:cNvPicPr>
            <a:picLocks noGrp="1" noChangeAspect="1" noChangeArrowheads="1"/>
          </p:cNvPicPr>
          <p:nvPr>
            <p:ph idx="1"/>
          </p:nvPr>
        </p:nvPicPr>
        <p:blipFill>
          <a:blip r:embed="rId2" cstate="print"/>
          <a:srcRect/>
          <a:stretch>
            <a:fillRect/>
          </a:stretch>
        </p:blipFill>
        <p:spPr bwMode="auto">
          <a:xfrm>
            <a:off x="1554692" y="1481138"/>
            <a:ext cx="6034616" cy="45259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8760"/>
            <a:ext cx="9144000" cy="5472608"/>
          </a:xfrm>
        </p:spPr>
        <p:txBody>
          <a:bodyPr>
            <a:normAutofit/>
          </a:bodyPr>
          <a:lstStyle/>
          <a:p>
            <a:pPr fontAlgn="base">
              <a:buFont typeface="Wingdings" pitchFamily="2" charset="2"/>
              <a:buChar char="Ø"/>
            </a:pPr>
            <a:r>
              <a:rPr lang="ru-RU" dirty="0" smtClean="0"/>
              <a:t> </a:t>
            </a:r>
            <a:r>
              <a:rPr lang="ru-RU" sz="2400" dirty="0" smtClean="0">
                <a:latin typeface="Times New Roman" pitchFamily="18" charset="0"/>
                <a:cs typeface="Times New Roman" pitchFamily="18" charset="0"/>
              </a:rPr>
              <a:t>   Разные интоксикации;</a:t>
            </a:r>
          </a:p>
          <a:p>
            <a:pPr fontAlgn="base">
              <a:buFont typeface="Wingdings" pitchFamily="2" charset="2"/>
              <a:buChar char="Ø"/>
            </a:pPr>
            <a:r>
              <a:rPr lang="ru-RU" sz="2400" dirty="0" smtClean="0">
                <a:latin typeface="Times New Roman" pitchFamily="18" charset="0"/>
                <a:cs typeface="Times New Roman" pitchFamily="18" charset="0"/>
              </a:rPr>
              <a:t>    Тяжелые инфекционные болезни;</a:t>
            </a:r>
          </a:p>
          <a:p>
            <a:pPr fontAlgn="base">
              <a:buFont typeface="Wingdings" pitchFamily="2" charset="2"/>
              <a:buChar char="Ø"/>
            </a:pPr>
            <a:r>
              <a:rPr lang="ru-RU" sz="2400" dirty="0" smtClean="0">
                <a:latin typeface="Times New Roman" pitchFamily="18" charset="0"/>
                <a:cs typeface="Times New Roman" pitchFamily="18" charset="0"/>
              </a:rPr>
              <a:t>    Тяжелые формы дистрофии беременной женщины;</a:t>
            </a:r>
          </a:p>
          <a:p>
            <a:pPr fontAlgn="base">
              <a:buFont typeface="Wingdings" pitchFamily="2" charset="2"/>
              <a:buChar char="Ø"/>
            </a:pPr>
            <a:r>
              <a:rPr lang="ru-RU" sz="2400" dirty="0" smtClean="0">
                <a:latin typeface="Times New Roman" pitchFamily="18" charset="0"/>
                <a:cs typeface="Times New Roman" pitchFamily="18" charset="0"/>
              </a:rPr>
              <a:t>    Травматическое поражение плода; </a:t>
            </a:r>
          </a:p>
          <a:p>
            <a:pPr fontAlgn="base">
              <a:buFont typeface="Wingdings" pitchFamily="2" charset="2"/>
              <a:buChar char="Ø"/>
            </a:pPr>
            <a:r>
              <a:rPr lang="ru-RU" sz="2400" dirty="0" smtClean="0">
                <a:latin typeface="Times New Roman" pitchFamily="18" charset="0"/>
                <a:cs typeface="Times New Roman" pitchFamily="18" charset="0"/>
              </a:rPr>
              <a:t>    Заражение плода разными паразитами;</a:t>
            </a:r>
          </a:p>
          <a:p>
            <a:pPr fontAlgn="base">
              <a:buFont typeface="Wingdings" pitchFamily="2" charset="2"/>
              <a:buChar char="Ø"/>
            </a:pPr>
            <a:r>
              <a:rPr lang="ru-RU" sz="2400" dirty="0" smtClean="0">
                <a:latin typeface="Times New Roman" pitchFamily="18" charset="0"/>
                <a:cs typeface="Times New Roman" pitchFamily="18" charset="0"/>
              </a:rPr>
              <a:t>    Наследственный фактор;</a:t>
            </a:r>
          </a:p>
          <a:p>
            <a:pPr fontAlgn="base">
              <a:buFont typeface="Wingdings" pitchFamily="2" charset="2"/>
              <a:buChar char="Ø"/>
            </a:pPr>
            <a:r>
              <a:rPr lang="ru-RU" sz="2400" dirty="0" smtClean="0">
                <a:latin typeface="Times New Roman" pitchFamily="18" charset="0"/>
                <a:cs typeface="Times New Roman" pitchFamily="18" charset="0"/>
              </a:rPr>
              <a:t>    Воспалительные болезни мозга и его оболочек;</a:t>
            </a:r>
          </a:p>
          <a:p>
            <a:pPr fontAlgn="base">
              <a:buFont typeface="Wingdings" pitchFamily="2" charset="2"/>
              <a:buChar char="Ø"/>
            </a:pPr>
            <a:r>
              <a:rPr lang="ru-RU" sz="2400" dirty="0" smtClean="0">
                <a:latin typeface="Times New Roman" pitchFamily="18" charset="0"/>
                <a:cs typeface="Times New Roman" pitchFamily="18" charset="0"/>
              </a:rPr>
              <a:t>    Нарушенный белковый обмен в организме;</a:t>
            </a:r>
          </a:p>
          <a:p>
            <a:pPr fontAlgn="base">
              <a:buFont typeface="Wingdings" pitchFamily="2" charset="2"/>
              <a:buChar char="Ø"/>
            </a:pPr>
            <a:r>
              <a:rPr lang="ru-RU" sz="2400" dirty="0" smtClean="0">
                <a:latin typeface="Times New Roman" pitchFamily="18" charset="0"/>
                <a:cs typeface="Times New Roman" pitchFamily="18" charset="0"/>
              </a:rPr>
              <a:t>    Неблагополучная экологическая обстановка, повышенная радиация, наркомания, алкоголизм одного из родителей. </a:t>
            </a:r>
          </a:p>
          <a:p>
            <a:pPr>
              <a:buNone/>
            </a:pP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268760"/>
          </a:xfrm>
        </p:spPr>
        <p:txBody>
          <a:bodyPr>
            <a:normAutofit/>
          </a:bodyPr>
          <a:lstStyle/>
          <a:p>
            <a:pPr algn="ctr"/>
            <a:r>
              <a:rPr lang="ru-RU" sz="4400" dirty="0" smtClean="0">
                <a:latin typeface="Times New Roman" pitchFamily="18" charset="0"/>
                <a:cs typeface="Times New Roman" pitchFamily="18" charset="0"/>
              </a:rPr>
              <a:t>Причины умственной отсталости</a:t>
            </a:r>
            <a:endParaRPr lang="ru-RU" sz="4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24744"/>
            <a:ext cx="9144000" cy="5733256"/>
          </a:xfrm>
        </p:spPr>
        <p:txBody>
          <a:bodyPr>
            <a:normAutofit/>
          </a:bodyPr>
          <a:lstStyle/>
          <a:p>
            <a:pPr>
              <a:buNone/>
            </a:pPr>
            <a:r>
              <a:rPr lang="ru-RU" sz="2800" dirty="0" smtClean="0">
                <a:latin typeface="Times New Roman" pitchFamily="18" charset="0"/>
                <a:cs typeface="Times New Roman" pitchFamily="18" charset="0"/>
              </a:rPr>
              <a:t>		Воспитываются в специальных детских садах, специальных группах в обычных детских садах, где созданы особые образовательные условия для их развития.</a:t>
            </a:r>
          </a:p>
          <a:p>
            <a:pPr>
              <a:buNone/>
            </a:pPr>
            <a:r>
              <a:rPr lang="ru-RU" sz="2800" dirty="0" smtClean="0">
                <a:latin typeface="Times New Roman" pitchFamily="18" charset="0"/>
                <a:cs typeface="Times New Roman" pitchFamily="18" charset="0"/>
              </a:rPr>
              <a:t>		 В массовой общеобразовательной школе, испытывают затруднения в усвоение таких предметов, как математика, русский язык, чтение.</a:t>
            </a:r>
            <a:endParaRPr lang="ru-RU" sz="28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196752"/>
          </a:xfrm>
        </p:spPr>
        <p:txBody>
          <a:bodyPr>
            <a:normAutofit/>
          </a:bodyPr>
          <a:lstStyle/>
          <a:p>
            <a:pPr algn="ctr"/>
            <a:r>
              <a:rPr lang="ru-RU" sz="3600" dirty="0" smtClean="0">
                <a:latin typeface="Times New Roman" pitchFamily="18" charset="0"/>
                <a:cs typeface="Times New Roman" pitchFamily="18" charset="0"/>
              </a:rPr>
              <a:t>Легкая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052736"/>
            <a:ext cx="9144000" cy="5805264"/>
          </a:xfrm>
        </p:spPr>
        <p:txBody>
          <a:bodyPr>
            <a:normAutofit/>
          </a:bodyPr>
          <a:lstStyle/>
          <a:p>
            <a:pPr>
              <a:buNone/>
            </a:pPr>
            <a:r>
              <a:rPr lang="ru-RU" sz="2400" dirty="0" smtClean="0">
                <a:latin typeface="Times New Roman" pitchFamily="18" charset="0"/>
                <a:cs typeface="Times New Roman" pitchFamily="18" charset="0"/>
              </a:rPr>
              <a:t>		 Физически слабы, часто болеют. Мало интересуются окружающим: не исследуют предметы, не проявляют любопытства к процессам и явлениям, происходящим в природе, социальной жизни. К концу дошкольного возраста их активный словарь беден. Фразы односложны.</a:t>
            </a:r>
          </a:p>
          <a:p>
            <a:pPr>
              <a:buNone/>
            </a:pPr>
            <a:r>
              <a:rPr lang="ru-RU" sz="2400" dirty="0" smtClean="0">
                <a:latin typeface="Times New Roman" pitchFamily="18" charset="0"/>
                <a:cs typeface="Times New Roman" pitchFamily="18" charset="0"/>
              </a:rPr>
              <a:t>		Без коррекционного обучения к концу дошкольного возраста формируется только предметная деятельность. В младшем дошкольном возрасте преобладают бесцельные действия с игрушками, к старшему дошкольному – появляются предметно – игровые действия (укачивание куклы, катание машины), не сопровождающиеся эмоциональными реакциями и речью. Сюжетно – ролевая игра без специального коррекционного обучения не формируется. </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052736"/>
          </a:xfrm>
        </p:spPr>
        <p:txBody>
          <a:bodyPr>
            <a:normAutofit/>
          </a:bodyPr>
          <a:lstStyle/>
          <a:p>
            <a:pPr algn="ctr"/>
            <a:r>
              <a:rPr lang="ru-RU" sz="3600" dirty="0" smtClean="0">
                <a:latin typeface="Times New Roman" pitchFamily="18" charset="0"/>
                <a:cs typeface="Times New Roman" pitchFamily="18" charset="0"/>
              </a:rPr>
              <a:t>Легкая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08720"/>
            <a:ext cx="9144000" cy="5949280"/>
          </a:xfrm>
        </p:spPr>
        <p:txBody>
          <a:bodyPr>
            <a:normAutofit/>
          </a:bodyPr>
          <a:lstStyle/>
          <a:p>
            <a:pPr>
              <a:buNone/>
            </a:pPr>
            <a:r>
              <a:rPr lang="ru-RU" dirty="0" smtClean="0"/>
              <a:t>		</a:t>
            </a:r>
            <a:r>
              <a:rPr lang="ru-RU" sz="2800" dirty="0" smtClean="0">
                <a:latin typeface="Times New Roman" pitchFamily="18" charset="0"/>
                <a:cs typeface="Times New Roman" pitchFamily="18" charset="0"/>
              </a:rPr>
              <a:t>С семи – восьми лет поступают в специальные (коррекционные) школы </a:t>
            </a:r>
            <a:r>
              <a:rPr lang="en-US" sz="2800" dirty="0" smtClean="0">
                <a:latin typeface="Times New Roman" pitchFamily="18" charset="0"/>
                <a:cs typeface="Times New Roman" pitchFamily="18" charset="0"/>
              </a:rPr>
              <a:t>VIII </a:t>
            </a:r>
            <a:r>
              <a:rPr lang="ru-RU" sz="2800" dirty="0" smtClean="0">
                <a:latin typeface="Times New Roman" pitchFamily="18" charset="0"/>
                <a:cs typeface="Times New Roman" pitchFamily="18" charset="0"/>
              </a:rPr>
              <a:t>вида, либо в специальные классы общеобразовательных школ, где обучение ведется по специальной программе. За девять лет обучения получают начальное образование. </a:t>
            </a:r>
          </a:p>
          <a:p>
            <a:pPr>
              <a:buNone/>
            </a:pPr>
            <a:r>
              <a:rPr lang="ru-RU" sz="2800" dirty="0" smtClean="0">
                <a:latin typeface="Times New Roman" pitchFamily="18" charset="0"/>
                <a:cs typeface="Times New Roman" pitchFamily="18" charset="0"/>
              </a:rPr>
              <a:t>		Большинство к моменту выпуска из школы по своим психологическим  и клиническим проявлениям мало чем отличаются от нормально развивающихся людей. Трудоустраиваются, вливаются в производственные коллективы, создают семьи, имеют детей.</a:t>
            </a:r>
          </a:p>
          <a:p>
            <a:endParaRPr lang="ru-RU" sz="2800"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908720"/>
          </a:xfrm>
        </p:spPr>
        <p:txBody>
          <a:bodyPr>
            <a:normAutofit/>
          </a:bodyPr>
          <a:lstStyle/>
          <a:p>
            <a:pPr algn="ctr"/>
            <a:r>
              <a:rPr lang="ru-RU" sz="3600" dirty="0" smtClean="0">
                <a:latin typeface="Times New Roman" pitchFamily="18" charset="0"/>
                <a:cs typeface="Times New Roman" pitchFamily="18" charset="0"/>
              </a:rPr>
              <a:t>Легкая степень умственной отсталости</a:t>
            </a:r>
            <a:endParaRPr lang="ru-RU" sz="3600" dirty="0">
              <a:latin typeface="Times New Roman" pitchFamily="18" charset="0"/>
              <a:cs typeface="Times New Roman" pitchFamily="18" charset="0"/>
            </a:endParaRPr>
          </a:p>
        </p:txBody>
      </p:sp>
      <p:pic>
        <p:nvPicPr>
          <p:cNvPr id="1026" name="Picture 2" descr="C:\Users\комп\Desktop\1539249756913.jpg"/>
          <p:cNvPicPr>
            <a:picLocks noChangeAspect="1" noChangeArrowheads="1"/>
          </p:cNvPicPr>
          <p:nvPr/>
        </p:nvPicPr>
        <p:blipFill>
          <a:blip r:embed="rId2" cstate="print"/>
          <a:srcRect/>
          <a:stretch>
            <a:fillRect/>
          </a:stretch>
        </p:blipFill>
        <p:spPr bwMode="auto">
          <a:xfrm>
            <a:off x="6084168" y="5085184"/>
            <a:ext cx="2844824" cy="1600213"/>
          </a:xfrm>
          <a:prstGeom prst="ellipse">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80728"/>
            <a:ext cx="9144000" cy="5877272"/>
          </a:xfrm>
        </p:spPr>
        <p:txBody>
          <a:bodyPr>
            <a:normAutofit fontScale="92500" lnSpcReduction="20000"/>
          </a:bodyPr>
          <a:lstStyle/>
          <a:p>
            <a:pPr>
              <a:buNone/>
            </a:pPr>
            <a:r>
              <a:rPr lang="ru-RU" dirty="0" smtClean="0"/>
              <a:t>		</a:t>
            </a:r>
            <a:r>
              <a:rPr lang="ru-RU" dirty="0" smtClean="0">
                <a:latin typeface="Times New Roman" pitchFamily="18" charset="0"/>
                <a:cs typeface="Times New Roman" pitchFamily="18" charset="0"/>
              </a:rPr>
              <a:t>В младенческом возрасте такие дети начинают позже держать головку (к 4-6 месяцам и позже), самостоятельно переворачиваться и сидеть. У них практически отсутствует </a:t>
            </a:r>
            <a:r>
              <a:rPr lang="ru-RU" dirty="0" err="1" smtClean="0">
                <a:latin typeface="Times New Roman" pitchFamily="18" charset="0"/>
                <a:cs typeface="Times New Roman" pitchFamily="18" charset="0"/>
              </a:rPr>
              <a:t>гуление</a:t>
            </a:r>
            <a:r>
              <a:rPr lang="ru-RU" dirty="0" smtClean="0">
                <a:latin typeface="Times New Roman" pitchFamily="18" charset="0"/>
                <a:cs typeface="Times New Roman" pitchFamily="18" charset="0"/>
              </a:rPr>
              <a:t>, лепет. Речь появляется к концу дошкольного возраста и представляет собой отдельные слова, редко фразы. Существенно страдает моторика, поэтому навыки самообслуживания формируются с трудом и в более поздние сроки.</a:t>
            </a:r>
          </a:p>
          <a:p>
            <a:pPr>
              <a:buNone/>
            </a:pPr>
            <a:r>
              <a:rPr lang="ru-RU" dirty="0" smtClean="0">
                <a:latin typeface="Times New Roman" pitchFamily="18" charset="0"/>
                <a:cs typeface="Times New Roman" pitchFamily="18" charset="0"/>
              </a:rPr>
              <a:t>		Ограничены школьные успехи, но часто дети осваивают основные навыки, необходимые для чтения, письма и счета. Образовательные программы могут дать им возможности для развития своего ограниченного потенциала и приобретение некоторых навыков. Познавательные возможности резко снижены: грубо нарушены моторика, сенсорика, память, внимание, мышление, коммуникативная функция речи, неспособность к самостоятельному мышлению.</a:t>
            </a:r>
          </a:p>
          <a:p>
            <a:pPr>
              <a:buNone/>
            </a:pPr>
            <a:r>
              <a:rPr lang="ru-RU" dirty="0" smtClean="0">
                <a:latin typeface="Times New Roman" pitchFamily="18" charset="0"/>
                <a:cs typeface="Times New Roman" pitchFamily="18" charset="0"/>
              </a:rPr>
              <a:t>	</a:t>
            </a: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980728"/>
          </a:xfrm>
        </p:spPr>
        <p:txBody>
          <a:bodyPr>
            <a:normAutofit/>
          </a:bodyPr>
          <a:lstStyle/>
          <a:p>
            <a:pPr algn="ctr"/>
            <a:r>
              <a:rPr lang="ru-RU" sz="3600" dirty="0" smtClean="0">
                <a:latin typeface="Times New Roman" pitchFamily="18" charset="0"/>
                <a:cs typeface="Times New Roman" pitchFamily="18" charset="0"/>
              </a:rPr>
              <a:t>Умеренная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80728"/>
            <a:ext cx="9144000" cy="5877272"/>
          </a:xfrm>
        </p:spPr>
        <p:txBody>
          <a:bodyPr>
            <a:normAutofit/>
          </a:bodyPr>
          <a:lstStyle/>
          <a:p>
            <a:pPr>
              <a:buNone/>
            </a:pPr>
            <a:r>
              <a:rPr lang="ru-RU" dirty="0" smtClean="0"/>
              <a:t>		</a:t>
            </a:r>
            <a:r>
              <a:rPr lang="ru-RU" sz="2300" dirty="0" smtClean="0">
                <a:latin typeface="Times New Roman" pitchFamily="18" charset="0"/>
                <a:cs typeface="Times New Roman" pitchFamily="18" charset="0"/>
              </a:rPr>
              <a:t>В дошкольном возрасте посещают специальные детские сады для детей с нарушение интеллекта, а в 7-8 лет – специальные (коррекционные) школы </a:t>
            </a:r>
            <a:r>
              <a:rPr lang="en-US" sz="2300" dirty="0" smtClean="0">
                <a:latin typeface="Times New Roman" pitchFamily="18" charset="0"/>
                <a:cs typeface="Times New Roman" pitchFamily="18" charset="0"/>
              </a:rPr>
              <a:t>VIII </a:t>
            </a:r>
            <a:r>
              <a:rPr lang="ru-RU" sz="2300" dirty="0" smtClean="0">
                <a:latin typeface="Times New Roman" pitchFamily="18" charset="0"/>
                <a:cs typeface="Times New Roman" pitchFamily="18" charset="0"/>
              </a:rPr>
              <a:t>вида, где для них созданы специальные классы. Дети с умеренной умственной отсталостью способны овладевать навыками общения, социально- бытовыми навыками, грамотой, счетом, некоторыми сведениями об окружающем мире. Они достаточно мобильны, физически активны и большинство из них обнаруживает признаки социального развития, что заключается в способности к установлению контактов, общению с другими людьми и участию в элементарных социальных занятиях. В то же время они не могут вести самостоятельный образ жизни. Нуждаются в опеке.</a:t>
            </a:r>
          </a:p>
          <a:p>
            <a:pPr>
              <a:buNone/>
            </a:pPr>
            <a:r>
              <a:rPr lang="ru-RU" sz="2300" dirty="0" smtClean="0">
                <a:latin typeface="Times New Roman" pitchFamily="18" charset="0"/>
                <a:cs typeface="Times New Roman" pitchFamily="18" charset="0"/>
              </a:rPr>
              <a:t>		По окончании школы юноши и девушки живут в семье, они способны выполнять простейший обслуживающий труд.</a:t>
            </a:r>
          </a:p>
          <a:p>
            <a:pPr>
              <a:buNone/>
            </a:pP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0"/>
            <a:ext cx="9144000" cy="1052736"/>
          </a:xfrm>
        </p:spPr>
        <p:txBody>
          <a:bodyPr>
            <a:normAutofit/>
          </a:bodyPr>
          <a:lstStyle/>
          <a:p>
            <a:pPr algn="ctr"/>
            <a:r>
              <a:rPr lang="ru-RU" sz="3600" dirty="0" smtClean="0">
                <a:latin typeface="Times New Roman" pitchFamily="18" charset="0"/>
                <a:cs typeface="Times New Roman" pitchFamily="18" charset="0"/>
              </a:rPr>
              <a:t>Умеренная степень умственной отсталости</a:t>
            </a:r>
            <a:endParaRPr lang="ru-RU" sz="3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1087</TotalTime>
  <Words>944</Words>
  <Application>Microsoft Office PowerPoint</Application>
  <PresentationFormat>Экран (4:3)</PresentationFormat>
  <Paragraphs>162</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Открытая</vt:lpstr>
      <vt:lpstr> Физическое воспитание детей с умственной отсталостью </vt:lpstr>
      <vt:lpstr>Слайд 2</vt:lpstr>
      <vt:lpstr>Виды и показатели IQ</vt:lpstr>
      <vt:lpstr>Причины умственной отсталости</vt:lpstr>
      <vt:lpstr>Легкая степень умственной отсталости</vt:lpstr>
      <vt:lpstr>Легкая степень умственной отсталости</vt:lpstr>
      <vt:lpstr>Легкая степень умственной отсталости</vt:lpstr>
      <vt:lpstr>Умеренная степень умственной отсталости</vt:lpstr>
      <vt:lpstr>Умеренная степень умственной отсталости</vt:lpstr>
      <vt:lpstr>Тяжелая степень умственной отсталости</vt:lpstr>
      <vt:lpstr>Тяжелая степень умственной отсталости</vt:lpstr>
      <vt:lpstr>Глубокая степень умственной отсталости</vt:lpstr>
      <vt:lpstr>Глубокая степень умственной отсталости</vt:lpstr>
      <vt:lpstr>Глубокая степень умственной отсталости</vt:lpstr>
      <vt:lpstr>Особенности физического развития и двигательных способностей детей</vt:lpstr>
      <vt:lpstr>Особенности физического развития и двигательных способностей детей</vt:lpstr>
      <vt:lpstr>Особенности физического развития и двигательных способностей детей</vt:lpstr>
      <vt:lpstr>Нарушение основных движений</vt:lpstr>
      <vt:lpstr>Особенности методики адаптивной физической культуры с детьми, имеющими отклонения в интеллектуальном развитии</vt:lpstr>
      <vt:lpstr>Особенности методики адаптивной физической культуры с детьми, имеющими отклонения в интеллектуальном развитии</vt:lpstr>
      <vt:lpstr>Средства адаптивной физической культуры</vt:lpstr>
      <vt:lpstr>Средства адаптивной физической культуры</vt:lpstr>
      <vt:lpstr>Средства адаптивной физической культуры</vt:lpstr>
      <vt:lpstr>Методы обучения двигательным действиям</vt:lpstr>
      <vt:lpstr>Развитие скоростных способностей</vt:lpstr>
      <vt:lpstr>Развитие координационных способностей</vt:lpstr>
      <vt:lpstr>Коррекция ходьбы</vt:lpstr>
      <vt:lpstr>Коррекция бега</vt:lpstr>
      <vt:lpstr>Коррекция осанки</vt:lpstr>
      <vt:lpstr>Коррекционно - развивающие подвижные игры</vt:lpstr>
      <vt:lpstr>Коррекция дыхания</vt:lpstr>
      <vt:lpstr>СПАСИБО ЗА ВНИМАНИЕ</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Физическое воспитание детей с умственной отсталостью и интеллектуальными нарушениями</dc:title>
  <dc:creator>комп</dc:creator>
  <cp:lastModifiedBy>DNA7 X64</cp:lastModifiedBy>
  <cp:revision>19</cp:revision>
  <dcterms:created xsi:type="dcterms:W3CDTF">2019-04-12T17:02:34Z</dcterms:created>
  <dcterms:modified xsi:type="dcterms:W3CDTF">2024-10-12T09:47:57Z</dcterms:modified>
</cp:coreProperties>
</file>