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9" r:id="rId2"/>
    <p:sldId id="256" r:id="rId3"/>
    <p:sldId id="258" r:id="rId4"/>
    <p:sldId id="263" r:id="rId5"/>
    <p:sldId id="281" r:id="rId6"/>
    <p:sldId id="269" r:id="rId7"/>
    <p:sldId id="270" r:id="rId8"/>
    <p:sldId id="272" r:id="rId9"/>
    <p:sldId id="273" r:id="rId10"/>
    <p:sldId id="279" r:id="rId11"/>
    <p:sldId id="280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02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FBC093C4-EC10-41C3-8483-C80C2A548098}" type="datetimeFigureOut">
              <a:rPr lang="ru-RU" smtClean="0"/>
              <a:pPr/>
              <a:t>11.10.2023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E47F111A-58EF-4B08-A768-F742FADB87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093C4-EC10-41C3-8483-C80C2A548098}" type="datetimeFigureOut">
              <a:rPr lang="ru-RU" smtClean="0"/>
              <a:pPr/>
              <a:t>11.10.2023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F111A-58EF-4B08-A768-F742FADB87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093C4-EC10-41C3-8483-C80C2A548098}" type="datetimeFigureOut">
              <a:rPr lang="ru-RU" smtClean="0"/>
              <a:pPr/>
              <a:t>11.10.2023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F111A-58EF-4B08-A768-F742FADB87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093C4-EC10-41C3-8483-C80C2A548098}" type="datetimeFigureOut">
              <a:rPr lang="ru-RU" smtClean="0"/>
              <a:pPr/>
              <a:t>11.10.2023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F111A-58EF-4B08-A768-F742FADB87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093C4-EC10-41C3-8483-C80C2A548098}" type="datetimeFigureOut">
              <a:rPr lang="ru-RU" smtClean="0"/>
              <a:pPr/>
              <a:t>11.10.2023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F111A-58EF-4B08-A768-F742FADB87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093C4-EC10-41C3-8483-C80C2A548098}" type="datetimeFigureOut">
              <a:rPr lang="ru-RU" smtClean="0"/>
              <a:pPr/>
              <a:t>11.10.2023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F111A-58EF-4B08-A768-F742FADB879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093C4-EC10-41C3-8483-C80C2A548098}" type="datetimeFigureOut">
              <a:rPr lang="ru-RU" smtClean="0"/>
              <a:pPr/>
              <a:t>11.10.2023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F111A-58EF-4B08-A768-F742FADB879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093C4-EC10-41C3-8483-C80C2A548098}" type="datetimeFigureOut">
              <a:rPr lang="ru-RU" smtClean="0"/>
              <a:pPr/>
              <a:t>11.10.2023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F111A-58EF-4B08-A768-F742FADB87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093C4-EC10-41C3-8483-C80C2A548098}" type="datetimeFigureOut">
              <a:rPr lang="ru-RU" smtClean="0"/>
              <a:pPr/>
              <a:t>11.10.2023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F111A-58EF-4B08-A768-F742FADB87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FBC093C4-EC10-41C3-8483-C80C2A548098}" type="datetimeFigureOut">
              <a:rPr lang="ru-RU" smtClean="0"/>
              <a:pPr/>
              <a:t>11.10.2023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E47F111A-58EF-4B08-A768-F742FADB87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FBC093C4-EC10-41C3-8483-C80C2A548098}" type="datetimeFigureOut">
              <a:rPr lang="ru-RU" smtClean="0"/>
              <a:pPr/>
              <a:t>11.10.2023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E47F111A-58EF-4B08-A768-F742FADB87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FBC093C4-EC10-41C3-8483-C80C2A548098}" type="datetimeFigureOut">
              <a:rPr lang="ru-RU" smtClean="0"/>
              <a:pPr/>
              <a:t>11.10.2023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E47F111A-58EF-4B08-A768-F742FADB879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spcAft>
                <a:spcPts val="750"/>
              </a:spcAft>
            </a:pPr>
            <a:r>
              <a:rPr lang="ru-RU" sz="1800" dirty="0" smtClean="0"/>
              <a:t>«Формирование функциональной грамотности на уроках английского языка через использование игровой технологии»</a:t>
            </a:r>
            <a:r>
              <a:rPr lang="ru-RU" sz="1800" b="1" dirty="0" smtClean="0">
                <a:effectLst/>
                <a:latin typeface="Times New Roman"/>
                <a:ea typeface="Times New Roman"/>
              </a:rPr>
              <a:t/>
            </a:r>
            <a:br>
              <a:rPr lang="ru-RU" sz="1800" b="1" dirty="0" smtClean="0">
                <a:effectLst/>
                <a:latin typeface="Times New Roman"/>
                <a:ea typeface="Times New Roman"/>
              </a:rPr>
            </a:br>
            <a:r>
              <a:rPr lang="ru-RU" sz="1800" dirty="0" smtClean="0">
                <a:effectLst/>
                <a:latin typeface="Times New Roman"/>
                <a:ea typeface="Times New Roman"/>
              </a:rPr>
              <a:t/>
            </a:r>
            <a:br>
              <a:rPr lang="ru-RU" sz="1800" dirty="0" smtClean="0">
                <a:effectLst/>
                <a:latin typeface="Times New Roman"/>
                <a:ea typeface="Times New Roman"/>
              </a:rPr>
            </a:br>
            <a:endParaRPr lang="ru-RU" sz="1800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1115616" y="1916832"/>
            <a:ext cx="7200800" cy="1368152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«Функционально грамотный человек - это человек, который способен использовать все постоянно приобретаемые в течение жизни знания, умения и навыки для решения максимально широкого диапазона жизненных задач в различных сферах человеческой деятельности, общения и социальных отношений»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</a:t>
            </a:r>
            <a:r>
              <a:rPr lang="ru-RU" sz="1800" dirty="0" smtClean="0"/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(А.А. Леонтьев)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quarter" idx="14"/>
          </p:nvPr>
        </p:nvSpPr>
        <p:spPr>
          <a:xfrm>
            <a:off x="4932040" y="3573017"/>
            <a:ext cx="2808312" cy="1728191"/>
          </a:xfrm>
        </p:spPr>
        <p:txBody>
          <a:bodyPr>
            <a:normAutofit fontScale="85000" lnSpcReduction="10000"/>
          </a:bodyPr>
          <a:lstStyle/>
          <a:p>
            <a:pPr marL="0" indent="0" algn="r">
              <a:lnSpc>
                <a:spcPct val="115000"/>
              </a:lnSpc>
              <a:spcAft>
                <a:spcPts val="1000"/>
              </a:spcAft>
              <a:buNone/>
            </a:pPr>
            <a:endParaRPr lang="ru-RU" sz="1600" dirty="0" smtClean="0"/>
          </a:p>
          <a:p>
            <a:pPr algn="ctr">
              <a:buNone/>
            </a:pPr>
            <a:endParaRPr lang="en-US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Подготовила:</a:t>
            </a:r>
          </a:p>
          <a:p>
            <a:pPr algn="ctr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учитель английского языка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МКОУ СОШ №3 п.Михайловка</a:t>
            </a:r>
          </a:p>
          <a:p>
            <a:pPr algn="ctr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Романова Татьяна Владимировна</a:t>
            </a:r>
          </a:p>
          <a:p>
            <a:pPr marL="0" indent="0"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/>
          </a:p>
        </p:txBody>
      </p:sp>
      <p:pic>
        <p:nvPicPr>
          <p:cNvPr id="6" name="Picture 9" descr="Edctn19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3214686"/>
            <a:ext cx="1732372" cy="277179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298873936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75656" y="1196753"/>
            <a:ext cx="6327805" cy="2880320"/>
          </a:xfrm>
        </p:spPr>
        <p:txBody>
          <a:bodyPr>
            <a:noAutofit/>
          </a:bodyPr>
          <a:lstStyle/>
          <a:p>
            <a:pPr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Таким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образом, использование игровой технологии способствует формированию всех направлений функциональной грамотности, делая процесс обучения увлекательным и живым.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  </a:t>
            </a:r>
          </a:p>
          <a:p>
            <a:pPr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    Спасибо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внимание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!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672" y="1268760"/>
            <a:ext cx="5544616" cy="1945926"/>
          </a:xfrm>
        </p:spPr>
        <p:txBody>
          <a:bodyPr>
            <a:normAutofit/>
          </a:bodyPr>
          <a:lstStyle/>
          <a:p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Выделяют следующие направления формирования функциональной грамотности: </a:t>
            </a:r>
            <a:endParaRPr lang="ru-RU" sz="1800" i="1" dirty="0" smtClean="0">
              <a:solidFill>
                <a:schemeClr val="tx1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286000" y="2204864"/>
            <a:ext cx="4734272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математическая грамотность;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     </a:t>
            </a:r>
          </a:p>
          <a:p>
            <a:pPr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финансовая грамотность;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    </a:t>
            </a:r>
          </a:p>
          <a:p>
            <a:pPr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естественнонаучная грамотность;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    </a:t>
            </a:r>
          </a:p>
          <a:p>
            <a:pPr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   глобальные компетенции;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   </a:t>
            </a:r>
          </a:p>
          <a:p>
            <a:pPr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  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креативное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мышление;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  </a:t>
            </a:r>
          </a:p>
          <a:p>
            <a:pPr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 читательская грамотность.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17962529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Цель функциональной грамотности на уроках английского языка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-это умение применить полученные знания иностранного языка на практике, т.е. уметь свободно общаться: говорить, читать и писать на иностранном языке. 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03648" y="1844824"/>
            <a:ext cx="6552728" cy="6408712"/>
          </a:xfrm>
        </p:spPr>
        <p:txBody>
          <a:bodyPr>
            <a:noAutofit/>
          </a:bodyPr>
          <a:lstStyle/>
          <a:p>
            <a:pPr algn="just"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59632" y="1988840"/>
            <a:ext cx="669674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Игра</a:t>
            </a:r>
            <a:r>
              <a:rPr lang="ru-RU" sz="1600" dirty="0" smtClean="0">
                <a:latin typeface="Times New Roman" pitchFamily="18" charset="0"/>
                <a:ea typeface="Calibri"/>
                <a:cs typeface="Times New Roman" pitchFamily="18" charset="0"/>
              </a:rPr>
              <a:t> для учащихся - это, прежде всего, увлекательное занятие. </a:t>
            </a:r>
          </a:p>
          <a:p>
            <a:pPr algn="just"/>
            <a:endParaRPr lang="ru-RU" sz="1600" i="1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/>
            <a:r>
              <a:rPr lang="ru-RU" sz="1600" dirty="0" smtClean="0">
                <a:latin typeface="Times New Roman" pitchFamily="18" charset="0"/>
                <a:ea typeface="Calibri"/>
                <a:cs typeface="Times New Roman" pitchFamily="18" charset="0"/>
              </a:rPr>
              <a:t>Использование игровых технологий и умение создавать речевые ситуации вызывают у обучающихся готовность, желание играть и общаться. 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Проанализировав задания из учебников «Радужный Английский», в и  «Английский в фокусе» (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Spotlight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  я нашла примеры, как можно сформировать все направления функциональной грамотности на уроках английского языка с использованием игровых технологий.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48180477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253963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Математическая грамотность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63040" y="1428736"/>
            <a:ext cx="6196405" cy="471490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Игра «Цифры»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Цель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: повторение количественных числительных.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dirty="0" smtClean="0"/>
              <a:t> 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Игра: «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Сломанный телефон».</a:t>
            </a:r>
          </a:p>
          <a:p>
            <a:pPr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                               Читательская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грамотность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Tx/>
              <a:buFont typeface="Wingdings" pitchFamily="2" charset="2"/>
              <a:buChar char="Ø"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Игра «Перепутанные буквы»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учитель раздает буквы алфавита. Ученики должны расположить в алфавитном порядке, как можно быстрее .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Игра «Шифровка»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Учащиеся должны из двух слов составить новое слово .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Диктант-фантазия.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Прочитать заглавие и сказать, о чём (ком) будет идти речь в данном тексте.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 Прочитать текст, разделить его на смысловые части, подобрать названия к каждой из них.</a:t>
            </a:r>
          </a:p>
          <a:p>
            <a:pPr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xmlns="" val="3540932360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63040" y="692696"/>
            <a:ext cx="6196405" cy="503037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                            Финансовая грамотность</a:t>
            </a:r>
          </a:p>
          <a:p>
            <a:pPr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Квест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– это приключенческая игра, в которой необходимо решать задачи для продвижения по сюжету, возможность проявить смекалку и логическое мышление, продемонстрировать свои таланты и получить море положительных впечатлений. Цель любого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квеста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– это выполнить последовательность заданий и ,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следуя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правилам, достичь цели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Естественнонаучная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грамотность</a:t>
            </a:r>
          </a:p>
          <a:p>
            <a:pPr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Read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the extract from the article in youth magazine and give your opinion. Is keeping animals in the zoo a good idea?</a:t>
            </a:r>
          </a:p>
          <a:p>
            <a:pPr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" … Zoos help scientists and common people to learn more about animals. They show us how rich the animal world is.</a:t>
            </a:r>
          </a:p>
          <a:p>
            <a:pPr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But in zoos they keep animals in cages, and it is very unkind…"</a:t>
            </a:r>
          </a:p>
          <a:p>
            <a:pPr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825468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Фонетические игры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1714488"/>
            <a:ext cx="7215238" cy="400858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 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Скороговорки.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В качестве фонетических игр можно использовать скороговорки, проводя соревнование, кто лучше и быстрее произнесет скороговорку.</a:t>
            </a: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1. Pat’s black cat is in Pat’s black hat.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2. If you, Andy, have two candies give one candy to Sandy, Andy.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3. A cup of nice coffee is in nice coffee-cup.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682591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Орфографические игры.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1571612"/>
            <a:ext cx="7215238" cy="4151457"/>
          </a:xfrm>
        </p:spPr>
        <p:txBody>
          <a:bodyPr>
            <a:normAutofit/>
          </a:bodyPr>
          <a:lstStyle/>
          <a:p>
            <a:pPr algn="just"/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Вставь букву.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Цель: проверка усвоения орфографии в пределах изученного лексического материала. </a:t>
            </a:r>
          </a:p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Ход игры: образуются две команды. Доска разделена на две части. Для каждой команды записаны слова, в каждом из которых пропущена буква. Представители команд поочередно выходят к доске, вставляют пропущенную букву и читают слово.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Например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: c…t, a…d, a…m, p…n, r…d, s…t, r…n, t…n, o…d, t…a, l…g, h…n, h…r, h…s, f…x, e…g, e…t, d…b. 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539716"/>
          </a:xfrm>
        </p:spPr>
        <p:txBody>
          <a:bodyPr>
            <a:normAutofit fontScale="90000"/>
          </a:bodyPr>
          <a:lstStyle/>
          <a:p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>
                <a:solidFill>
                  <a:srgbClr val="002060"/>
                </a:solidFill>
              </a:rPr>
              <a:t>Игра «</a:t>
            </a:r>
            <a:r>
              <a:rPr lang="en-US" sz="2200" b="1" dirty="0" smtClean="0">
                <a:solidFill>
                  <a:srgbClr val="002060"/>
                </a:solidFill>
              </a:rPr>
              <a:t>Letter</a:t>
            </a:r>
            <a:r>
              <a:rPr lang="ru-RU" sz="2200" b="1" dirty="0" smtClean="0">
                <a:solidFill>
                  <a:srgbClr val="002060"/>
                </a:solidFill>
              </a:rPr>
              <a:t>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1357298"/>
            <a:ext cx="7215238" cy="4714908"/>
          </a:xfrm>
        </p:spPr>
        <p:txBody>
          <a:bodyPr>
            <a:normAutofit fontScale="77500" lnSpcReduction="20000"/>
          </a:bodyPr>
          <a:lstStyle/>
          <a:p>
            <a:pPr algn="just">
              <a:buClrTx/>
              <a:buFont typeface="Wingdings" pitchFamily="2" charset="2"/>
              <a:buChar char="Ø"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Интересное задание, направленное на тренировку внимания и зрительной памяти ребенка, может быть использовано при изучении новой лексики, отработки ее употребления или контроля усвоения. Предлагаю детям вставить в слова пропущенные гласные буквы.</a:t>
            </a:r>
          </a:p>
          <a:p>
            <a:pPr algn="just">
              <a:buNone/>
            </a:pP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ClrTx/>
              <a:buFont typeface="Wingdings" pitchFamily="2" charset="2"/>
              <a:buChar char="Ø"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«Почтальон нес письмо и попал под дождь. Некоторые буквы размылись. Помоги почтальону восстановить письмо». Например, при изучении темы «Покупки в магазине. Одежда» Письмо может быть следующего содержания:</a:t>
            </a:r>
          </a:p>
          <a:p>
            <a:pPr algn="just">
              <a:buNone/>
            </a:pP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ClrTx/>
              <a:buFont typeface="Wingdings" pitchFamily="2" charset="2"/>
              <a:buChar char="Ø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“Dear friend!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Yesterday I went to the shop. I bought blue T R S R S,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a beautiful D R S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, a nice H T, and a new J C K T.”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    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1285860"/>
            <a:ext cx="7072362" cy="4786346"/>
          </a:xfrm>
        </p:spPr>
        <p:txBody>
          <a:bodyPr>
            <a:normAutofit fontScale="92500" lnSpcReduction="10000"/>
          </a:bodyPr>
          <a:lstStyle/>
          <a:p>
            <a:pPr>
              <a:buClrTx/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словах пропали все гласные буквы, помоги их найти.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Напиши слова, которые получились и переведи их.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Lttr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; 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pstcrd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; 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stmp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nvlp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pstr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lttrbx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pstffc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1……………………………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2……………………………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3……………………………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4……………………………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5……………………………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6……………………………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7…………………………… 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917</TotalTime>
  <Words>429</Words>
  <Application>Microsoft Office PowerPoint</Application>
  <PresentationFormat>Экран (4:3)</PresentationFormat>
  <Paragraphs>84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Кнопка</vt:lpstr>
      <vt:lpstr>«Формирование функциональной грамотности на уроках английского языка через использование игровой технологии»  </vt:lpstr>
      <vt:lpstr>Слайд 2</vt:lpstr>
      <vt:lpstr>Цель функциональной грамотности на уроках английского языка -это умение применить полученные знания иностранного языка на практике, т.е. уметь свободно общаться: говорить, читать и писать на иностранном языке.  </vt:lpstr>
      <vt:lpstr> Математическая грамотность </vt:lpstr>
      <vt:lpstr>Слайд 5</vt:lpstr>
      <vt:lpstr>Фонетические игры </vt:lpstr>
      <vt:lpstr>Орфографические игры. </vt:lpstr>
      <vt:lpstr> Игра «Letter» </vt:lpstr>
      <vt:lpstr>Слайд 9</vt:lpstr>
      <vt:lpstr>Слайд 10</vt:lpstr>
      <vt:lpstr>Слайд 11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Пользователь Windows</cp:lastModifiedBy>
  <cp:revision>73</cp:revision>
  <dcterms:created xsi:type="dcterms:W3CDTF">2017-08-26T16:42:56Z</dcterms:created>
  <dcterms:modified xsi:type="dcterms:W3CDTF">2023-10-11T00:38:05Z</dcterms:modified>
</cp:coreProperties>
</file>