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20"/>
  </p:notesMasterIdLst>
  <p:sldIdLst>
    <p:sldId id="274" r:id="rId2"/>
    <p:sldId id="271" r:id="rId3"/>
    <p:sldId id="276" r:id="rId4"/>
    <p:sldId id="256" r:id="rId5"/>
    <p:sldId id="257" r:id="rId6"/>
    <p:sldId id="259" r:id="rId7"/>
    <p:sldId id="260" r:id="rId8"/>
    <p:sldId id="261" r:id="rId9"/>
    <p:sldId id="262" r:id="rId10"/>
    <p:sldId id="263" r:id="rId11"/>
    <p:sldId id="265" r:id="rId12"/>
    <p:sldId id="268" r:id="rId13"/>
    <p:sldId id="277" r:id="rId14"/>
    <p:sldId id="278" r:id="rId15"/>
    <p:sldId id="279" r:id="rId16"/>
    <p:sldId id="264" r:id="rId17"/>
    <p:sldId id="272" r:id="rId18"/>
    <p:sldId id="273"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73B17"/>
    <a:srgbClr val="DD050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181" autoAdjust="0"/>
  </p:normalViewPr>
  <p:slideViewPr>
    <p:cSldViewPr>
      <p:cViewPr>
        <p:scale>
          <a:sx n="93" d="100"/>
          <a:sy n="93" d="100"/>
        </p:scale>
        <p:origin x="-1051"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AE1ACE-3595-4654-ABB5-5B3906D39908}" type="datetimeFigureOut">
              <a:rPr lang="ru-RU" smtClean="0"/>
              <a:t>15.10.2024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5F5EC6-771D-4BA1-8444-A9FE883EC4F6}" type="slidenum">
              <a:rPr lang="ru-RU" smtClean="0"/>
              <a:t>‹#›</a:t>
            </a:fld>
            <a:endParaRPr lang="ru-RU"/>
          </a:p>
        </p:txBody>
      </p:sp>
    </p:spTree>
    <p:extLst>
      <p:ext uri="{BB962C8B-B14F-4D97-AF65-F5344CB8AC3E}">
        <p14:creationId xmlns:p14="http://schemas.microsoft.com/office/powerpoint/2010/main" val="3177689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52D85940-583A-4B98-BF01-7AF561C88767}" type="slidenum">
              <a:rPr lang="ru-RU" smtClean="0"/>
              <a:pPr/>
              <a:t>4</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52D85940-583A-4B98-BF01-7AF561C88767}" type="slidenum">
              <a:rPr lang="ru-RU" smtClean="0"/>
              <a:pPr/>
              <a:t>5</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52D85940-583A-4B98-BF01-7AF561C88767}" type="slidenum">
              <a:rPr lang="ru-RU" smtClean="0"/>
              <a:pPr/>
              <a:t>6</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TextEdit="1"/>
          </p:cNvSpPr>
          <p:nvPr>
            <p:ph type="sldImg"/>
          </p:nvPr>
        </p:nvSpPr>
        <p:spPr bwMode="auto">
          <a:xfrm>
            <a:off x="838200" y="685800"/>
            <a:ext cx="5181600" cy="3886200"/>
          </a:xfrm>
          <a:noFill/>
          <a:ln>
            <a:solidFill>
              <a:srgbClr val="000000"/>
            </a:solidFill>
            <a:miter lim="800000"/>
            <a:headEnd/>
            <a:tailEnd/>
          </a:ln>
        </p:spPr>
      </p:sp>
      <p:sp>
        <p:nvSpPr>
          <p:cNvPr id="46083" name="Rectangle 3"/>
          <p:cNvSpPr>
            <a:spLocks noGrp="1"/>
          </p:cNvSpPr>
          <p:nvPr>
            <p:ph type="body" idx="1"/>
          </p:nvPr>
        </p:nvSpPr>
        <p:spPr bwMode="auto">
          <a:xfrm>
            <a:off x="685480" y="4787695"/>
            <a:ext cx="5487041" cy="3670468"/>
          </a:xfrm>
          <a:noFill/>
        </p:spPr>
        <p:txBody>
          <a:bodyPr wrap="square" numCol="1" anchor="t" anchorCtr="0" compatLnSpc="1">
            <a:prstTxWarp prst="textNoShape">
              <a:avLst/>
            </a:prstTxWarp>
          </a:bodyPr>
          <a:lstStyle/>
          <a:p>
            <a:pPr eaLnBrk="1" hangingPunct="1"/>
            <a:endParaRPr lang="ru-RU"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Образ слайда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48131"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ru-RU" smtClean="0"/>
          </a:p>
        </p:txBody>
      </p:sp>
      <p:sp>
        <p:nvSpPr>
          <p:cNvPr id="48132"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4B176DD-6E14-4B6C-AB97-B082E77BEC99}" type="slidenum">
              <a:rPr lang="ru-RU" smtClean="0"/>
              <a:pPr/>
              <a:t>8</a:t>
            </a:fld>
            <a:endParaRPr lang="ru-R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Образ слайда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52227"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ru-RU" smtClean="0"/>
          </a:p>
        </p:txBody>
      </p:sp>
      <p:sp>
        <p:nvSpPr>
          <p:cNvPr id="52228"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8A4BC1-E9D3-4F46-B43A-24EF7EAA12F5}" type="slidenum">
              <a:rPr lang="ru-RU" smtClean="0"/>
              <a:pPr/>
              <a:t>9</a:t>
            </a:fld>
            <a:endParaRPr lang="ru-RU"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B4C71EC6-210F-42DE-9C53-41977AD35B3D}" type="datetimeFigureOut">
              <a:rPr lang="ru-RU" smtClean="0"/>
              <a:t>15.10.2024</a:t>
            </a:fld>
            <a:endParaRPr lang="ru-RU"/>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ru-RU"/>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B19B0651-EE4F-4900-A07F-96A6BFA9D0F0}" type="slidenum">
              <a:rPr lang="ru-RU" smtClean="0"/>
              <a:t>‹#›</a:t>
            </a:fld>
            <a:endParaRPr lang="ru-RU"/>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15.10.2024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15.10.2024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15.10.2024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11" name="Title 10"/>
          <p:cNvSpPr>
            <a:spLocks noGrp="1"/>
          </p:cNvSpPr>
          <p:nvPr>
            <p:ph type="title"/>
          </p:nvPr>
        </p:nvSpPr>
        <p:spPr/>
        <p:txBody>
          <a:bodyPr/>
          <a:lstStyle/>
          <a:p>
            <a:r>
              <a:rPr lang="ru-RU" smtClean="0"/>
              <a:t>Образец заголовка</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15.10.2024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t>15.10.2024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12" name="Title 11"/>
          <p:cNvSpPr>
            <a:spLocks noGrp="1"/>
          </p:cNvSpPr>
          <p:nvPr>
            <p:ph type="title"/>
          </p:nvPr>
        </p:nvSpPr>
        <p:spPr/>
        <p:txBody>
          <a:bodyPr/>
          <a:lstStyle>
            <a:lvl1pPr>
              <a:defRPr>
                <a:solidFill>
                  <a:schemeClr val="tx2"/>
                </a:solidFill>
              </a:defRPr>
            </a:lvl1pPr>
          </a:lstStyle>
          <a:p>
            <a:r>
              <a:rPr lang="ru-RU" smtClean="0"/>
              <a:t>Образец заголовка</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15.10.2024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15.10.2024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15.10.2024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ru-RU" smtClean="0"/>
              <a:t>Образец заголовка</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15.10.2024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ru-RU" smtClean="0"/>
              <a:t>Образец заголовка</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15.10.2024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B4C71EC6-210F-42DE-9C53-41977AD35B3D}" type="datetimeFigureOut">
              <a:rPr lang="ru-RU" smtClean="0"/>
              <a:t>15.10.2024</a:t>
            </a:fld>
            <a:endParaRPr lang="ru-RU"/>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ru-RU"/>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628800"/>
            <a:ext cx="8856984" cy="1143000"/>
          </a:xfrm>
        </p:spPr>
        <p:txBody>
          <a:bodyPr>
            <a:noAutofit/>
          </a:bodyPr>
          <a:lstStyle/>
          <a:p>
            <a:r>
              <a:rPr lang="ru-RU" sz="4400" b="1" dirty="0" smtClean="0">
                <a:solidFill>
                  <a:srgbClr val="FF0000"/>
                </a:solidFill>
                <a:latin typeface="Calibri" pitchFamily="34" charset="0"/>
              </a:rPr>
              <a:t/>
            </a:r>
            <a:br>
              <a:rPr lang="ru-RU" sz="4400" b="1" dirty="0" smtClean="0">
                <a:solidFill>
                  <a:srgbClr val="FF0000"/>
                </a:solidFill>
                <a:latin typeface="Calibri" pitchFamily="34" charset="0"/>
              </a:rPr>
            </a:br>
            <a:r>
              <a:rPr lang="ru-RU" sz="4400" b="1" dirty="0">
                <a:solidFill>
                  <a:schemeClr val="tx1"/>
                </a:solidFill>
                <a:effectLst>
                  <a:outerShdw blurRad="38100" dist="38100" dir="2700000" algn="tl">
                    <a:srgbClr val="000000">
                      <a:alpha val="43137"/>
                    </a:srgbClr>
                  </a:outerShdw>
                </a:effectLst>
              </a:rPr>
              <a:t>Универсальные технологии воспитания </a:t>
            </a:r>
            <a:r>
              <a:rPr lang="ru-RU" sz="4400" b="1" dirty="0" smtClean="0">
                <a:solidFill>
                  <a:schemeClr val="tx1"/>
                </a:solidFill>
                <a:effectLst>
                  <a:outerShdw blurRad="38100" dist="38100" dir="2700000" algn="tl">
                    <a:srgbClr val="000000">
                      <a:alpha val="43137"/>
                    </a:srgbClr>
                  </a:outerShdw>
                </a:effectLst>
              </a:rPr>
              <a:t> </a:t>
            </a:r>
            <a:r>
              <a:rPr lang="ru-RU" sz="4400" b="1" dirty="0">
                <a:solidFill>
                  <a:schemeClr val="tx1"/>
                </a:solidFill>
                <a:effectLst>
                  <a:outerShdw blurRad="38100" dist="38100" dir="2700000" algn="tl">
                    <a:srgbClr val="000000">
                      <a:alpha val="43137"/>
                    </a:srgbClr>
                  </a:outerShdw>
                </a:effectLst>
              </a:rPr>
              <a:t>во внеурочное время при реализации плановых воспитательных мероприятиях </a:t>
            </a:r>
            <a:r>
              <a:rPr lang="ru-RU" sz="4400" b="1" dirty="0" smtClean="0">
                <a:solidFill>
                  <a:schemeClr val="tx1"/>
                </a:solidFill>
                <a:effectLst>
                  <a:outerShdw blurRad="38100" dist="38100" dir="2700000" algn="tl">
                    <a:srgbClr val="000000">
                      <a:alpha val="43137"/>
                    </a:srgbClr>
                  </a:outerShdw>
                </a:effectLst>
              </a:rPr>
              <a:t/>
            </a:r>
            <a:br>
              <a:rPr lang="ru-RU" sz="4400" b="1" dirty="0" smtClean="0">
                <a:solidFill>
                  <a:schemeClr val="tx1"/>
                </a:solidFill>
                <a:effectLst>
                  <a:outerShdw blurRad="38100" dist="38100" dir="2700000" algn="tl">
                    <a:srgbClr val="000000">
                      <a:alpha val="43137"/>
                    </a:srgbClr>
                  </a:outerShdw>
                </a:effectLst>
              </a:rPr>
            </a:br>
            <a:r>
              <a:rPr lang="ru-RU" sz="4400" b="1" dirty="0" smtClean="0">
                <a:solidFill>
                  <a:schemeClr val="tx1"/>
                </a:solidFill>
                <a:effectLst>
                  <a:outerShdw blurRad="38100" dist="38100" dir="2700000" algn="tl">
                    <a:srgbClr val="000000">
                      <a:alpha val="43137"/>
                    </a:srgbClr>
                  </a:outerShdw>
                </a:effectLst>
              </a:rPr>
              <a:t> в </a:t>
            </a:r>
            <a:r>
              <a:rPr lang="ru-RU" sz="4400" b="1" dirty="0" smtClean="0">
                <a:solidFill>
                  <a:schemeClr val="tx1"/>
                </a:solidFill>
                <a:effectLst>
                  <a:outerShdw blurRad="38100" dist="38100" dir="2700000" algn="tl">
                    <a:srgbClr val="000000">
                      <a:alpha val="43137"/>
                    </a:srgbClr>
                  </a:outerShdw>
                </a:effectLst>
              </a:rPr>
              <a:t>школе</a:t>
            </a:r>
            <a:endParaRPr lang="ru-RU" sz="4400" b="1" dirty="0">
              <a:solidFill>
                <a:schemeClr val="tx1"/>
              </a:solidFill>
              <a:effectLst>
                <a:outerShdw blurRad="38100" dist="38100" dir="2700000" algn="tl">
                  <a:srgbClr val="000000">
                    <a:alpha val="43137"/>
                  </a:srgbClr>
                </a:outerShdw>
              </a:effectLst>
              <a:latin typeface="Calibri" pitchFamily="34" charset="0"/>
            </a:endParaRPr>
          </a:p>
        </p:txBody>
      </p:sp>
      <p:sp>
        <p:nvSpPr>
          <p:cNvPr id="4" name="TextBox 3"/>
          <p:cNvSpPr txBox="1"/>
          <p:nvPr/>
        </p:nvSpPr>
        <p:spPr>
          <a:xfrm>
            <a:off x="4391472" y="5157192"/>
            <a:ext cx="4752528" cy="1631216"/>
          </a:xfrm>
          <a:prstGeom prst="rect">
            <a:avLst/>
          </a:prstGeom>
          <a:noFill/>
        </p:spPr>
        <p:txBody>
          <a:bodyPr wrap="square" rtlCol="0">
            <a:spAutoFit/>
          </a:bodyPr>
          <a:lstStyle/>
          <a:p>
            <a:r>
              <a:rPr lang="ru-RU" sz="2000" b="1" i="1" dirty="0"/>
              <a:t>Подготовлено</a:t>
            </a:r>
            <a:endParaRPr lang="ru-RU" sz="2000" dirty="0"/>
          </a:p>
          <a:p>
            <a:r>
              <a:rPr lang="ru-RU" sz="2000" b="1" dirty="0" smtClean="0"/>
              <a:t>Учителем русского языка и литературы</a:t>
            </a:r>
            <a:endParaRPr lang="ru-RU" sz="2000" dirty="0"/>
          </a:p>
          <a:p>
            <a:r>
              <a:rPr lang="ru-RU" sz="2000" b="1" dirty="0"/>
              <a:t>первой квалификационной категории</a:t>
            </a:r>
            <a:endParaRPr lang="ru-RU" sz="2000" dirty="0"/>
          </a:p>
          <a:p>
            <a:r>
              <a:rPr lang="ru-RU" sz="2000" b="1" dirty="0" smtClean="0"/>
              <a:t>Юрьевой Любови Магометовны</a:t>
            </a:r>
            <a:endParaRPr lang="ru-RU" sz="2000" dirty="0"/>
          </a:p>
        </p:txBody>
      </p:sp>
    </p:spTree>
    <p:extLst>
      <p:ext uri="{BB962C8B-B14F-4D97-AF65-F5344CB8AC3E}">
        <p14:creationId xmlns:p14="http://schemas.microsoft.com/office/powerpoint/2010/main" val="1545900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99247" y="2248347"/>
            <a:ext cx="7745505" cy="4132981"/>
          </a:xfrm>
        </p:spPr>
        <p:txBody>
          <a:bodyPr>
            <a:normAutofit fontScale="85000" lnSpcReduction="20000"/>
          </a:bodyPr>
          <a:lstStyle/>
          <a:p>
            <a:r>
              <a:rPr lang="ru-RU" dirty="0" smtClean="0">
                <a:latin typeface="Calibri" pitchFamily="34" charset="0"/>
              </a:rPr>
              <a:t>Игровые </a:t>
            </a:r>
            <a:r>
              <a:rPr lang="ru-RU" dirty="0">
                <a:latin typeface="Calibri" pitchFamily="34" charset="0"/>
              </a:rPr>
              <a:t>формы (конкурсы, постановки, лексические игры, решение кроссвордов и ребусов</a:t>
            </a:r>
            <a:r>
              <a:rPr lang="ru-RU" dirty="0" smtClean="0">
                <a:latin typeface="Calibri" pitchFamily="34" charset="0"/>
              </a:rPr>
              <a:t>)</a:t>
            </a:r>
          </a:p>
          <a:p>
            <a:r>
              <a:rPr lang="ru-RU" dirty="0">
                <a:latin typeface="Calibri" pitchFamily="34" charset="0"/>
              </a:rPr>
              <a:t>Т</a:t>
            </a:r>
            <a:r>
              <a:rPr lang="ru-RU" dirty="0" smtClean="0">
                <a:latin typeface="Calibri" pitchFamily="34" charset="0"/>
              </a:rPr>
              <a:t>ворческие задания</a:t>
            </a:r>
          </a:p>
          <a:p>
            <a:r>
              <a:rPr lang="ru-RU" dirty="0" smtClean="0">
                <a:latin typeface="Calibri" pitchFamily="34" charset="0"/>
              </a:rPr>
              <a:t>Мультимедийные презентации</a:t>
            </a:r>
          </a:p>
          <a:p>
            <a:r>
              <a:rPr lang="ru-RU" dirty="0">
                <a:latin typeface="Calibri" pitchFamily="34" charset="0"/>
              </a:rPr>
              <a:t>В</a:t>
            </a:r>
            <a:r>
              <a:rPr lang="ru-RU" dirty="0" smtClean="0">
                <a:latin typeface="Calibri" pitchFamily="34" charset="0"/>
              </a:rPr>
              <a:t>ыставки работ</a:t>
            </a:r>
            <a:endParaRPr lang="ru-RU" dirty="0">
              <a:latin typeface="Calibri" pitchFamily="34" charset="0"/>
            </a:endParaRPr>
          </a:p>
          <a:p>
            <a:r>
              <a:rPr lang="ru-RU" dirty="0" smtClean="0">
                <a:latin typeface="Calibri" pitchFamily="34" charset="0"/>
              </a:rPr>
              <a:t>Участие </a:t>
            </a:r>
            <a:r>
              <a:rPr lang="ru-RU" dirty="0">
                <a:latin typeface="Calibri" pitchFamily="34" charset="0"/>
              </a:rPr>
              <a:t>в телекоммуникационных международных, всероссийских  проектах, тестировании, конкурсах, олимпиадах</a:t>
            </a:r>
            <a:r>
              <a:rPr lang="ru-RU" dirty="0" smtClean="0">
                <a:latin typeface="Calibri" pitchFamily="34" charset="0"/>
              </a:rPr>
              <a:t>,\</a:t>
            </a:r>
          </a:p>
          <a:p>
            <a:r>
              <a:rPr lang="ru-RU" dirty="0" smtClean="0">
                <a:latin typeface="Calibri" pitchFamily="34" charset="0"/>
              </a:rPr>
              <a:t>Оперативная публикация </a:t>
            </a:r>
            <a:r>
              <a:rPr lang="ru-RU" dirty="0">
                <a:latin typeface="Calibri" pitchFamily="34" charset="0"/>
              </a:rPr>
              <a:t>творческих работ учащихся (стенгазет, проектов, </a:t>
            </a:r>
            <a:r>
              <a:rPr lang="ru-RU" dirty="0" smtClean="0">
                <a:latin typeface="Calibri" pitchFamily="34" charset="0"/>
              </a:rPr>
              <a:t>сочинений)</a:t>
            </a:r>
          </a:p>
          <a:p>
            <a:r>
              <a:rPr lang="ru-RU" dirty="0" smtClean="0">
                <a:latin typeface="Calibri" pitchFamily="34" charset="0"/>
              </a:rPr>
              <a:t>Проведение </a:t>
            </a:r>
            <a:r>
              <a:rPr lang="ru-RU" dirty="0">
                <a:latin typeface="Calibri" pitchFamily="34" charset="0"/>
              </a:rPr>
              <a:t>недели английского языка  </a:t>
            </a:r>
            <a:endParaRPr lang="ru-RU" dirty="0" smtClean="0">
              <a:latin typeface="Calibri" pitchFamily="34" charset="0"/>
            </a:endParaRPr>
          </a:p>
          <a:p>
            <a:r>
              <a:rPr lang="ru-RU" dirty="0" smtClean="0">
                <a:latin typeface="Calibri" pitchFamily="34" charset="0"/>
              </a:rPr>
              <a:t>Исследовательский проект</a:t>
            </a:r>
          </a:p>
          <a:p>
            <a:r>
              <a:rPr lang="ru-RU" dirty="0" smtClean="0">
                <a:solidFill>
                  <a:schemeClr val="tx1"/>
                </a:solidFill>
                <a:latin typeface="Calibri" pitchFamily="34" charset="0"/>
                <a:cs typeface="Times New Roman" panose="02020603050405020304" pitchFamily="18" charset="0"/>
              </a:rPr>
              <a:t>Упражнения </a:t>
            </a:r>
            <a:r>
              <a:rPr lang="ru-RU" dirty="0">
                <a:solidFill>
                  <a:schemeClr val="tx1"/>
                </a:solidFill>
                <a:latin typeface="Calibri" pitchFamily="34" charset="0"/>
                <a:cs typeface="Times New Roman" panose="02020603050405020304" pitchFamily="18" charset="0"/>
              </a:rPr>
              <a:t>на релаксацию</a:t>
            </a:r>
            <a:r>
              <a:rPr lang="ru-RU" dirty="0" smtClean="0">
                <a:solidFill>
                  <a:schemeClr val="tx1"/>
                </a:solidFill>
                <a:latin typeface="Calibri" pitchFamily="34" charset="0"/>
                <a:cs typeface="Times New Roman" panose="02020603050405020304" pitchFamily="18" charset="0"/>
              </a:rPr>
              <a:t>, </a:t>
            </a:r>
            <a:r>
              <a:rPr lang="ru-RU" dirty="0">
                <a:solidFill>
                  <a:schemeClr val="tx1"/>
                </a:solidFill>
                <a:latin typeface="Calibri" pitchFamily="34" charset="0"/>
                <a:cs typeface="Times New Roman" panose="02020603050405020304" pitchFamily="18" charset="0"/>
              </a:rPr>
              <a:t>концентрацию внимания, развитие воображения</a:t>
            </a:r>
          </a:p>
          <a:p>
            <a:endParaRPr lang="ru-RU" dirty="0">
              <a:latin typeface="Calibri" pitchFamily="34" charset="0"/>
            </a:endParaRPr>
          </a:p>
        </p:txBody>
      </p:sp>
      <p:sp>
        <p:nvSpPr>
          <p:cNvPr id="2" name="Заголовок 1"/>
          <p:cNvSpPr>
            <a:spLocks noGrp="1"/>
          </p:cNvSpPr>
          <p:nvPr>
            <p:ph type="title"/>
          </p:nvPr>
        </p:nvSpPr>
        <p:spPr>
          <a:xfrm>
            <a:off x="251520" y="332656"/>
            <a:ext cx="8784976" cy="1054250"/>
          </a:xfrm>
        </p:spPr>
        <p:txBody>
          <a:bodyPr/>
          <a:lstStyle/>
          <a:p>
            <a:r>
              <a:rPr lang="ru-RU" sz="4000" b="1" dirty="0" smtClean="0">
                <a:latin typeface="Calibri" pitchFamily="34" charset="0"/>
              </a:rPr>
              <a:t>Виды универсальных технологий воспитания</a:t>
            </a:r>
            <a:endParaRPr lang="ru-RU" sz="4000" b="1" dirty="0"/>
          </a:p>
        </p:txBody>
      </p:sp>
    </p:spTree>
    <p:extLst>
      <p:ext uri="{BB962C8B-B14F-4D97-AF65-F5344CB8AC3E}">
        <p14:creationId xmlns:p14="http://schemas.microsoft.com/office/powerpoint/2010/main" val="2691593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584" y="2564904"/>
            <a:ext cx="8219256" cy="2426569"/>
          </a:xfrm>
        </p:spPr>
        <p:txBody>
          <a:bodyPr>
            <a:normAutofit fontScale="25000" lnSpcReduction="20000"/>
          </a:bodyPr>
          <a:lstStyle/>
          <a:p>
            <a:pPr>
              <a:lnSpc>
                <a:spcPct val="220000"/>
              </a:lnSpc>
            </a:pPr>
            <a:r>
              <a:rPr lang="ru-RU" sz="9600" dirty="0" smtClean="0">
                <a:solidFill>
                  <a:srgbClr val="7030A0"/>
                </a:solidFill>
                <a:latin typeface="Calibri" pitchFamily="34" charset="0"/>
                <a:cs typeface="Times New Roman" panose="02020603050405020304" pitchFamily="18" charset="0"/>
              </a:rPr>
              <a:t>  Индивидуальная</a:t>
            </a:r>
          </a:p>
          <a:p>
            <a:pPr>
              <a:lnSpc>
                <a:spcPct val="220000"/>
              </a:lnSpc>
            </a:pPr>
            <a:r>
              <a:rPr lang="ru-RU" sz="9600" dirty="0" smtClean="0">
                <a:solidFill>
                  <a:srgbClr val="7030A0"/>
                </a:solidFill>
                <a:latin typeface="Calibri" pitchFamily="34" charset="0"/>
                <a:cs typeface="Times New Roman" panose="02020603050405020304" pitchFamily="18" charset="0"/>
              </a:rPr>
              <a:t>   Групповая -ведущая</a:t>
            </a:r>
          </a:p>
          <a:p>
            <a:pPr>
              <a:lnSpc>
                <a:spcPct val="220000"/>
              </a:lnSpc>
            </a:pPr>
            <a:r>
              <a:rPr lang="ru-RU" sz="9600" dirty="0" smtClean="0">
                <a:solidFill>
                  <a:srgbClr val="7030A0"/>
                </a:solidFill>
                <a:latin typeface="Calibri" pitchFamily="34" charset="0"/>
                <a:cs typeface="Times New Roman" panose="02020603050405020304" pitchFamily="18" charset="0"/>
              </a:rPr>
              <a:t>   Массовая</a:t>
            </a:r>
          </a:p>
          <a:p>
            <a:pPr marL="0" indent="0">
              <a:buNone/>
            </a:pPr>
            <a:endParaRPr lang="ru-RU" sz="9600" dirty="0">
              <a:solidFill>
                <a:srgbClr val="7030A0"/>
              </a:solidFill>
              <a:latin typeface="Calibri" pitchFamily="34" charset="0"/>
              <a:cs typeface="Times New Roman" panose="02020603050405020304" pitchFamily="18" charset="0"/>
            </a:endParaRPr>
          </a:p>
          <a:p>
            <a:pPr marL="0" indent="0">
              <a:buNone/>
            </a:pPr>
            <a:endParaRPr lang="ru-RU" sz="2000" dirty="0" smtClean="0">
              <a:solidFill>
                <a:srgbClr val="7030A0"/>
              </a:solidFill>
              <a:latin typeface="Calibri" pitchFamily="34" charset="0"/>
              <a:cs typeface="Times New Roman" panose="02020603050405020304" pitchFamily="18" charset="0"/>
            </a:endParaRPr>
          </a:p>
          <a:p>
            <a:pPr marL="0" indent="0">
              <a:buNone/>
            </a:pPr>
            <a:endParaRPr lang="ru-RU" sz="2000" dirty="0">
              <a:solidFill>
                <a:srgbClr val="7030A0"/>
              </a:solidFill>
              <a:latin typeface="Calibri" pitchFamily="34" charset="0"/>
              <a:cs typeface="Times New Roman" panose="02020603050405020304" pitchFamily="18" charset="0"/>
            </a:endParaRPr>
          </a:p>
          <a:p>
            <a:pPr marL="0" indent="0">
              <a:buNone/>
            </a:pPr>
            <a:r>
              <a:rPr lang="ru-RU" sz="2000" dirty="0" smtClean="0">
                <a:solidFill>
                  <a:srgbClr val="7030A0"/>
                </a:solidFill>
                <a:latin typeface="Calibri" pitchFamily="34" charset="0"/>
                <a:cs typeface="Times New Roman" panose="02020603050405020304" pitchFamily="18" charset="0"/>
              </a:rPr>
              <a:t>                                        </a:t>
            </a:r>
            <a:endParaRPr lang="ru-RU" sz="2000" dirty="0">
              <a:solidFill>
                <a:srgbClr val="7030A0"/>
              </a:solidFill>
              <a:latin typeface="Calibri" pitchFamily="34" charset="0"/>
              <a:cs typeface="Times New Roman" panose="02020603050405020304" pitchFamily="18" charset="0"/>
            </a:endParaRPr>
          </a:p>
        </p:txBody>
      </p:sp>
      <p:sp>
        <p:nvSpPr>
          <p:cNvPr id="4" name="Прямоугольник 3"/>
          <p:cNvSpPr/>
          <p:nvPr/>
        </p:nvSpPr>
        <p:spPr>
          <a:xfrm>
            <a:off x="1691680" y="917431"/>
            <a:ext cx="5946884" cy="584775"/>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ru-RU" sz="32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alibri" pitchFamily="34" charset="0"/>
                <a:cs typeface="Times New Roman" panose="02020603050405020304" pitchFamily="18" charset="0"/>
              </a:rPr>
              <a:t>ФОРМЫ ПРОВЕДЕНИЯ ЗАНЯТИЙ</a:t>
            </a:r>
            <a:endParaRPr lang="ru-RU" sz="32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alibri" pitchFamily="34" charset="0"/>
              <a:cs typeface="Times New Roman" panose="02020603050405020304" pitchFamily="18" charset="0"/>
            </a:endParaRPr>
          </a:p>
        </p:txBody>
      </p:sp>
    </p:spTree>
    <p:extLst>
      <p:ext uri="{BB962C8B-B14F-4D97-AF65-F5344CB8AC3E}">
        <p14:creationId xmlns:p14="http://schemas.microsoft.com/office/powerpoint/2010/main" val="2735446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algn="just"/>
            <a:r>
              <a:rPr lang="ru-RU" dirty="0" smtClean="0">
                <a:solidFill>
                  <a:srgbClr val="7030A0"/>
                </a:solidFill>
              </a:rPr>
              <a:t>Встречаем лесных гостей. Отгадай загадку о них;</a:t>
            </a:r>
          </a:p>
          <a:p>
            <a:pPr algn="just"/>
            <a:r>
              <a:rPr lang="ru-RU" dirty="0" err="1" smtClean="0">
                <a:solidFill>
                  <a:srgbClr val="7030A0"/>
                </a:solidFill>
              </a:rPr>
              <a:t>Инсценирование</a:t>
            </a:r>
            <a:r>
              <a:rPr lang="ru-RU" dirty="0" smtClean="0">
                <a:solidFill>
                  <a:srgbClr val="7030A0"/>
                </a:solidFill>
              </a:rPr>
              <a:t> сказки «Теремок»;</a:t>
            </a:r>
          </a:p>
          <a:p>
            <a:pPr algn="just"/>
            <a:r>
              <a:rPr lang="ru-RU" dirty="0" smtClean="0">
                <a:solidFill>
                  <a:srgbClr val="7030A0"/>
                </a:solidFill>
              </a:rPr>
              <a:t>Разучивание и исполнение</a:t>
            </a:r>
          </a:p>
          <a:p>
            <a:pPr algn="just"/>
            <a:r>
              <a:rPr lang="ru-RU" dirty="0" smtClean="0">
                <a:solidFill>
                  <a:srgbClr val="7030A0"/>
                </a:solidFill>
              </a:rPr>
              <a:t>Игры;</a:t>
            </a:r>
          </a:p>
          <a:p>
            <a:pPr algn="just"/>
            <a:r>
              <a:rPr lang="ru-RU" dirty="0" smtClean="0">
                <a:solidFill>
                  <a:srgbClr val="7030A0"/>
                </a:solidFill>
              </a:rPr>
              <a:t>Урок подведение итогов. Самый активный участник</a:t>
            </a:r>
            <a:endParaRPr lang="ru-RU" dirty="0">
              <a:solidFill>
                <a:srgbClr val="7030A0"/>
              </a:solidFill>
            </a:endParaRPr>
          </a:p>
        </p:txBody>
      </p:sp>
      <p:sp>
        <p:nvSpPr>
          <p:cNvPr id="4" name="Прямоугольник 3"/>
          <p:cNvSpPr/>
          <p:nvPr/>
        </p:nvSpPr>
        <p:spPr>
          <a:xfrm>
            <a:off x="1979712" y="404664"/>
            <a:ext cx="4519571" cy="584775"/>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ru-RU" sz="32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anose="02020603050405020304" pitchFamily="18" charset="0"/>
                <a:cs typeface="Times New Roman" panose="02020603050405020304" pitchFamily="18" charset="0"/>
              </a:rPr>
              <a:t>Групповая работа</a:t>
            </a:r>
            <a:endParaRPr lang="ru-RU" sz="32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25849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23528" y="332657"/>
            <a:ext cx="8640959" cy="6120680"/>
          </a:xfrm>
        </p:spPr>
        <p:txBody>
          <a:bodyPr>
            <a:normAutofit lnSpcReduction="10000"/>
          </a:bodyPr>
          <a:lstStyle/>
          <a:p>
            <a:r>
              <a:rPr lang="ru-RU" dirty="0"/>
              <a:t>Внеурочная работа ориентирована на создание условий для неформального общения школьников одного класса или учебной параллели, имеет </a:t>
            </a:r>
            <a:r>
              <a:rPr lang="ru-RU" dirty="0">
                <a:solidFill>
                  <a:srgbClr val="FF0000"/>
                </a:solidFill>
              </a:rPr>
              <a:t>выраженную воспитательную и социально-педагогическую </a:t>
            </a:r>
            <a:r>
              <a:rPr lang="ru-RU" dirty="0" smtClean="0">
                <a:solidFill>
                  <a:srgbClr val="FF0000"/>
                </a:solidFill>
              </a:rPr>
              <a:t>направленность. </a:t>
            </a:r>
          </a:p>
          <a:p>
            <a:endParaRPr lang="ru-RU" dirty="0"/>
          </a:p>
          <a:p>
            <a:endParaRPr lang="ru-RU" dirty="0" smtClean="0"/>
          </a:p>
          <a:p>
            <a:endParaRPr lang="ru-RU" dirty="0"/>
          </a:p>
          <a:p>
            <a:pPr>
              <a:lnSpc>
                <a:spcPct val="150000"/>
              </a:lnSpc>
            </a:pPr>
            <a:r>
              <a:rPr lang="ru-RU" dirty="0" smtClean="0"/>
              <a:t>Внеурочная </a:t>
            </a:r>
            <a:r>
              <a:rPr lang="ru-RU" dirty="0"/>
              <a:t>работа - это хорошая возможность для организации межличностных отношений в классе, между школьниками и классным руководителем с целью создания ученического коллектива и органов ученического самоуправления. </a:t>
            </a:r>
            <a:br>
              <a:rPr lang="ru-RU" dirty="0"/>
            </a:br>
            <a:endParaRPr lang="ru-RU" dirty="0"/>
          </a:p>
        </p:txBody>
      </p:sp>
    </p:spTree>
    <p:extLst>
      <p:ext uri="{BB962C8B-B14F-4D97-AF65-F5344CB8AC3E}">
        <p14:creationId xmlns:p14="http://schemas.microsoft.com/office/powerpoint/2010/main" val="8786553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endParaRPr lang="ru-RU"/>
          </a:p>
        </p:txBody>
      </p:sp>
      <p:sp>
        <p:nvSpPr>
          <p:cNvPr id="3" name="Заголовок 2"/>
          <p:cNvSpPr>
            <a:spLocks noGrp="1"/>
          </p:cNvSpPr>
          <p:nvPr>
            <p:ph type="title"/>
          </p:nvPr>
        </p:nvSpPr>
        <p:spPr>
          <a:xfrm>
            <a:off x="107504" y="188640"/>
            <a:ext cx="9036496" cy="1435766"/>
          </a:xfrm>
        </p:spPr>
        <p:txBody>
          <a:bodyPr/>
          <a:lstStyle/>
          <a:p>
            <a:pPr marL="285750" indent="-285750" algn="l">
              <a:buFont typeface="Wingdings" pitchFamily="2" charset="2"/>
              <a:buChar char="v"/>
            </a:pPr>
            <a:r>
              <a:rPr lang="kk-KZ" sz="1600" b="1" dirty="0" smtClean="0"/>
              <a:t/>
            </a:r>
            <a:br>
              <a:rPr lang="kk-KZ" sz="1600" b="1" dirty="0" smtClean="0"/>
            </a:br>
            <a:r>
              <a:rPr lang="kk-KZ" sz="1600" b="1" dirty="0"/>
              <a:t/>
            </a:r>
            <a:br>
              <a:rPr lang="kk-KZ" sz="1600" b="1" dirty="0"/>
            </a:br>
            <a:r>
              <a:rPr lang="kk-KZ" sz="1600" b="1" dirty="0" smtClean="0"/>
              <a:t/>
            </a:r>
            <a:br>
              <a:rPr lang="kk-KZ" sz="1600" b="1" dirty="0" smtClean="0"/>
            </a:br>
            <a:r>
              <a:rPr lang="kk-KZ" sz="1600" b="1" dirty="0"/>
              <a:t/>
            </a:r>
            <a:br>
              <a:rPr lang="kk-KZ" sz="1600" b="1" dirty="0"/>
            </a:br>
            <a:r>
              <a:rPr lang="kk-KZ" sz="1600" b="1" dirty="0" smtClean="0"/>
              <a:t/>
            </a:r>
            <a:br>
              <a:rPr lang="kk-KZ" sz="1600" b="1" dirty="0" smtClean="0"/>
            </a:br>
            <a:r>
              <a:rPr lang="kk-KZ" sz="1600" b="1" dirty="0"/>
              <a:t/>
            </a:r>
            <a:br>
              <a:rPr lang="kk-KZ" sz="1600" b="1" dirty="0"/>
            </a:br>
            <a:r>
              <a:rPr lang="kk-KZ" sz="1600" b="1" dirty="0" smtClean="0"/>
              <a:t/>
            </a:r>
            <a:br>
              <a:rPr lang="kk-KZ" sz="1600" b="1" dirty="0" smtClean="0"/>
            </a:br>
            <a:r>
              <a:rPr lang="kk-KZ" sz="1600" b="1" dirty="0"/>
              <a:t/>
            </a:r>
            <a:br>
              <a:rPr lang="kk-KZ" sz="1600" b="1" dirty="0"/>
            </a:br>
            <a:r>
              <a:rPr lang="kk-KZ" sz="1600" b="1" dirty="0" smtClean="0"/>
              <a:t/>
            </a:r>
            <a:br>
              <a:rPr lang="kk-KZ" sz="1600" b="1" dirty="0" smtClean="0"/>
            </a:br>
            <a:r>
              <a:rPr lang="kk-KZ" sz="1600" b="1" dirty="0"/>
              <a:t/>
            </a:r>
            <a:br>
              <a:rPr lang="kk-KZ" sz="1600" b="1" dirty="0"/>
            </a:br>
            <a:r>
              <a:rPr lang="kk-KZ" sz="1600" b="1" dirty="0" smtClean="0"/>
              <a:t/>
            </a:r>
            <a:br>
              <a:rPr lang="kk-KZ" sz="1600" b="1" dirty="0" smtClean="0"/>
            </a:br>
            <a:r>
              <a:rPr lang="kk-KZ" sz="1600" b="1" dirty="0"/>
              <a:t/>
            </a:r>
            <a:br>
              <a:rPr lang="kk-KZ" sz="1600" b="1" dirty="0"/>
            </a:br>
            <a:r>
              <a:rPr lang="kk-KZ" sz="1600" b="1" dirty="0" smtClean="0"/>
              <a:t/>
            </a:r>
            <a:br>
              <a:rPr lang="kk-KZ" sz="1600" b="1" dirty="0" smtClean="0"/>
            </a:br>
            <a:r>
              <a:rPr lang="kk-KZ" sz="1600" b="1" dirty="0"/>
              <a:t/>
            </a:r>
            <a:br>
              <a:rPr lang="kk-KZ" sz="1600" b="1" dirty="0"/>
            </a:br>
            <a:r>
              <a:rPr lang="kk-KZ" sz="1600" b="1" dirty="0" smtClean="0"/>
              <a:t/>
            </a:r>
            <a:br>
              <a:rPr lang="kk-KZ" sz="1600" b="1" dirty="0" smtClean="0"/>
            </a:br>
            <a:r>
              <a:rPr lang="kk-KZ" sz="1600" b="1" dirty="0"/>
              <a:t/>
            </a:r>
            <a:br>
              <a:rPr lang="kk-KZ" sz="1600" b="1" dirty="0"/>
            </a:br>
            <a:r>
              <a:rPr lang="kk-KZ" sz="1600" b="1" dirty="0" smtClean="0">
                <a:solidFill>
                  <a:schemeClr val="tx1"/>
                </a:solidFill>
              </a:rPr>
              <a:t>                      </a:t>
            </a:r>
            <a:br>
              <a:rPr lang="kk-KZ" sz="1600" b="1" dirty="0" smtClean="0">
                <a:solidFill>
                  <a:schemeClr val="tx1"/>
                </a:solidFill>
              </a:rPr>
            </a:br>
            <a:r>
              <a:rPr lang="kk-KZ" sz="1600" b="1" dirty="0" smtClean="0">
                <a:solidFill>
                  <a:schemeClr val="tx1"/>
                </a:solidFill>
              </a:rPr>
              <a:t>                   </a:t>
            </a:r>
            <a:br>
              <a:rPr lang="kk-KZ" sz="1600" b="1" dirty="0" smtClean="0">
                <a:solidFill>
                  <a:schemeClr val="tx1"/>
                </a:solidFill>
              </a:rPr>
            </a:br>
            <a:r>
              <a:rPr lang="kk-KZ" sz="1600" b="1" dirty="0">
                <a:solidFill>
                  <a:schemeClr val="tx1"/>
                </a:solidFill>
              </a:rPr>
              <a:t/>
            </a:r>
            <a:br>
              <a:rPr lang="kk-KZ" sz="1600" b="1" dirty="0">
                <a:solidFill>
                  <a:schemeClr val="tx1"/>
                </a:solidFill>
              </a:rPr>
            </a:br>
            <a:r>
              <a:rPr lang="kk-KZ" sz="1600" b="1" dirty="0" smtClean="0">
                <a:solidFill>
                  <a:schemeClr val="tx1"/>
                </a:solidFill>
              </a:rPr>
              <a:t/>
            </a:r>
            <a:br>
              <a:rPr lang="kk-KZ" sz="1600" b="1" dirty="0" smtClean="0">
                <a:solidFill>
                  <a:schemeClr val="tx1"/>
                </a:solidFill>
              </a:rPr>
            </a:br>
            <a:r>
              <a:rPr lang="kk-KZ" sz="1600" b="1" dirty="0" smtClean="0">
                <a:solidFill>
                  <a:schemeClr val="tx1"/>
                </a:solidFill>
              </a:rPr>
              <a:t>                            </a:t>
            </a:r>
            <a:r>
              <a:rPr lang="kk-KZ" sz="2400" b="1" dirty="0" smtClean="0">
                <a:solidFill>
                  <a:schemeClr val="tx1"/>
                </a:solidFill>
                <a:effectLst>
                  <a:outerShdw blurRad="38100" dist="38100" dir="2700000" algn="tl">
                    <a:srgbClr val="000000">
                      <a:alpha val="43137"/>
                    </a:srgbClr>
                  </a:outerShdw>
                </a:effectLst>
              </a:rPr>
              <a:t>Технологический прием     </a:t>
            </a:r>
            <a:r>
              <a:rPr lang="ru-RU" sz="2400" b="1" dirty="0">
                <a:solidFill>
                  <a:srgbClr val="FF0000"/>
                </a:solidFill>
                <a:effectLst>
                  <a:outerShdw blurRad="38100" dist="38100" dir="2700000" algn="tl">
                    <a:srgbClr val="000000">
                      <a:alpha val="43137"/>
                    </a:srgbClr>
                  </a:outerShdw>
                </a:effectLst>
              </a:rPr>
              <a:t>«</a:t>
            </a:r>
            <a:r>
              <a:rPr lang="ru-RU" sz="2400" b="1" dirty="0" err="1" smtClean="0">
                <a:solidFill>
                  <a:srgbClr val="FF0000"/>
                </a:solidFill>
                <a:effectLst>
                  <a:outerShdw blurRad="38100" dist="38100" dir="2700000" algn="tl">
                    <a:srgbClr val="000000">
                      <a:alpha val="43137"/>
                    </a:srgbClr>
                  </a:outerShdw>
                </a:effectLst>
              </a:rPr>
              <a:t>Флешмоб</a:t>
            </a:r>
            <a:r>
              <a:rPr lang="ru-RU" sz="2400" b="1" dirty="0" smtClean="0">
                <a:solidFill>
                  <a:srgbClr val="FF0000"/>
                </a:solidFill>
                <a:effectLst>
                  <a:outerShdw blurRad="38100" dist="38100" dir="2700000" algn="tl">
                    <a:srgbClr val="000000">
                      <a:alpha val="43137"/>
                    </a:srgbClr>
                  </a:outerShdw>
                </a:effectLst>
              </a:rPr>
              <a:t>»</a:t>
            </a:r>
            <a:br>
              <a:rPr lang="ru-RU" sz="2400" b="1" dirty="0" smtClean="0">
                <a:solidFill>
                  <a:srgbClr val="FF0000"/>
                </a:solidFill>
                <a:effectLst>
                  <a:outerShdw blurRad="38100" dist="38100" dir="2700000" algn="tl">
                    <a:srgbClr val="000000">
                      <a:alpha val="43137"/>
                    </a:srgbClr>
                  </a:outerShdw>
                </a:effectLst>
              </a:rPr>
            </a:br>
            <a:r>
              <a:rPr lang="ru-RU" sz="2400" b="1" dirty="0" smtClean="0">
                <a:solidFill>
                  <a:srgbClr val="FF0000"/>
                </a:solidFill>
                <a:effectLst>
                  <a:outerShdw blurRad="38100" dist="38100" dir="2700000" algn="tl">
                    <a:srgbClr val="000000">
                      <a:alpha val="43137"/>
                    </a:srgbClr>
                  </a:outerShdw>
                </a:effectLst>
              </a:rPr>
              <a:t/>
            </a:r>
            <a:br>
              <a:rPr lang="ru-RU" sz="2400" b="1" dirty="0" smtClean="0">
                <a:solidFill>
                  <a:srgbClr val="FF0000"/>
                </a:solidFill>
                <a:effectLst>
                  <a:outerShdw blurRad="38100" dist="38100" dir="2700000" algn="tl">
                    <a:srgbClr val="000000">
                      <a:alpha val="43137"/>
                    </a:srgbClr>
                  </a:outerShdw>
                </a:effectLst>
              </a:rPr>
            </a:br>
            <a:r>
              <a:rPr lang="ru-RU" sz="2400" b="1" dirty="0" smtClean="0">
                <a:solidFill>
                  <a:srgbClr val="FF0000"/>
                </a:solidFill>
                <a:effectLst>
                  <a:outerShdw blurRad="38100" dist="38100" dir="2700000" algn="tl">
                    <a:srgbClr val="000000">
                      <a:alpha val="43137"/>
                    </a:srgbClr>
                  </a:outerShdw>
                </a:effectLst>
              </a:rPr>
              <a:t>       </a:t>
            </a:r>
            <a:r>
              <a:rPr lang="ru-RU" sz="1800" b="1" dirty="0" smtClean="0">
                <a:solidFill>
                  <a:schemeClr val="tx1"/>
                </a:solidFill>
              </a:rPr>
              <a:t>Цели:</a:t>
            </a:r>
            <a:r>
              <a:rPr lang="ru-RU" sz="1800" dirty="0" smtClean="0">
                <a:solidFill>
                  <a:schemeClr val="tx1"/>
                </a:solidFill>
              </a:rPr>
              <a:t> </a:t>
            </a:r>
            <a:r>
              <a:rPr lang="ru-RU" sz="1800" dirty="0">
                <a:solidFill>
                  <a:schemeClr val="tx1"/>
                </a:solidFill>
              </a:rPr>
              <a:t/>
            </a:r>
            <a:br>
              <a:rPr lang="ru-RU" sz="1800" dirty="0">
                <a:solidFill>
                  <a:schemeClr val="tx1"/>
                </a:solidFill>
              </a:rPr>
            </a:br>
            <a:r>
              <a:rPr lang="ru-RU" sz="1800" dirty="0">
                <a:solidFill>
                  <a:schemeClr val="tx1"/>
                </a:solidFill>
              </a:rPr>
              <a:t>развитие </a:t>
            </a:r>
            <a:r>
              <a:rPr lang="ru-RU" sz="1800" dirty="0" smtClean="0">
                <a:solidFill>
                  <a:schemeClr val="tx1"/>
                </a:solidFill>
              </a:rPr>
              <a:t>мотивации </a:t>
            </a:r>
            <a:r>
              <a:rPr lang="ru-RU" sz="1800" dirty="0">
                <a:solidFill>
                  <a:schemeClr val="tx1"/>
                </a:solidFill>
              </a:rPr>
              <a:t>детей к познанию и творчеству, содействие личностному и профессиональному самоопределению учащихся, их адаптации к жизни в обществе, приобщение к здоровому образу жизни. </a:t>
            </a:r>
            <a:br>
              <a:rPr lang="ru-RU" sz="1800" dirty="0">
                <a:solidFill>
                  <a:schemeClr val="tx1"/>
                </a:solidFill>
              </a:rPr>
            </a:br>
            <a:r>
              <a:rPr lang="ru-RU" sz="1800" dirty="0" smtClean="0">
                <a:solidFill>
                  <a:schemeClr val="tx1"/>
                </a:solidFill>
              </a:rPr>
              <a:t> </a:t>
            </a:r>
            <a:br>
              <a:rPr lang="ru-RU" sz="1800" dirty="0" smtClean="0">
                <a:solidFill>
                  <a:schemeClr val="tx1"/>
                </a:solidFill>
              </a:rPr>
            </a:br>
            <a:r>
              <a:rPr lang="ru-RU" sz="1800" dirty="0">
                <a:solidFill>
                  <a:schemeClr val="tx1"/>
                </a:solidFill>
              </a:rPr>
              <a:t/>
            </a:r>
            <a:br>
              <a:rPr lang="ru-RU" sz="1800" dirty="0">
                <a:solidFill>
                  <a:schemeClr val="tx1"/>
                </a:solidFill>
              </a:rPr>
            </a:br>
            <a:r>
              <a:rPr lang="ru-RU" sz="1800" b="1" dirty="0" smtClean="0">
                <a:solidFill>
                  <a:schemeClr val="tx1"/>
                </a:solidFill>
              </a:rPr>
              <a:t>Задачи:</a:t>
            </a:r>
            <a:r>
              <a:rPr lang="ru-RU" sz="1800" dirty="0">
                <a:solidFill>
                  <a:schemeClr val="tx1"/>
                </a:solidFill>
              </a:rPr>
              <a:t/>
            </a:r>
            <a:br>
              <a:rPr lang="ru-RU" sz="1800" dirty="0">
                <a:solidFill>
                  <a:schemeClr val="tx1"/>
                </a:solidFill>
              </a:rPr>
            </a:br>
            <a:r>
              <a:rPr lang="ru-RU" sz="1800" dirty="0" smtClean="0">
                <a:solidFill>
                  <a:schemeClr val="tx1"/>
                </a:solidFill>
              </a:rPr>
              <a:t>- обеспечение </a:t>
            </a:r>
            <a:r>
              <a:rPr lang="ru-RU" sz="1800" dirty="0">
                <a:solidFill>
                  <a:schemeClr val="tx1"/>
                </a:solidFill>
              </a:rPr>
              <a:t>соответствующей возрасту адаптации ребёнка в школе, </a:t>
            </a:r>
            <a:br>
              <a:rPr lang="ru-RU" sz="1800" dirty="0">
                <a:solidFill>
                  <a:schemeClr val="tx1"/>
                </a:solidFill>
              </a:rPr>
            </a:br>
            <a:r>
              <a:rPr lang="ru-RU" sz="1800" dirty="0" smtClean="0">
                <a:solidFill>
                  <a:schemeClr val="tx1"/>
                </a:solidFill>
              </a:rPr>
              <a:t>- организация </a:t>
            </a:r>
            <a:r>
              <a:rPr lang="ru-RU" sz="1800" dirty="0">
                <a:solidFill>
                  <a:schemeClr val="tx1"/>
                </a:solidFill>
              </a:rPr>
              <a:t>общественно-полезной и досуговой деятельности обучающихся;</a:t>
            </a:r>
            <a:br>
              <a:rPr lang="ru-RU" sz="1800" dirty="0">
                <a:solidFill>
                  <a:schemeClr val="tx1"/>
                </a:solidFill>
              </a:rPr>
            </a:br>
            <a:r>
              <a:rPr lang="ru-RU" sz="1800" dirty="0" smtClean="0">
                <a:solidFill>
                  <a:schemeClr val="tx1"/>
                </a:solidFill>
              </a:rPr>
              <a:t>- включение </a:t>
            </a:r>
            <a:r>
              <a:rPr lang="ru-RU" sz="1800" dirty="0">
                <a:solidFill>
                  <a:schemeClr val="tx1"/>
                </a:solidFill>
              </a:rPr>
              <a:t>учащихся в разностороннюю деятельность; </a:t>
            </a:r>
            <a:br>
              <a:rPr lang="ru-RU" sz="1800" dirty="0">
                <a:solidFill>
                  <a:schemeClr val="tx1"/>
                </a:solidFill>
              </a:rPr>
            </a:br>
            <a:r>
              <a:rPr lang="ru-RU" sz="1800" dirty="0" smtClean="0">
                <a:solidFill>
                  <a:schemeClr val="tx1"/>
                </a:solidFill>
              </a:rPr>
              <a:t>- формирование </a:t>
            </a:r>
            <a:r>
              <a:rPr lang="ru-RU" sz="1800" dirty="0">
                <a:solidFill>
                  <a:schemeClr val="tx1"/>
                </a:solidFill>
              </a:rPr>
              <a:t>навыков позитивного коммуникативного общения; </a:t>
            </a:r>
            <a:r>
              <a:rPr lang="ru-RU" sz="1800" dirty="0" smtClean="0">
                <a:solidFill>
                  <a:schemeClr val="tx1"/>
                </a:solidFill>
              </a:rPr>
              <a:t/>
            </a:r>
            <a:br>
              <a:rPr lang="ru-RU" sz="1800" dirty="0" smtClean="0">
                <a:solidFill>
                  <a:schemeClr val="tx1"/>
                </a:solidFill>
              </a:rPr>
            </a:br>
            <a:r>
              <a:rPr lang="ru-RU" sz="1800" dirty="0" smtClean="0">
                <a:solidFill>
                  <a:schemeClr val="tx1"/>
                </a:solidFill>
              </a:rPr>
              <a:t>- развитие навыков </a:t>
            </a:r>
            <a:r>
              <a:rPr lang="ru-RU" sz="1800" dirty="0">
                <a:solidFill>
                  <a:schemeClr val="tx1"/>
                </a:solidFill>
              </a:rPr>
              <a:t>организации и осуществления сотрудничества с педагогами</a:t>
            </a:r>
            <a:r>
              <a:rPr lang="ru-RU" sz="1800" dirty="0" smtClean="0">
                <a:solidFill>
                  <a:schemeClr val="tx1"/>
                </a:solidFill>
              </a:rPr>
              <a:t>, сверстниками</a:t>
            </a:r>
            <a:r>
              <a:rPr lang="ru-RU" sz="1800" dirty="0">
                <a:solidFill>
                  <a:schemeClr val="tx1"/>
                </a:solidFill>
              </a:rPr>
              <a:t>, родителями, старшими детьми в решении общих проблем;</a:t>
            </a:r>
            <a:br>
              <a:rPr lang="ru-RU" sz="1800" dirty="0">
                <a:solidFill>
                  <a:schemeClr val="tx1"/>
                </a:solidFill>
              </a:rPr>
            </a:br>
            <a:r>
              <a:rPr lang="ru-RU" sz="1800" dirty="0" smtClean="0">
                <a:solidFill>
                  <a:schemeClr val="tx1"/>
                </a:solidFill>
              </a:rPr>
              <a:t>-  воспитание </a:t>
            </a:r>
            <a:r>
              <a:rPr lang="ru-RU" sz="1800" dirty="0">
                <a:solidFill>
                  <a:schemeClr val="tx1"/>
                </a:solidFill>
              </a:rPr>
              <a:t>трудолюбия, способности к преодолению </a:t>
            </a:r>
            <a:r>
              <a:rPr lang="ru-RU" sz="1800" dirty="0" smtClean="0">
                <a:solidFill>
                  <a:schemeClr val="tx1"/>
                </a:solidFill>
              </a:rPr>
              <a:t>трудностей, целеустремленности </a:t>
            </a:r>
            <a:r>
              <a:rPr lang="ru-RU" sz="1800" dirty="0">
                <a:solidFill>
                  <a:schemeClr val="tx1"/>
                </a:solidFill>
              </a:rPr>
              <a:t>и настойчивости в достижении результата;</a:t>
            </a:r>
            <a:br>
              <a:rPr lang="ru-RU" sz="1800" dirty="0">
                <a:solidFill>
                  <a:schemeClr val="tx1"/>
                </a:solidFill>
              </a:rPr>
            </a:br>
            <a:r>
              <a:rPr lang="ru-RU" sz="1800" dirty="0" smtClean="0">
                <a:solidFill>
                  <a:schemeClr val="tx1"/>
                </a:solidFill>
              </a:rPr>
              <a:t>- развитие </a:t>
            </a:r>
            <a:r>
              <a:rPr lang="ru-RU" sz="1800" dirty="0">
                <a:solidFill>
                  <a:schemeClr val="tx1"/>
                </a:solidFill>
              </a:rPr>
              <a:t>позитивного отношения к базовым общественным ценностям (человек, семья, Отечество, природа, мир, знания, труд, культура)</a:t>
            </a:r>
            <a:br>
              <a:rPr lang="ru-RU" sz="1800" dirty="0">
                <a:solidFill>
                  <a:schemeClr val="tx1"/>
                </a:solidFill>
              </a:rPr>
            </a:br>
            <a:r>
              <a:rPr lang="ru-RU" sz="1800" dirty="0" smtClean="0">
                <a:solidFill>
                  <a:schemeClr val="tx1"/>
                </a:solidFill>
              </a:rPr>
              <a:t>- формирование </a:t>
            </a:r>
            <a:r>
              <a:rPr lang="ru-RU" sz="1800" dirty="0">
                <a:solidFill>
                  <a:schemeClr val="tx1"/>
                </a:solidFill>
              </a:rPr>
              <a:t>здорового образа жизни; </a:t>
            </a:r>
            <a:br>
              <a:rPr lang="ru-RU" sz="1800" dirty="0">
                <a:solidFill>
                  <a:schemeClr val="tx1"/>
                </a:solidFill>
              </a:rPr>
            </a:br>
            <a:r>
              <a:rPr lang="ru-RU" sz="1800" dirty="0" smtClean="0">
                <a:solidFill>
                  <a:schemeClr val="tx1"/>
                </a:solidFill>
              </a:rPr>
              <a:t>- углубление </a:t>
            </a:r>
            <a:r>
              <a:rPr lang="ru-RU" sz="1800" dirty="0">
                <a:solidFill>
                  <a:schemeClr val="tx1"/>
                </a:solidFill>
              </a:rPr>
              <a:t>содержания, форм и методов занятости обучающихся в свободное от учёбы время.</a:t>
            </a:r>
            <a:br>
              <a:rPr lang="ru-RU" sz="1800" dirty="0">
                <a:solidFill>
                  <a:schemeClr val="tx1"/>
                </a:solidFill>
              </a:rPr>
            </a:br>
            <a:endParaRPr lang="ru-RU" sz="1800" dirty="0">
              <a:solidFill>
                <a:schemeClr val="tx1"/>
              </a:solidFill>
            </a:endParaRPr>
          </a:p>
        </p:txBody>
      </p:sp>
    </p:spTree>
    <p:extLst>
      <p:ext uri="{BB962C8B-B14F-4D97-AF65-F5344CB8AC3E}">
        <p14:creationId xmlns:p14="http://schemas.microsoft.com/office/powerpoint/2010/main" val="9757414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l"/>
            <a:r>
              <a:rPr lang="ru-RU" sz="1800" b="1" dirty="0" smtClean="0">
                <a:solidFill>
                  <a:schemeClr val="tx1"/>
                </a:solidFill>
              </a:rPr>
              <a:t/>
            </a:r>
            <a:br>
              <a:rPr lang="ru-RU" sz="1800" b="1" dirty="0" smtClean="0">
                <a:solidFill>
                  <a:schemeClr val="tx1"/>
                </a:solidFill>
              </a:rPr>
            </a:br>
            <a:r>
              <a:rPr lang="ru-RU" sz="1800" b="1" dirty="0">
                <a:solidFill>
                  <a:schemeClr val="tx1"/>
                </a:solidFill>
              </a:rPr>
              <a:t/>
            </a:r>
            <a:br>
              <a:rPr lang="ru-RU" sz="1800" b="1" dirty="0">
                <a:solidFill>
                  <a:schemeClr val="tx1"/>
                </a:solidFill>
              </a:rPr>
            </a:br>
            <a:r>
              <a:rPr lang="ru-RU" sz="1800" b="1" dirty="0" smtClean="0">
                <a:solidFill>
                  <a:schemeClr val="tx1"/>
                </a:solidFill>
              </a:rPr>
              <a:t/>
            </a:r>
            <a:br>
              <a:rPr lang="ru-RU" sz="1800" b="1" dirty="0" smtClean="0">
                <a:solidFill>
                  <a:schemeClr val="tx1"/>
                </a:solidFill>
              </a:rPr>
            </a:br>
            <a:r>
              <a:rPr lang="ru-RU" sz="1800" b="1" dirty="0">
                <a:solidFill>
                  <a:schemeClr val="tx1"/>
                </a:solidFill>
              </a:rPr>
              <a:t/>
            </a:r>
            <a:br>
              <a:rPr lang="ru-RU" sz="1800" b="1" dirty="0">
                <a:solidFill>
                  <a:schemeClr val="tx1"/>
                </a:solidFill>
              </a:rPr>
            </a:br>
            <a:r>
              <a:rPr lang="ru-RU" sz="1800" b="1" dirty="0" smtClean="0">
                <a:solidFill>
                  <a:schemeClr val="tx1"/>
                </a:solidFill>
              </a:rPr>
              <a:t/>
            </a:r>
            <a:br>
              <a:rPr lang="ru-RU" sz="1800" b="1" dirty="0" smtClean="0">
                <a:solidFill>
                  <a:schemeClr val="tx1"/>
                </a:solidFill>
              </a:rPr>
            </a:br>
            <a:r>
              <a:rPr lang="ru-RU" sz="1800" b="1" dirty="0">
                <a:solidFill>
                  <a:schemeClr val="tx1"/>
                </a:solidFill>
              </a:rPr>
              <a:t/>
            </a:r>
            <a:br>
              <a:rPr lang="ru-RU" sz="1800" b="1" dirty="0">
                <a:solidFill>
                  <a:schemeClr val="tx1"/>
                </a:solidFill>
              </a:rPr>
            </a:br>
            <a:r>
              <a:rPr lang="ru-RU" sz="1800" b="1" dirty="0" smtClean="0">
                <a:solidFill>
                  <a:schemeClr val="tx1"/>
                </a:solidFill>
              </a:rPr>
              <a:t/>
            </a:r>
            <a:br>
              <a:rPr lang="ru-RU" sz="1800" b="1" dirty="0" smtClean="0">
                <a:solidFill>
                  <a:schemeClr val="tx1"/>
                </a:solidFill>
              </a:rPr>
            </a:br>
            <a:r>
              <a:rPr lang="ru-RU" sz="1800" b="1" dirty="0">
                <a:solidFill>
                  <a:schemeClr val="tx1"/>
                </a:solidFill>
              </a:rPr>
              <a:t/>
            </a:r>
            <a:br>
              <a:rPr lang="ru-RU" sz="1800" b="1" dirty="0">
                <a:solidFill>
                  <a:schemeClr val="tx1"/>
                </a:solidFill>
              </a:rPr>
            </a:br>
            <a:r>
              <a:rPr lang="ru-RU" sz="1800" b="1" dirty="0" smtClean="0">
                <a:solidFill>
                  <a:schemeClr val="tx1"/>
                </a:solidFill>
              </a:rPr>
              <a:t/>
            </a:r>
            <a:br>
              <a:rPr lang="ru-RU" sz="1800" b="1" dirty="0" smtClean="0">
                <a:solidFill>
                  <a:schemeClr val="tx1"/>
                </a:solidFill>
              </a:rPr>
            </a:br>
            <a:r>
              <a:rPr lang="ru-RU" sz="1800" b="1" dirty="0">
                <a:solidFill>
                  <a:schemeClr val="tx1"/>
                </a:solidFill>
              </a:rPr>
              <a:t/>
            </a:r>
            <a:br>
              <a:rPr lang="ru-RU" sz="1800" b="1" dirty="0">
                <a:solidFill>
                  <a:schemeClr val="tx1"/>
                </a:solidFill>
              </a:rPr>
            </a:br>
            <a:r>
              <a:rPr lang="ru-RU" sz="1800" b="1" dirty="0" smtClean="0">
                <a:solidFill>
                  <a:schemeClr val="tx1"/>
                </a:solidFill>
              </a:rPr>
              <a:t/>
            </a:r>
            <a:br>
              <a:rPr lang="ru-RU" sz="1800" b="1" dirty="0" smtClean="0">
                <a:solidFill>
                  <a:schemeClr val="tx1"/>
                </a:solidFill>
              </a:rPr>
            </a:br>
            <a:r>
              <a:rPr lang="ru-RU" sz="1800" b="1" dirty="0">
                <a:solidFill>
                  <a:schemeClr val="tx1"/>
                </a:solidFill>
              </a:rPr>
              <a:t/>
            </a:r>
            <a:br>
              <a:rPr lang="ru-RU" sz="1800" b="1" dirty="0">
                <a:solidFill>
                  <a:schemeClr val="tx1"/>
                </a:solidFill>
              </a:rPr>
            </a:br>
            <a:r>
              <a:rPr lang="ru-RU" sz="1800" b="1" dirty="0" smtClean="0">
                <a:solidFill>
                  <a:schemeClr val="tx1"/>
                </a:solidFill>
              </a:rPr>
              <a:t/>
            </a:r>
            <a:br>
              <a:rPr lang="ru-RU" sz="1800" b="1" dirty="0" smtClean="0">
                <a:solidFill>
                  <a:schemeClr val="tx1"/>
                </a:solidFill>
              </a:rPr>
            </a:br>
            <a:r>
              <a:rPr lang="ru-RU" sz="1800" b="1" dirty="0">
                <a:solidFill>
                  <a:schemeClr val="tx1"/>
                </a:solidFill>
              </a:rPr>
              <a:t/>
            </a:r>
            <a:br>
              <a:rPr lang="ru-RU" sz="1800" b="1" dirty="0">
                <a:solidFill>
                  <a:schemeClr val="tx1"/>
                </a:solidFill>
              </a:rPr>
            </a:br>
            <a:r>
              <a:rPr lang="ru-RU" sz="1800" b="1" dirty="0" smtClean="0">
                <a:solidFill>
                  <a:schemeClr val="tx1"/>
                </a:solidFill>
              </a:rPr>
              <a:t/>
            </a:r>
            <a:br>
              <a:rPr lang="ru-RU" sz="1800" b="1" dirty="0" smtClean="0">
                <a:solidFill>
                  <a:schemeClr val="tx1"/>
                </a:solidFill>
              </a:rPr>
            </a:br>
            <a:r>
              <a:rPr lang="ru-RU" sz="1800" b="1" dirty="0">
                <a:solidFill>
                  <a:schemeClr val="tx1"/>
                </a:solidFill>
              </a:rPr>
              <a:t/>
            </a:r>
            <a:br>
              <a:rPr lang="ru-RU" sz="1800" b="1" dirty="0">
                <a:solidFill>
                  <a:schemeClr val="tx1"/>
                </a:solidFill>
              </a:rPr>
            </a:br>
            <a:r>
              <a:rPr lang="ru-RU" sz="1800" b="1" dirty="0" smtClean="0">
                <a:solidFill>
                  <a:schemeClr val="tx1"/>
                </a:solidFill>
              </a:rPr>
              <a:t>                                                </a:t>
            </a:r>
            <a:r>
              <a:rPr lang="ru-RU" sz="2400" b="1" dirty="0" smtClean="0">
                <a:solidFill>
                  <a:srgbClr val="00B050"/>
                </a:solidFill>
              </a:rPr>
              <a:t>Ход мероприятия</a:t>
            </a:r>
            <a:r>
              <a:rPr lang="ru-RU" sz="1800" dirty="0">
                <a:solidFill>
                  <a:schemeClr val="tx1"/>
                </a:solidFill>
              </a:rPr>
              <a:t/>
            </a:r>
            <a:br>
              <a:rPr lang="ru-RU" sz="1800" dirty="0">
                <a:solidFill>
                  <a:schemeClr val="tx1"/>
                </a:solidFill>
              </a:rPr>
            </a:br>
            <a:r>
              <a:rPr lang="ru-RU" sz="1800" dirty="0">
                <a:solidFill>
                  <a:schemeClr val="tx1"/>
                </a:solidFill>
              </a:rPr>
              <a:t> </a:t>
            </a:r>
            <a:br>
              <a:rPr lang="ru-RU" sz="1800" dirty="0">
                <a:solidFill>
                  <a:schemeClr val="tx1"/>
                </a:solidFill>
              </a:rPr>
            </a:br>
            <a:r>
              <a:rPr lang="ru-RU" sz="1800" dirty="0">
                <a:solidFill>
                  <a:schemeClr val="tx1"/>
                </a:solidFill>
              </a:rPr>
              <a:t> </a:t>
            </a:r>
            <a:r>
              <a:rPr lang="ru-RU" sz="1800" dirty="0" smtClean="0">
                <a:solidFill>
                  <a:schemeClr val="tx1"/>
                </a:solidFill>
              </a:rPr>
              <a:t>     </a:t>
            </a:r>
            <a:r>
              <a:rPr lang="ru-RU" sz="1800" dirty="0">
                <a:solidFill>
                  <a:schemeClr val="tx1"/>
                </a:solidFill>
              </a:rPr>
              <a:t>За день до мероприятия среди учеников  распространяются листовки о том, что завтра состоится флэш-моб в фойе учебного корпуса или во дворе. Стены заранее украшаются плакатами согласно тематике данного мероприятия, высказываниями великих людей, картинками и т.п. Так же организована выставка соответствующей литературы, что бы подростки могли наглядно увидеть то, о чем им говорят.</a:t>
            </a:r>
            <a:br>
              <a:rPr lang="ru-RU" sz="1800" dirty="0">
                <a:solidFill>
                  <a:schemeClr val="tx1"/>
                </a:solidFill>
              </a:rPr>
            </a:br>
            <a:r>
              <a:rPr lang="ru-RU" sz="1800" dirty="0" smtClean="0">
                <a:solidFill>
                  <a:schemeClr val="tx1"/>
                </a:solidFill>
              </a:rPr>
              <a:t>         </a:t>
            </a:r>
            <a:br>
              <a:rPr lang="ru-RU" sz="1800" dirty="0" smtClean="0">
                <a:solidFill>
                  <a:schemeClr val="tx1"/>
                </a:solidFill>
              </a:rPr>
            </a:br>
            <a:r>
              <a:rPr lang="ru-RU" sz="1800" dirty="0" smtClean="0">
                <a:solidFill>
                  <a:schemeClr val="tx1"/>
                </a:solidFill>
              </a:rPr>
              <a:t> </a:t>
            </a:r>
            <a:r>
              <a:rPr lang="ru-RU" sz="1800" b="1" dirty="0" smtClean="0">
                <a:solidFill>
                  <a:schemeClr val="tx1"/>
                </a:solidFill>
              </a:rPr>
              <a:t>В </a:t>
            </a:r>
            <a:r>
              <a:rPr lang="ru-RU" sz="1800" b="1" dirty="0">
                <a:solidFill>
                  <a:schemeClr val="tx1"/>
                </a:solidFill>
              </a:rPr>
              <a:t>день </a:t>
            </a:r>
            <a:r>
              <a:rPr lang="ru-RU" sz="1800" b="1" dirty="0" smtClean="0">
                <a:solidFill>
                  <a:schemeClr val="tx1"/>
                </a:solidFill>
              </a:rPr>
              <a:t>проведения</a:t>
            </a:r>
            <a:br>
              <a:rPr lang="ru-RU" sz="1800" b="1" dirty="0" smtClean="0">
                <a:solidFill>
                  <a:schemeClr val="tx1"/>
                </a:solidFill>
              </a:rPr>
            </a:br>
            <a:r>
              <a:rPr lang="ru-RU" sz="1800" dirty="0">
                <a:solidFill>
                  <a:schemeClr val="tx1"/>
                </a:solidFill>
              </a:rPr>
              <a:t/>
            </a:r>
            <a:br>
              <a:rPr lang="ru-RU" sz="1800" dirty="0">
                <a:solidFill>
                  <a:schemeClr val="tx1"/>
                </a:solidFill>
              </a:rPr>
            </a:br>
            <a:r>
              <a:rPr lang="ru-RU" sz="1800" dirty="0" smtClean="0">
                <a:solidFill>
                  <a:schemeClr val="tx1"/>
                </a:solidFill>
              </a:rPr>
              <a:t>    Учитель </a:t>
            </a:r>
            <a:r>
              <a:rPr lang="ru-RU" sz="1800" dirty="0">
                <a:solidFill>
                  <a:schemeClr val="tx1"/>
                </a:solidFill>
              </a:rPr>
              <a:t>и несколько учеников, подготовившие свое выступление </a:t>
            </a:r>
            <a:r>
              <a:rPr lang="ru-RU" sz="1800" dirty="0" smtClean="0">
                <a:solidFill>
                  <a:schemeClr val="tx1"/>
                </a:solidFill>
              </a:rPr>
              <a:t>заранее (используя </a:t>
            </a:r>
            <a:r>
              <a:rPr lang="ru-RU" sz="1800" dirty="0">
                <a:solidFill>
                  <a:schemeClr val="tx1"/>
                </a:solidFill>
              </a:rPr>
              <a:t>свои идеи) организуют ход </a:t>
            </a:r>
            <a:r>
              <a:rPr lang="ru-RU" sz="1800" dirty="0" err="1">
                <a:solidFill>
                  <a:schemeClr val="tx1"/>
                </a:solidFill>
              </a:rPr>
              <a:t>флешмоба</a:t>
            </a:r>
            <a:r>
              <a:rPr lang="ru-RU" sz="1800" dirty="0">
                <a:solidFill>
                  <a:schemeClr val="tx1"/>
                </a:solidFill>
              </a:rPr>
              <a:t>. Произносят вступительную речь, задают вопросы.</a:t>
            </a:r>
            <a:br>
              <a:rPr lang="ru-RU" sz="1800" dirty="0">
                <a:solidFill>
                  <a:schemeClr val="tx1"/>
                </a:solidFill>
              </a:rPr>
            </a:br>
            <a:r>
              <a:rPr lang="ru-RU" sz="1800" dirty="0" smtClean="0">
                <a:solidFill>
                  <a:schemeClr val="tx1"/>
                </a:solidFill>
              </a:rPr>
              <a:t>    Группа </a:t>
            </a:r>
            <a:r>
              <a:rPr lang="ru-RU" sz="1800" dirty="0">
                <a:solidFill>
                  <a:schemeClr val="tx1"/>
                </a:solidFill>
              </a:rPr>
              <a:t>учеников из участников </a:t>
            </a:r>
            <a:r>
              <a:rPr lang="ru-RU" sz="1800" dirty="0" err="1">
                <a:solidFill>
                  <a:schemeClr val="tx1"/>
                </a:solidFill>
              </a:rPr>
              <a:t>флешмоба</a:t>
            </a:r>
            <a:r>
              <a:rPr lang="ru-RU" sz="1800" dirty="0">
                <a:solidFill>
                  <a:schemeClr val="tx1"/>
                </a:solidFill>
              </a:rPr>
              <a:t>, подготовленных заранее, но не рассказавших об этом свои одноклассникам, поет песню, танцует, показывает тематическую инсценировку и т.п.</a:t>
            </a:r>
            <a:br>
              <a:rPr lang="ru-RU" sz="1800" dirty="0">
                <a:solidFill>
                  <a:schemeClr val="tx1"/>
                </a:solidFill>
              </a:rPr>
            </a:br>
            <a:r>
              <a:rPr lang="ru-RU" sz="1800" dirty="0" smtClean="0">
                <a:solidFill>
                  <a:schemeClr val="tx1"/>
                </a:solidFill>
              </a:rPr>
              <a:t>    Показывается </a:t>
            </a:r>
            <a:r>
              <a:rPr lang="ru-RU" sz="1800" dirty="0">
                <a:solidFill>
                  <a:schemeClr val="tx1"/>
                </a:solidFill>
              </a:rPr>
              <a:t>интерактивная презентация. </a:t>
            </a:r>
            <a:r>
              <a:rPr lang="ru-RU" sz="1800" dirty="0" smtClean="0">
                <a:solidFill>
                  <a:schemeClr val="tx1"/>
                </a:solidFill>
              </a:rPr>
              <a:t/>
            </a:r>
            <a:br>
              <a:rPr lang="ru-RU" sz="1800" dirty="0" smtClean="0">
                <a:solidFill>
                  <a:schemeClr val="tx1"/>
                </a:solidFill>
              </a:rPr>
            </a:br>
            <a:r>
              <a:rPr lang="ru-RU" sz="1800" dirty="0">
                <a:solidFill>
                  <a:schemeClr val="tx1"/>
                </a:solidFill>
              </a:rPr>
              <a:t> </a:t>
            </a:r>
            <a:r>
              <a:rPr lang="ru-RU" sz="1800" dirty="0" smtClean="0">
                <a:solidFill>
                  <a:schemeClr val="tx1"/>
                </a:solidFill>
              </a:rPr>
              <a:t>   Участники </a:t>
            </a:r>
            <a:r>
              <a:rPr lang="ru-RU" sz="1800" dirty="0">
                <a:solidFill>
                  <a:schemeClr val="tx1"/>
                </a:solidFill>
              </a:rPr>
              <a:t>участвуют в обсуждении и отвечают на вопросы.</a:t>
            </a:r>
            <a:br>
              <a:rPr lang="ru-RU" sz="1800" dirty="0">
                <a:solidFill>
                  <a:schemeClr val="tx1"/>
                </a:solidFill>
              </a:rPr>
            </a:br>
            <a:r>
              <a:rPr lang="ru-RU" sz="1800" dirty="0" smtClean="0">
                <a:solidFill>
                  <a:schemeClr val="tx1"/>
                </a:solidFill>
              </a:rPr>
              <a:t>    Проводятся </a:t>
            </a:r>
            <a:r>
              <a:rPr lang="ru-RU" sz="1800" dirty="0">
                <a:solidFill>
                  <a:schemeClr val="tx1"/>
                </a:solidFill>
              </a:rPr>
              <a:t>конкурсы.</a:t>
            </a:r>
            <a:br>
              <a:rPr lang="ru-RU" sz="1800" dirty="0">
                <a:solidFill>
                  <a:schemeClr val="tx1"/>
                </a:solidFill>
              </a:rPr>
            </a:br>
            <a:r>
              <a:rPr lang="ru-RU" sz="1800" dirty="0" smtClean="0">
                <a:solidFill>
                  <a:schemeClr val="tx1"/>
                </a:solidFill>
              </a:rPr>
              <a:t>В </a:t>
            </a:r>
            <a:r>
              <a:rPr lang="ru-RU" sz="1800" dirty="0">
                <a:solidFill>
                  <a:schemeClr val="tx1"/>
                </a:solidFill>
              </a:rPr>
              <a:t>конце раздаются листовки  основной информацией по теме </a:t>
            </a:r>
            <a:r>
              <a:rPr lang="ru-RU" sz="1800" dirty="0" err="1">
                <a:solidFill>
                  <a:schemeClr val="tx1"/>
                </a:solidFill>
              </a:rPr>
              <a:t>флешмоба</a:t>
            </a:r>
            <a:r>
              <a:rPr lang="ru-RU" sz="1800" dirty="0">
                <a:solidFill>
                  <a:schemeClr val="tx1"/>
                </a:solidFill>
              </a:rPr>
              <a:t>.</a:t>
            </a:r>
            <a:br>
              <a:rPr lang="ru-RU" sz="1800" dirty="0">
                <a:solidFill>
                  <a:schemeClr val="tx1"/>
                </a:solidFill>
              </a:rPr>
            </a:br>
            <a:r>
              <a:rPr lang="ru-RU" sz="1800" dirty="0">
                <a:solidFill>
                  <a:schemeClr val="tx1"/>
                </a:solidFill>
              </a:rPr>
              <a:t> </a:t>
            </a:r>
            <a:br>
              <a:rPr lang="ru-RU" sz="1800" dirty="0">
                <a:solidFill>
                  <a:schemeClr val="tx1"/>
                </a:solidFill>
              </a:rPr>
            </a:br>
            <a:endParaRPr lang="ru-RU" sz="1800" dirty="0">
              <a:solidFill>
                <a:schemeClr val="tx1"/>
              </a:solidFill>
            </a:endParaRPr>
          </a:p>
        </p:txBody>
      </p:sp>
    </p:spTree>
    <p:extLst>
      <p:ext uri="{BB962C8B-B14F-4D97-AF65-F5344CB8AC3E}">
        <p14:creationId xmlns:p14="http://schemas.microsoft.com/office/powerpoint/2010/main" val="13572423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836712"/>
            <a:ext cx="8758808" cy="5832648"/>
          </a:xfrm>
          <a:solidFill>
            <a:schemeClr val="accent6">
              <a:lumMod val="60000"/>
              <a:lumOff val="40000"/>
            </a:schemeClr>
          </a:solidFill>
        </p:spPr>
        <p:txBody>
          <a:bodyPr>
            <a:normAutofit fontScale="92500" lnSpcReduction="10000"/>
          </a:bodyPr>
          <a:lstStyle/>
          <a:p>
            <a:pPr marL="0" indent="0" algn="ctr">
              <a:buNone/>
            </a:pPr>
            <a:r>
              <a:rPr lang="ru-RU" sz="3400" b="1" dirty="0" smtClean="0">
                <a:solidFill>
                  <a:srgbClr val="FF0000"/>
                </a:solidFill>
              </a:rPr>
              <a:t>     Литература </a:t>
            </a:r>
            <a:r>
              <a:rPr lang="ru-RU" sz="3400" b="1" dirty="0">
                <a:solidFill>
                  <a:srgbClr val="FF0000"/>
                </a:solidFill>
              </a:rPr>
              <a:t>(нормативно-правовая</a:t>
            </a:r>
            <a:r>
              <a:rPr lang="ru-RU" sz="3400" b="1" dirty="0" smtClean="0">
                <a:solidFill>
                  <a:srgbClr val="FF0000"/>
                </a:solidFill>
              </a:rPr>
              <a:t>)</a:t>
            </a:r>
          </a:p>
          <a:p>
            <a:pPr marL="0" indent="0" algn="ctr">
              <a:buNone/>
            </a:pPr>
            <a:endParaRPr lang="ru-RU" dirty="0"/>
          </a:p>
          <a:p>
            <a:pPr marL="0" indent="0">
              <a:buNone/>
            </a:pPr>
            <a:r>
              <a:rPr lang="ru-RU" b="1" dirty="0"/>
              <a:t>  1. </a:t>
            </a:r>
            <a:r>
              <a:rPr lang="ru-RU" b="1" dirty="0" smtClean="0"/>
              <a:t> </a:t>
            </a:r>
            <a:r>
              <a:rPr lang="ru-RU" dirty="0" smtClean="0"/>
              <a:t>Государственный </a:t>
            </a:r>
            <a:r>
              <a:rPr lang="ru-RU" dirty="0"/>
              <a:t>образовательный стандарт основного общего образования. [Электронный ресурс] Режим доступа (http://standart.edu.ru/).</a:t>
            </a:r>
          </a:p>
          <a:p>
            <a:pPr marL="0" indent="0">
              <a:buNone/>
            </a:pPr>
            <a:r>
              <a:rPr lang="ru-RU" b="1" dirty="0" smtClean="0"/>
              <a:t>  2.</a:t>
            </a:r>
            <a:r>
              <a:rPr lang="ru-RU" dirty="0" smtClean="0"/>
              <a:t>  </a:t>
            </a:r>
            <a:r>
              <a:rPr lang="ru-RU" dirty="0" err="1" smtClean="0"/>
              <a:t>Бубнова</a:t>
            </a:r>
            <a:r>
              <a:rPr lang="ru-RU" dirty="0" smtClean="0"/>
              <a:t> </a:t>
            </a:r>
            <a:r>
              <a:rPr lang="ru-RU" dirty="0"/>
              <a:t>Г.И. </a:t>
            </a:r>
            <a:r>
              <a:rPr lang="ru-RU" dirty="0" err="1"/>
              <a:t>Компетентностный</a:t>
            </a:r>
            <a:r>
              <a:rPr lang="ru-RU" dirty="0"/>
              <a:t> подход: Методические основы составления контрольно-измерительных материалов / Г.И. </a:t>
            </a:r>
            <a:r>
              <a:rPr lang="ru-RU" dirty="0" err="1"/>
              <a:t>Бубнова</a:t>
            </a:r>
            <a:r>
              <a:rPr lang="ru-RU" dirty="0"/>
              <a:t> // </a:t>
            </a:r>
            <a:r>
              <a:rPr lang="ru-RU" dirty="0" err="1"/>
              <a:t>Иностр</a:t>
            </a:r>
            <a:r>
              <a:rPr lang="ru-RU" dirty="0"/>
              <a:t>. яз. в школе. - 2010. - №10. - С. 64 - 69.   </a:t>
            </a:r>
          </a:p>
          <a:p>
            <a:pPr marL="0" indent="0">
              <a:buNone/>
            </a:pPr>
            <a:r>
              <a:rPr lang="ru-RU" dirty="0" smtClean="0"/>
              <a:t>  </a:t>
            </a:r>
            <a:r>
              <a:rPr lang="ru-RU" b="1" dirty="0" smtClean="0"/>
              <a:t>3.  </a:t>
            </a:r>
            <a:r>
              <a:rPr lang="ru-RU" dirty="0" smtClean="0"/>
              <a:t>Общеевропейские </a:t>
            </a:r>
            <a:r>
              <a:rPr lang="ru-RU" dirty="0"/>
              <a:t>компетенции владения иностранным языком. Изучение, учение, оценка. - Страсбург: Департамент по языковой политике, МГЛУ (русская версия). - 2003. - 256 с.</a:t>
            </a:r>
          </a:p>
          <a:p>
            <a:pPr marL="0" indent="0">
              <a:buNone/>
            </a:pPr>
            <a:r>
              <a:rPr lang="ru-RU" dirty="0" smtClean="0"/>
              <a:t>  </a:t>
            </a:r>
            <a:r>
              <a:rPr lang="ru-RU" b="1" dirty="0" smtClean="0"/>
              <a:t>4.   </a:t>
            </a:r>
            <a:r>
              <a:rPr lang="ru-RU" dirty="0" smtClean="0"/>
              <a:t>Стратегия </a:t>
            </a:r>
            <a:r>
              <a:rPr lang="ru-RU" dirty="0"/>
              <a:t>развития информационного общества в Российской Федерации в рамках направления           «Использование информационно-коммуникационных технологий в образовании и науке, а также подготовка квалифицированных кадров в сфере ИКТ».</a:t>
            </a:r>
          </a:p>
          <a:p>
            <a:pPr marL="0" indent="0">
              <a:buNone/>
            </a:pPr>
            <a:r>
              <a:rPr lang="ru-RU" dirty="0" smtClean="0"/>
              <a:t>  </a:t>
            </a:r>
            <a:r>
              <a:rPr lang="ru-RU" b="1" dirty="0" smtClean="0"/>
              <a:t>5</a:t>
            </a:r>
            <a:r>
              <a:rPr lang="ru-RU" b="1" dirty="0"/>
              <a:t>. </a:t>
            </a:r>
            <a:r>
              <a:rPr lang="ru-RU" b="1" dirty="0" smtClean="0"/>
              <a:t>  </a:t>
            </a:r>
            <a:r>
              <a:rPr lang="ru-RU" dirty="0" smtClean="0"/>
              <a:t>Федеральная </a:t>
            </a:r>
            <a:r>
              <a:rPr lang="ru-RU" dirty="0"/>
              <a:t>целевая программа развития образования в России до 2015 </a:t>
            </a:r>
            <a:r>
              <a:rPr lang="ru-RU" dirty="0" smtClean="0"/>
              <a:t>года </a:t>
            </a:r>
            <a:r>
              <a:rPr lang="ru-RU" dirty="0"/>
              <a:t>«Развитие единой образовательной информационной среды».</a:t>
            </a:r>
          </a:p>
          <a:p>
            <a:pPr marL="0" indent="0">
              <a:buNone/>
            </a:pPr>
            <a:endParaRPr lang="ru-RU" dirty="0"/>
          </a:p>
        </p:txBody>
      </p:sp>
      <p:sp>
        <p:nvSpPr>
          <p:cNvPr id="2" name="Заголовок 1"/>
          <p:cNvSpPr>
            <a:spLocks noGrp="1"/>
          </p:cNvSpPr>
          <p:nvPr>
            <p:ph type="title"/>
          </p:nvPr>
        </p:nvSpPr>
        <p:spPr>
          <a:xfrm>
            <a:off x="1619672" y="116632"/>
            <a:ext cx="6645424" cy="810344"/>
          </a:xfrm>
        </p:spPr>
        <p:txBody>
          <a:bodyPr>
            <a:normAutofit/>
          </a:bodyPr>
          <a:lstStyle/>
          <a:p>
            <a:r>
              <a:rPr lang="ru-RU" sz="3200" b="1" dirty="0" smtClean="0">
                <a:solidFill>
                  <a:srgbClr val="FF0000"/>
                </a:solidFill>
                <a:effectLst>
                  <a:outerShdw blurRad="38100" dist="38100" dir="2700000" algn="tl">
                    <a:srgbClr val="000000">
                      <a:alpha val="43137"/>
                    </a:srgbClr>
                  </a:outerShdw>
                </a:effectLst>
              </a:rPr>
              <a:t>Исследованная литература</a:t>
            </a:r>
            <a:endParaRPr lang="ru-RU" sz="32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450832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260648"/>
            <a:ext cx="8856984" cy="6408712"/>
          </a:xfrm>
          <a:solidFill>
            <a:schemeClr val="accent6">
              <a:lumMod val="60000"/>
              <a:lumOff val="40000"/>
            </a:schemeClr>
          </a:solidFill>
        </p:spPr>
        <p:txBody>
          <a:bodyPr>
            <a:normAutofit fontScale="70000" lnSpcReduction="20000"/>
          </a:bodyPr>
          <a:lstStyle/>
          <a:p>
            <a:pPr marL="0" indent="0" algn="ctr">
              <a:buNone/>
            </a:pPr>
            <a:r>
              <a:rPr lang="ru-RU" sz="3800" b="1" dirty="0">
                <a:solidFill>
                  <a:srgbClr val="FF0000"/>
                </a:solidFill>
              </a:rPr>
              <a:t>Список педагогической литературы </a:t>
            </a:r>
            <a:endParaRPr lang="ru-RU" sz="3800" b="1" dirty="0" smtClean="0">
              <a:solidFill>
                <a:srgbClr val="FF0000"/>
              </a:solidFill>
            </a:endParaRPr>
          </a:p>
          <a:p>
            <a:pPr marL="0" indent="0">
              <a:buNone/>
            </a:pPr>
            <a:endParaRPr lang="ru-RU" dirty="0"/>
          </a:p>
          <a:p>
            <a:pPr marL="0" lvl="0" indent="0">
              <a:buNone/>
            </a:pPr>
            <a:r>
              <a:rPr lang="ru-RU" dirty="0" err="1"/>
              <a:t>Дубинец</a:t>
            </a:r>
            <a:r>
              <a:rPr lang="ru-RU" dirty="0"/>
              <a:t> Л. А. Внеурочная деятельность как средство достижения воспитательных результатов в условиях начальной школы // Молодой ученый. — 2015. — №1.2. — С. </a:t>
            </a:r>
            <a:r>
              <a:rPr lang="ru-RU" dirty="0" smtClean="0"/>
              <a:t>13.</a:t>
            </a:r>
          </a:p>
          <a:p>
            <a:pPr marL="0" lvl="0" indent="0">
              <a:buNone/>
            </a:pPr>
            <a:r>
              <a:rPr lang="ru-RU" dirty="0" smtClean="0"/>
              <a:t>Григорьев </a:t>
            </a:r>
            <a:r>
              <a:rPr lang="ru-RU" dirty="0"/>
              <a:t>Д.В. Внеурочная деятельность школьников. Методический конструктор: пособие для учителя. [Текст] / Д.В. Григорьев, П.В. Степанов. – М.: Просвещение, 2010. – 223 с. – (Стандарты второго поколения). </a:t>
            </a:r>
          </a:p>
          <a:p>
            <a:pPr marL="0" lvl="0" indent="0">
              <a:buNone/>
            </a:pPr>
            <a:r>
              <a:rPr lang="ru-RU" dirty="0" err="1"/>
              <a:t>Пучкова</a:t>
            </a:r>
            <a:r>
              <a:rPr lang="ru-RU" dirty="0"/>
              <a:t> Ю.Я Игры на уроках английского языка: Метод. пособие. [Текст] /Ю.Я. </a:t>
            </a:r>
            <a:r>
              <a:rPr lang="ru-RU" dirty="0" err="1"/>
              <a:t>Пучкова</a:t>
            </a:r>
            <a:r>
              <a:rPr lang="ru-RU" dirty="0"/>
              <a:t> – М.: ООО “Издательство </a:t>
            </a:r>
            <a:r>
              <a:rPr lang="ru-RU" dirty="0" err="1"/>
              <a:t>Астрель</a:t>
            </a:r>
            <a:r>
              <a:rPr lang="ru-RU" dirty="0"/>
              <a:t>”, 2003. – 78 с.</a:t>
            </a:r>
          </a:p>
          <a:p>
            <a:pPr marL="0" lvl="0" indent="0">
              <a:buNone/>
            </a:pPr>
            <a:r>
              <a:rPr lang="ru-RU" dirty="0"/>
              <a:t>Стихи и пьесы для детей: сборник на английском языке. [Текст] /составители К.А. </a:t>
            </a:r>
            <a:r>
              <a:rPr lang="ru-RU" dirty="0" err="1"/>
              <a:t>Родкин</a:t>
            </a:r>
            <a:r>
              <a:rPr lang="ru-RU" dirty="0"/>
              <a:t>, Т.А. Соловьёва - М.: “Просвещение”, 1980. – 176 с.</a:t>
            </a:r>
          </a:p>
          <a:p>
            <a:pPr marL="0" lvl="0" indent="0">
              <a:buNone/>
            </a:pPr>
            <a:r>
              <a:rPr lang="ru-RU" dirty="0" err="1"/>
              <a:t>Бурдина</a:t>
            </a:r>
            <a:r>
              <a:rPr lang="ru-RU" dirty="0"/>
              <a:t> М.И. Вечер сказок на английском языке // Иностранные языки в школе. – 1996. – №3. – С. 45-50.</a:t>
            </a:r>
          </a:p>
          <a:p>
            <a:pPr marL="0" lvl="0" indent="0">
              <a:buNone/>
            </a:pPr>
            <a:r>
              <a:rPr lang="ru-RU" dirty="0"/>
              <a:t>Колесникова О.А. Ролевые игры в обучении английскому языку // Иностранные языки в школе. – 1989. – №4. – С. 14-16.</a:t>
            </a:r>
          </a:p>
          <a:p>
            <a:pPr marL="0" lvl="0" indent="0">
              <a:buNone/>
            </a:pPr>
            <a:r>
              <a:rPr lang="ru-RU" dirty="0"/>
              <a:t>Федотова Н</a:t>
            </a:r>
            <a:r>
              <a:rPr lang="en-US" dirty="0"/>
              <a:t>. Drama in use. </a:t>
            </a:r>
            <a:r>
              <a:rPr lang="ru-RU" dirty="0"/>
              <a:t>Размышления на тему // </a:t>
            </a:r>
            <a:r>
              <a:rPr lang="ru-RU" dirty="0" err="1"/>
              <a:t>English</a:t>
            </a:r>
            <a:r>
              <a:rPr lang="ru-RU" dirty="0"/>
              <a:t>. Приложение к газете “Первое сентября”. – 2004. – №4. – С. 3-4.</a:t>
            </a:r>
          </a:p>
          <a:p>
            <a:pPr marL="0" lvl="0" indent="0">
              <a:buNone/>
            </a:pPr>
            <a:r>
              <a:rPr lang="ru-RU" dirty="0" err="1"/>
              <a:t>Полат</a:t>
            </a:r>
            <a:r>
              <a:rPr lang="ru-RU" dirty="0"/>
              <a:t> Е.С. Метод проектов на уроках иностранного языка // Иностранные языки в школе. – 2000. – № 1, 2. – С. 3–10.</a:t>
            </a:r>
          </a:p>
          <a:p>
            <a:pPr marL="0" lvl="0" indent="0">
              <a:buNone/>
            </a:pPr>
            <a:r>
              <a:rPr lang="ru-RU" dirty="0" err="1"/>
              <a:t>Полат</a:t>
            </a:r>
            <a:r>
              <a:rPr lang="ru-RU" dirty="0"/>
              <a:t> Е.С. Современные педагогические и информационные технологии в системе образования: Учеб. пособие для студентов </a:t>
            </a:r>
            <a:r>
              <a:rPr lang="ru-RU" dirty="0" err="1"/>
              <a:t>высш</a:t>
            </a:r>
            <a:r>
              <a:rPr lang="ru-RU" dirty="0"/>
              <a:t>. учеб. заведений / Е.С. </a:t>
            </a:r>
            <a:r>
              <a:rPr lang="ru-RU" dirty="0" err="1"/>
              <a:t>Полат</a:t>
            </a:r>
            <a:r>
              <a:rPr lang="ru-RU" dirty="0"/>
              <a:t>, М.Ю. </a:t>
            </a:r>
            <a:r>
              <a:rPr lang="ru-RU" dirty="0" err="1"/>
              <a:t>Бухаркина</a:t>
            </a:r>
            <a:r>
              <a:rPr lang="ru-RU" dirty="0"/>
              <a:t>. – М.: Издательский центр “Академия”, 2007. </a:t>
            </a:r>
          </a:p>
          <a:p>
            <a:pPr marL="0" lvl="0" indent="0">
              <a:buNone/>
            </a:pPr>
            <a:r>
              <a:rPr lang="ru-RU" dirty="0"/>
              <a:t>К.Н. Поливанова Проектная деятельность школьников. - Москва “Просвещение”, 2011. (</a:t>
            </a:r>
            <a:r>
              <a:rPr lang="ru-RU" i="1" dirty="0"/>
              <a:t>Работаем по новым стандартам</a:t>
            </a:r>
            <a:r>
              <a:rPr lang="ru-RU" dirty="0"/>
              <a:t>)</a:t>
            </a:r>
          </a:p>
          <a:p>
            <a:pPr marL="0" indent="0">
              <a:buNone/>
            </a:pPr>
            <a:endParaRPr lang="ru-RU" dirty="0"/>
          </a:p>
        </p:txBody>
      </p:sp>
    </p:spTree>
    <p:extLst>
      <p:ext uri="{BB962C8B-B14F-4D97-AF65-F5344CB8AC3E}">
        <p14:creationId xmlns:p14="http://schemas.microsoft.com/office/powerpoint/2010/main" val="18516601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84976" cy="6480720"/>
          </a:xfrm>
          <a:solidFill>
            <a:schemeClr val="accent6">
              <a:lumMod val="60000"/>
              <a:lumOff val="40000"/>
            </a:schemeClr>
          </a:solidFill>
        </p:spPr>
        <p:txBody>
          <a:bodyPr>
            <a:noAutofit/>
          </a:bodyPr>
          <a:lstStyle/>
          <a:p>
            <a:pPr marL="0" indent="0" algn="ctr">
              <a:buNone/>
            </a:pPr>
            <a:r>
              <a:rPr lang="ru-RU" sz="1800" b="1" dirty="0">
                <a:solidFill>
                  <a:srgbClr val="FF0000"/>
                </a:solidFill>
              </a:rPr>
              <a:t>Электронные </a:t>
            </a:r>
            <a:r>
              <a:rPr lang="ru-RU" sz="1800" b="1" dirty="0" smtClean="0">
                <a:solidFill>
                  <a:srgbClr val="FF0000"/>
                </a:solidFill>
              </a:rPr>
              <a:t>ресурсы</a:t>
            </a:r>
          </a:p>
          <a:p>
            <a:pPr marL="0" indent="0">
              <a:buNone/>
            </a:pPr>
            <a:r>
              <a:rPr lang="ru-RU" sz="1800" b="1" dirty="0" smtClean="0"/>
              <a:t>1</a:t>
            </a:r>
            <a:r>
              <a:rPr lang="ru-RU" sz="1800" b="1" dirty="0"/>
              <a:t>. </a:t>
            </a:r>
            <a:r>
              <a:rPr lang="ru-RU" sz="1800" b="1" dirty="0" smtClean="0"/>
              <a:t>  </a:t>
            </a:r>
            <a:r>
              <a:rPr lang="ru-RU" sz="1800" dirty="0" smtClean="0"/>
              <a:t>Зайцева Г.Г</a:t>
            </a:r>
            <a:r>
              <a:rPr lang="ru-RU" sz="1800" dirty="0"/>
              <a:t>. Драматизация и </a:t>
            </a:r>
            <a:r>
              <a:rPr lang="ru-RU" sz="1800" dirty="0" err="1"/>
              <a:t>инсценирование</a:t>
            </a:r>
            <a:r>
              <a:rPr lang="ru-RU" sz="1800" dirty="0"/>
              <a:t> как виды организации внеклассной работы по иностранному языку [Электронный ресурс] // Фестиваль педагогических идей “Открытый урок”, 2006/2007 : [сайт] / Изд. дом “Первое сентября”. – М., 2006-2007. – URL: http://festival.1september.ru/articles/410128/?numb_artic=410128</a:t>
            </a:r>
          </a:p>
          <a:p>
            <a:pPr marL="0" indent="0">
              <a:buNone/>
            </a:pPr>
            <a:r>
              <a:rPr lang="ru-RU" sz="1800" b="1" dirty="0"/>
              <a:t>2. </a:t>
            </a:r>
            <a:r>
              <a:rPr lang="ru-RU" sz="1800" b="1" dirty="0" smtClean="0"/>
              <a:t>  </a:t>
            </a:r>
            <a:r>
              <a:rPr lang="ru-RU" sz="1800" dirty="0" smtClean="0"/>
              <a:t>Сергиенко </a:t>
            </a:r>
            <a:r>
              <a:rPr lang="ru-RU" sz="1800" dirty="0"/>
              <a:t>М.А. Мастер-класс по теме: “Игровой метод в обучении английскому языку” [Электронный ресурс] // Фестиваль педагогических идей “Открытый урок” , 2006/2007 : [сайт] / Изд. дом “Первое сентября”. – М., 2006-2007. – URL: http://festival.1september.ru/articles/412195/ </a:t>
            </a:r>
          </a:p>
          <a:p>
            <a:pPr marL="0" indent="0">
              <a:buNone/>
            </a:pPr>
            <a:r>
              <a:rPr lang="ru-RU" sz="1800" b="1" dirty="0"/>
              <a:t>3. </a:t>
            </a:r>
            <a:r>
              <a:rPr lang="ru-RU" sz="1800" b="1" dirty="0" smtClean="0"/>
              <a:t>  </a:t>
            </a:r>
            <a:r>
              <a:rPr lang="ru-RU" sz="1800" dirty="0" err="1" smtClean="0"/>
              <a:t>Требухова</a:t>
            </a:r>
            <a:r>
              <a:rPr lang="ru-RU" sz="1800" dirty="0" smtClean="0"/>
              <a:t> </a:t>
            </a:r>
            <a:r>
              <a:rPr lang="ru-RU" sz="1800" dirty="0"/>
              <a:t>Г.Л. Драматизация во внеклассной работе как средство расширения знаний учащихся [Электронный ресурс] // фестиваль педагогических идей “Открытый урок” , 2006/2007 : [сайт] </a:t>
            </a:r>
            <a:endParaRPr lang="ru-RU" sz="1800" dirty="0" smtClean="0"/>
          </a:p>
          <a:p>
            <a:pPr marL="0" indent="0" algn="ctr">
              <a:buNone/>
            </a:pPr>
            <a:r>
              <a:rPr lang="ru-RU" sz="1800" b="1" dirty="0" smtClean="0">
                <a:solidFill>
                  <a:srgbClr val="FF0000"/>
                </a:solidFill>
              </a:rPr>
              <a:t>Сайты</a:t>
            </a:r>
          </a:p>
          <a:p>
            <a:pPr marL="0" indent="0" algn="ctr">
              <a:buNone/>
            </a:pPr>
            <a:endParaRPr lang="ru-RU" sz="1800" b="1" dirty="0">
              <a:solidFill>
                <a:srgbClr val="FF0000"/>
              </a:solidFill>
            </a:endParaRPr>
          </a:p>
          <a:p>
            <a:pPr marL="0" indent="0">
              <a:buNone/>
            </a:pPr>
            <a:endParaRPr lang="ru-RU" sz="1800" b="1" dirty="0">
              <a:solidFill>
                <a:srgbClr val="FF0000"/>
              </a:solidFill>
            </a:endParaRPr>
          </a:p>
          <a:p>
            <a:pPr marL="0" indent="0">
              <a:buNone/>
            </a:pPr>
            <a:endParaRPr lang="ru-RU" sz="1800" dirty="0"/>
          </a:p>
          <a:p>
            <a:pPr marL="0" indent="0">
              <a:buNone/>
            </a:pPr>
            <a:endParaRPr lang="ru-RU" sz="1800" dirty="0"/>
          </a:p>
        </p:txBody>
      </p:sp>
      <p:graphicFrame>
        <p:nvGraphicFramePr>
          <p:cNvPr id="4" name="Таблица 3"/>
          <p:cNvGraphicFramePr>
            <a:graphicFrameLocks noGrp="1"/>
          </p:cNvGraphicFramePr>
          <p:nvPr>
            <p:extLst>
              <p:ext uri="{D42A27DB-BD31-4B8C-83A1-F6EECF244321}">
                <p14:modId xmlns:p14="http://schemas.microsoft.com/office/powerpoint/2010/main" val="3530019203"/>
              </p:ext>
            </p:extLst>
          </p:nvPr>
        </p:nvGraphicFramePr>
        <p:xfrm>
          <a:off x="395536" y="4509120"/>
          <a:ext cx="8424936" cy="2011680"/>
        </p:xfrm>
        <a:graphic>
          <a:graphicData uri="http://schemas.openxmlformats.org/drawingml/2006/table">
            <a:tbl>
              <a:tblPr firstRow="1" bandRow="1">
                <a:tableStyleId>{5C22544A-7EE6-4342-B048-85BDC9FD1C3A}</a:tableStyleId>
              </a:tblPr>
              <a:tblGrid>
                <a:gridCol w="4212468"/>
                <a:gridCol w="4212468"/>
              </a:tblGrid>
              <a:tr h="370840">
                <a:tc>
                  <a:txBody>
                    <a:bodyPr/>
                    <a:lstStyle/>
                    <a:p>
                      <a:pPr marL="0" indent="0">
                        <a:buNone/>
                      </a:pPr>
                      <a:r>
                        <a:rPr lang="ru-RU" sz="1800" dirty="0" smtClean="0">
                          <a:solidFill>
                            <a:schemeClr val="tx1"/>
                          </a:solidFill>
                        </a:rPr>
                        <a:t>http://www.fun4child.ru/ </a:t>
                      </a:r>
                    </a:p>
                    <a:p>
                      <a:pPr marL="0" indent="0">
                        <a:buNone/>
                      </a:pPr>
                      <a:r>
                        <a:rPr lang="ru-RU" sz="1800" dirty="0" smtClean="0">
                          <a:solidFill>
                            <a:schemeClr val="tx1"/>
                          </a:solidFill>
                        </a:rPr>
                        <a:t>http://skazka.bombina.com/ </a:t>
                      </a:r>
                    </a:p>
                    <a:p>
                      <a:pPr marL="0" indent="0">
                        <a:buNone/>
                      </a:pPr>
                      <a:r>
                        <a:rPr lang="ru-RU" sz="1800" dirty="0" smtClean="0">
                          <a:solidFill>
                            <a:schemeClr val="tx1"/>
                          </a:solidFill>
                        </a:rPr>
                        <a:t>http://www.ourkids.ru/ </a:t>
                      </a:r>
                    </a:p>
                    <a:p>
                      <a:pPr marL="0" indent="0">
                        <a:buNone/>
                      </a:pPr>
                      <a:r>
                        <a:rPr lang="ru-RU" sz="1800" dirty="0" smtClean="0">
                          <a:solidFill>
                            <a:schemeClr val="tx1"/>
                          </a:solidFill>
                        </a:rPr>
                        <a:t>http://kids.dnschool.ru/ </a:t>
                      </a:r>
                    </a:p>
                    <a:p>
                      <a:pPr marL="0" indent="0">
                        <a:buNone/>
                      </a:pPr>
                      <a:r>
                        <a:rPr lang="ru-RU" sz="1800" dirty="0" smtClean="0">
                          <a:solidFill>
                            <a:schemeClr val="tx1"/>
                          </a:solidFill>
                        </a:rPr>
                        <a:t>http://englishforme.ucoz.ru/ </a:t>
                      </a:r>
                    </a:p>
                    <a:p>
                      <a:pPr marL="0" marR="0" indent="0" algn="l" defTabSz="914400" rtl="0" eaLnBrk="1" fontAlgn="auto" latinLnBrk="0" hangingPunct="1">
                        <a:lnSpc>
                          <a:spcPct val="100000"/>
                        </a:lnSpc>
                        <a:spcBef>
                          <a:spcPts val="0"/>
                        </a:spcBef>
                        <a:spcAft>
                          <a:spcPts val="0"/>
                        </a:spcAft>
                        <a:buClrTx/>
                        <a:buSzTx/>
                        <a:buFontTx/>
                        <a:buNone/>
                        <a:tabLst/>
                        <a:defRPr/>
                      </a:pPr>
                      <a:r>
                        <a:rPr lang="ru-RU" sz="1800" dirty="0" smtClean="0">
                          <a:solidFill>
                            <a:schemeClr val="tx1"/>
                          </a:solidFill>
                        </a:rPr>
                        <a:t>http://www.englishclub-spb.ru/ </a:t>
                      </a:r>
                    </a:p>
                    <a:p>
                      <a:pPr marL="0" indent="0">
                        <a:buNone/>
                      </a:pPr>
                      <a:endParaRPr lang="ru-RU" dirty="0">
                        <a:solidFill>
                          <a:schemeClr val="tx1"/>
                        </a:solidFill>
                      </a:endParaRPr>
                    </a:p>
                  </a:txBody>
                  <a:tcPr>
                    <a:solidFill>
                      <a:schemeClr val="bg2">
                        <a:lumMod val="75000"/>
                      </a:schemeClr>
                    </a:solidFill>
                  </a:tcPr>
                </a:tc>
                <a:tc>
                  <a:txBody>
                    <a:bodyPr/>
                    <a:lstStyle/>
                    <a:p>
                      <a:pPr marL="0" indent="0">
                        <a:buNone/>
                      </a:pPr>
                      <a:endParaRPr lang="ru-RU" sz="1800" dirty="0" smtClean="0">
                        <a:solidFill>
                          <a:schemeClr val="tx1"/>
                        </a:solidFill>
                      </a:endParaRPr>
                    </a:p>
                    <a:p>
                      <a:endParaRPr lang="ru-RU" dirty="0">
                        <a:solidFill>
                          <a:schemeClr val="tx1"/>
                        </a:solidFill>
                      </a:endParaRPr>
                    </a:p>
                  </a:txBody>
                  <a:tcPr>
                    <a:solidFill>
                      <a:schemeClr val="bg2">
                        <a:lumMod val="75000"/>
                      </a:schemeClr>
                    </a:solidFill>
                  </a:tcPr>
                </a:tc>
              </a:tr>
            </a:tbl>
          </a:graphicData>
        </a:graphic>
      </p:graphicFrame>
    </p:spTree>
    <p:extLst>
      <p:ext uri="{BB962C8B-B14F-4D97-AF65-F5344CB8AC3E}">
        <p14:creationId xmlns:p14="http://schemas.microsoft.com/office/powerpoint/2010/main" val="3989395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одзаголовок 3"/>
          <p:cNvSpPr>
            <a:spLocks noGrp="1"/>
          </p:cNvSpPr>
          <p:nvPr>
            <p:ph type="subTitle" idx="1"/>
          </p:nvPr>
        </p:nvSpPr>
        <p:spPr>
          <a:xfrm>
            <a:off x="1043608" y="764704"/>
            <a:ext cx="7416824" cy="1752600"/>
          </a:xfrm>
        </p:spPr>
        <p:txBody>
          <a:bodyPr>
            <a:noAutofit/>
          </a:bodyPr>
          <a:lstStyle/>
          <a:p>
            <a:pPr>
              <a:lnSpc>
                <a:spcPct val="200000"/>
              </a:lnSpc>
            </a:pPr>
            <a:r>
              <a:rPr lang="ru-RU" sz="4400" b="1" dirty="0">
                <a:solidFill>
                  <a:srgbClr val="DD0505"/>
                </a:solidFill>
                <a:latin typeface="Calibri" pitchFamily="34" charset="0"/>
              </a:rPr>
              <a:t>Изучение </a:t>
            </a:r>
            <a:br>
              <a:rPr lang="ru-RU" sz="4400" b="1" dirty="0">
                <a:solidFill>
                  <a:srgbClr val="DD0505"/>
                </a:solidFill>
                <a:latin typeface="Calibri" pitchFamily="34" charset="0"/>
              </a:rPr>
            </a:br>
            <a:r>
              <a:rPr lang="ru-RU" sz="4400" b="1" dirty="0">
                <a:solidFill>
                  <a:srgbClr val="DD0505"/>
                </a:solidFill>
                <a:latin typeface="Calibri" pitchFamily="34" charset="0"/>
              </a:rPr>
              <a:t>законодательной базы в области общего образования</a:t>
            </a:r>
            <a:endParaRPr lang="ru-RU" sz="4400" dirty="0"/>
          </a:p>
        </p:txBody>
      </p:sp>
    </p:spTree>
    <p:extLst>
      <p:ext uri="{BB962C8B-B14F-4D97-AF65-F5344CB8AC3E}">
        <p14:creationId xmlns:p14="http://schemas.microsoft.com/office/powerpoint/2010/main" val="527268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95536" y="332656"/>
            <a:ext cx="8352928" cy="6192688"/>
          </a:xfrm>
          <a:solidFill>
            <a:schemeClr val="accent3">
              <a:lumMod val="60000"/>
              <a:lumOff val="40000"/>
            </a:schemeClr>
          </a:solidFill>
        </p:spPr>
        <p:txBody>
          <a:bodyPr>
            <a:normAutofit fontScale="85000" lnSpcReduction="20000"/>
          </a:bodyPr>
          <a:lstStyle/>
          <a:p>
            <a:pPr algn="l"/>
            <a:r>
              <a:rPr lang="ru-RU" b="1" dirty="0">
                <a:solidFill>
                  <a:schemeClr val="bg1"/>
                </a:solidFill>
                <a:effectLst/>
                <a:latin typeface="Calibri" pitchFamily="34" charset="0"/>
              </a:rPr>
              <a:t>1</a:t>
            </a:r>
            <a:r>
              <a:rPr lang="ru-RU" b="1" dirty="0" smtClean="0">
                <a:solidFill>
                  <a:schemeClr val="bg1"/>
                </a:solidFill>
                <a:effectLst/>
                <a:latin typeface="Calibri" pitchFamily="34" charset="0"/>
              </a:rPr>
              <a:t>.  </a:t>
            </a:r>
            <a:r>
              <a:rPr lang="ru-RU" dirty="0" smtClean="0">
                <a:solidFill>
                  <a:schemeClr val="bg1"/>
                </a:solidFill>
                <a:effectLst/>
                <a:latin typeface="Calibri" pitchFamily="34" charset="0"/>
              </a:rPr>
              <a:t>Закон Российской </a:t>
            </a:r>
            <a:r>
              <a:rPr lang="ru-RU" dirty="0">
                <a:solidFill>
                  <a:schemeClr val="bg1"/>
                </a:solidFill>
                <a:effectLst/>
                <a:latin typeface="Calibri" pitchFamily="34" charset="0"/>
              </a:rPr>
              <a:t>Федерации «Об образовании» (в действующей редакции);</a:t>
            </a:r>
          </a:p>
          <a:p>
            <a:pPr algn="l"/>
            <a:r>
              <a:rPr lang="ru-RU" b="1" dirty="0">
                <a:solidFill>
                  <a:schemeClr val="bg1"/>
                </a:solidFill>
                <a:effectLst/>
                <a:latin typeface="Calibri" pitchFamily="34" charset="0"/>
              </a:rPr>
              <a:t>2. </a:t>
            </a:r>
            <a:r>
              <a:rPr lang="ru-RU" b="1" dirty="0" smtClean="0">
                <a:solidFill>
                  <a:schemeClr val="bg1"/>
                </a:solidFill>
                <a:effectLst/>
                <a:latin typeface="Calibri" pitchFamily="34" charset="0"/>
              </a:rPr>
              <a:t> </a:t>
            </a:r>
            <a:r>
              <a:rPr lang="ru-RU" dirty="0" smtClean="0">
                <a:solidFill>
                  <a:schemeClr val="bg1"/>
                </a:solidFill>
                <a:effectLst/>
                <a:latin typeface="Calibri" pitchFamily="34" charset="0"/>
              </a:rPr>
              <a:t>Приказ </a:t>
            </a:r>
            <a:r>
              <a:rPr lang="ru-RU" dirty="0" err="1">
                <a:solidFill>
                  <a:schemeClr val="bg1"/>
                </a:solidFill>
                <a:effectLst/>
                <a:latin typeface="Calibri" pitchFamily="34" charset="0"/>
              </a:rPr>
              <a:t>МОиНРФ</a:t>
            </a:r>
            <a:r>
              <a:rPr lang="ru-RU" dirty="0">
                <a:solidFill>
                  <a:schemeClr val="bg1"/>
                </a:solidFill>
                <a:effectLst/>
                <a:latin typeface="Calibri" pitchFamily="34" charset="0"/>
              </a:rPr>
              <a:t> от 29.08.2013г№1008 « Об утверждении порядка организации и осуществления образовательной деятельности по дополнительным общеобразовательным программам»</a:t>
            </a:r>
          </a:p>
          <a:p>
            <a:pPr algn="l"/>
            <a:r>
              <a:rPr lang="ru-RU" b="1" dirty="0">
                <a:solidFill>
                  <a:schemeClr val="bg1"/>
                </a:solidFill>
                <a:effectLst/>
                <a:latin typeface="Calibri" pitchFamily="34" charset="0"/>
              </a:rPr>
              <a:t>3. </a:t>
            </a:r>
            <a:r>
              <a:rPr lang="ru-RU" b="1" dirty="0" smtClean="0">
                <a:solidFill>
                  <a:schemeClr val="bg1"/>
                </a:solidFill>
                <a:effectLst/>
                <a:latin typeface="Calibri" pitchFamily="34" charset="0"/>
              </a:rPr>
              <a:t> </a:t>
            </a:r>
            <a:r>
              <a:rPr lang="ru-RU" dirty="0" smtClean="0">
                <a:solidFill>
                  <a:schemeClr val="bg1"/>
                </a:solidFill>
                <a:effectLst/>
                <a:latin typeface="Calibri" pitchFamily="34" charset="0"/>
              </a:rPr>
              <a:t>Модельный </a:t>
            </a:r>
            <a:r>
              <a:rPr lang="ru-RU" dirty="0">
                <a:solidFill>
                  <a:schemeClr val="bg1"/>
                </a:solidFill>
                <a:effectLst/>
                <a:latin typeface="Calibri" pitchFamily="34" charset="0"/>
              </a:rPr>
              <a:t>стандарт представления муниципальной услуги </a:t>
            </a:r>
            <a:r>
              <a:rPr lang="ru-RU" dirty="0" smtClean="0">
                <a:solidFill>
                  <a:schemeClr val="bg1"/>
                </a:solidFill>
                <a:effectLst/>
                <a:latin typeface="Calibri" pitchFamily="34" charset="0"/>
              </a:rPr>
              <a:t>«организации </a:t>
            </a:r>
            <a:r>
              <a:rPr lang="ru-RU" dirty="0">
                <a:solidFill>
                  <a:schemeClr val="bg1"/>
                </a:solidFill>
                <a:effectLst/>
                <a:latin typeface="Calibri" pitchFamily="34" charset="0"/>
              </a:rPr>
              <a:t>отдыха и оздоровлении детей в каникулярный период </a:t>
            </a:r>
            <a:r>
              <a:rPr lang="ru-RU" dirty="0" smtClean="0">
                <a:solidFill>
                  <a:schemeClr val="bg1"/>
                </a:solidFill>
                <a:effectLst/>
                <a:latin typeface="Calibri" pitchFamily="34" charset="0"/>
              </a:rPr>
              <a:t>в </a:t>
            </a:r>
            <a:r>
              <a:rPr lang="ru-RU" dirty="0">
                <a:solidFill>
                  <a:schemeClr val="bg1"/>
                </a:solidFill>
                <a:effectLst/>
                <a:latin typeface="Calibri" pitchFamily="34" charset="0"/>
              </a:rPr>
              <a:t>пришкольных лагерях с дневным пребыванием» ( в ред. Приказа </a:t>
            </a:r>
            <a:r>
              <a:rPr lang="ru-RU" dirty="0" err="1">
                <a:solidFill>
                  <a:schemeClr val="bg1"/>
                </a:solidFill>
                <a:effectLst/>
                <a:latin typeface="Calibri" pitchFamily="34" charset="0"/>
              </a:rPr>
              <a:t>Минобрнауки</a:t>
            </a:r>
            <a:r>
              <a:rPr lang="ru-RU" dirty="0">
                <a:solidFill>
                  <a:schemeClr val="bg1"/>
                </a:solidFill>
                <a:effectLst/>
                <a:latin typeface="Calibri" pitchFamily="34" charset="0"/>
              </a:rPr>
              <a:t> РТ от 20.05.2014 № 2884/14</a:t>
            </a:r>
          </a:p>
          <a:p>
            <a:pPr algn="l"/>
            <a:r>
              <a:rPr lang="ru-RU" b="1" dirty="0">
                <a:solidFill>
                  <a:schemeClr val="bg1"/>
                </a:solidFill>
                <a:effectLst/>
                <a:latin typeface="Calibri" pitchFamily="34" charset="0"/>
              </a:rPr>
              <a:t>4</a:t>
            </a:r>
            <a:r>
              <a:rPr lang="ru-RU" b="1" dirty="0" smtClean="0">
                <a:solidFill>
                  <a:schemeClr val="bg1"/>
                </a:solidFill>
                <a:effectLst/>
                <a:latin typeface="Calibri" pitchFamily="34" charset="0"/>
              </a:rPr>
              <a:t>.  </a:t>
            </a:r>
            <a:r>
              <a:rPr lang="ru-RU" dirty="0" smtClean="0">
                <a:solidFill>
                  <a:schemeClr val="bg1"/>
                </a:solidFill>
                <a:effectLst/>
                <a:latin typeface="Calibri" pitchFamily="34" charset="0"/>
              </a:rPr>
              <a:t>Российская </a:t>
            </a:r>
            <a:r>
              <a:rPr lang="ru-RU" dirty="0" err="1" smtClean="0">
                <a:solidFill>
                  <a:schemeClr val="bg1"/>
                </a:solidFill>
                <a:effectLst/>
                <a:latin typeface="Calibri" pitchFamily="34" charset="0"/>
              </a:rPr>
              <a:t>Федераци</a:t>
            </a:r>
            <a:r>
              <a:rPr lang="ru-RU" dirty="0" smtClean="0">
                <a:solidFill>
                  <a:schemeClr val="bg1"/>
                </a:solidFill>
                <a:effectLst/>
                <a:latin typeface="Calibri" pitchFamily="34" charset="0"/>
              </a:rPr>
              <a:t> </a:t>
            </a:r>
            <a:r>
              <a:rPr lang="ru-RU" dirty="0">
                <a:solidFill>
                  <a:schemeClr val="bg1"/>
                </a:solidFill>
                <a:effectLst/>
                <a:latin typeface="Calibri" pitchFamily="34" charset="0"/>
              </a:rPr>
              <a:t>Федеральный закон от24 июля 1998 года      № 124-Ф» Об основных гарантиях прав ребенка в Российской Федерации»</a:t>
            </a:r>
            <a:br>
              <a:rPr lang="ru-RU" dirty="0">
                <a:solidFill>
                  <a:schemeClr val="bg1"/>
                </a:solidFill>
                <a:effectLst/>
                <a:latin typeface="Calibri" pitchFamily="34" charset="0"/>
              </a:rPr>
            </a:br>
            <a:r>
              <a:rPr lang="ru-RU" b="1" dirty="0">
                <a:solidFill>
                  <a:schemeClr val="bg1"/>
                </a:solidFill>
                <a:effectLst/>
                <a:latin typeface="Calibri" pitchFamily="34" charset="0"/>
              </a:rPr>
              <a:t>5. </a:t>
            </a:r>
            <a:r>
              <a:rPr lang="ru-RU" b="1" dirty="0" smtClean="0">
                <a:solidFill>
                  <a:schemeClr val="bg1"/>
                </a:solidFill>
                <a:effectLst/>
                <a:latin typeface="Calibri" pitchFamily="34" charset="0"/>
              </a:rPr>
              <a:t>  </a:t>
            </a:r>
            <a:r>
              <a:rPr lang="ru-RU" dirty="0" smtClean="0">
                <a:solidFill>
                  <a:schemeClr val="bg1"/>
                </a:solidFill>
                <a:effectLst/>
                <a:latin typeface="Calibri" pitchFamily="34" charset="0"/>
              </a:rPr>
              <a:t>Федеральный </a:t>
            </a:r>
            <a:r>
              <a:rPr lang="ru-RU" dirty="0">
                <a:solidFill>
                  <a:schemeClr val="bg1"/>
                </a:solidFill>
                <a:effectLst/>
                <a:latin typeface="Calibri" pitchFamily="34" charset="0"/>
              </a:rPr>
              <a:t>государственный образовательный стандарт начального общего образования (утвержден </a:t>
            </a:r>
            <a:r>
              <a:rPr lang="ru-RU" dirty="0" err="1">
                <a:solidFill>
                  <a:schemeClr val="bg1"/>
                </a:solidFill>
                <a:effectLst/>
                <a:latin typeface="Calibri" pitchFamily="34" charset="0"/>
              </a:rPr>
              <a:t>приказомМинобрнауки</a:t>
            </a:r>
            <a:r>
              <a:rPr lang="ru-RU" dirty="0">
                <a:solidFill>
                  <a:schemeClr val="bg1"/>
                </a:solidFill>
                <a:effectLst/>
                <a:latin typeface="Calibri" pitchFamily="34" charset="0"/>
              </a:rPr>
              <a:t> России от 6 октября 2009 г. № 373, зарегистрирован в Минюсте России 22 декабря 2009 г., регистрационный номер 17785) с изменениями (утверждены приказом </a:t>
            </a:r>
            <a:r>
              <a:rPr lang="ru-RU" dirty="0" err="1">
                <a:solidFill>
                  <a:schemeClr val="bg1"/>
                </a:solidFill>
                <a:effectLst/>
                <a:latin typeface="Calibri" pitchFamily="34" charset="0"/>
              </a:rPr>
              <a:t>Минобрнауки</a:t>
            </a:r>
            <a:r>
              <a:rPr lang="ru-RU" dirty="0">
                <a:solidFill>
                  <a:schemeClr val="bg1"/>
                </a:solidFill>
                <a:effectLst/>
                <a:latin typeface="Calibri" pitchFamily="34" charset="0"/>
              </a:rPr>
              <a:t> России от 26 ноября 2010 г. № 1241, зарегистрированы в Минюсте России 4 февраля 2011 г., регистрационный номер 19707);</a:t>
            </a:r>
          </a:p>
          <a:p>
            <a:pPr algn="l"/>
            <a:r>
              <a:rPr lang="ru-RU" b="1" dirty="0" smtClean="0">
                <a:solidFill>
                  <a:schemeClr val="bg1"/>
                </a:solidFill>
                <a:effectLst/>
                <a:latin typeface="Calibri" pitchFamily="34" charset="0"/>
              </a:rPr>
              <a:t>6.  </a:t>
            </a:r>
            <a:r>
              <a:rPr lang="ru-RU" dirty="0" smtClean="0">
                <a:solidFill>
                  <a:schemeClr val="bg1"/>
                </a:solidFill>
                <a:effectLst/>
                <a:latin typeface="Calibri" pitchFamily="34" charset="0"/>
              </a:rPr>
              <a:t>Федеральные </a:t>
            </a:r>
            <a:r>
              <a:rPr lang="ru-RU" dirty="0">
                <a:solidFill>
                  <a:schemeClr val="bg1"/>
                </a:solidFill>
                <a:effectLst/>
                <a:latin typeface="Calibri" pitchFamily="34" charset="0"/>
              </a:rPr>
              <a:t>требования к образовательным учреждениям в части минимальной оснащенности учебного процесса и оборудования учебных помещений (утверждены приказом </a:t>
            </a:r>
            <a:r>
              <a:rPr lang="ru-RU" dirty="0" err="1">
                <a:solidFill>
                  <a:schemeClr val="bg1"/>
                </a:solidFill>
                <a:effectLst/>
                <a:latin typeface="Calibri" pitchFamily="34" charset="0"/>
              </a:rPr>
              <a:t>Минобрнауки</a:t>
            </a:r>
            <a:r>
              <a:rPr lang="ru-RU" dirty="0">
                <a:solidFill>
                  <a:schemeClr val="bg1"/>
                </a:solidFill>
                <a:effectLst/>
                <a:latin typeface="Calibri" pitchFamily="34" charset="0"/>
              </a:rPr>
              <a:t> России от 4 октября 2010 г. № 986</a:t>
            </a:r>
          </a:p>
          <a:p>
            <a:pPr algn="l"/>
            <a:endParaRPr lang="ru-RU" dirty="0">
              <a:solidFill>
                <a:schemeClr val="bg1"/>
              </a:solidFill>
              <a:effectLst/>
              <a:latin typeface="Calibri" pitchFamily="34" charset="0"/>
            </a:endParaRPr>
          </a:p>
        </p:txBody>
      </p:sp>
    </p:spTree>
    <p:extLst>
      <p:ext uri="{BB962C8B-B14F-4D97-AF65-F5344CB8AC3E}">
        <p14:creationId xmlns:p14="http://schemas.microsoft.com/office/powerpoint/2010/main" val="3636031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pPr algn="ctr">
              <a:buNone/>
            </a:pPr>
            <a:r>
              <a:rPr lang="ru-RU" dirty="0">
                <a:latin typeface="Calibri" pitchFamily="34" charset="0"/>
              </a:rPr>
              <a:t>В </a:t>
            </a:r>
            <a:r>
              <a:rPr lang="ru-RU" i="1" u="sng" dirty="0">
                <a:solidFill>
                  <a:srgbClr val="FF0000"/>
                </a:solidFill>
                <a:latin typeface="Calibri" pitchFamily="34" charset="0"/>
              </a:rPr>
              <a:t>целях обеспечения индивидуальных потребностей обучающихся </a:t>
            </a:r>
            <a:r>
              <a:rPr lang="ru-RU" dirty="0">
                <a:latin typeface="Calibri" pitchFamily="34" charset="0"/>
              </a:rPr>
              <a:t>в основной образовательной программе основного общего образования предусматриваются</a:t>
            </a:r>
            <a:r>
              <a:rPr lang="ru-RU" dirty="0" smtClean="0">
                <a:latin typeface="Calibri" pitchFamily="34" charset="0"/>
              </a:rPr>
              <a:t>:</a:t>
            </a:r>
          </a:p>
          <a:p>
            <a:pPr algn="ctr">
              <a:buNone/>
            </a:pPr>
            <a:endParaRPr lang="ru-RU" dirty="0">
              <a:latin typeface="Calibri" pitchFamily="34" charset="0"/>
            </a:endParaRPr>
          </a:p>
          <a:p>
            <a:r>
              <a:rPr lang="ru-RU" dirty="0" smtClean="0">
                <a:latin typeface="Calibri" pitchFamily="34" charset="0"/>
              </a:rPr>
              <a:t>  учебные </a:t>
            </a:r>
            <a:r>
              <a:rPr lang="ru-RU" dirty="0">
                <a:latin typeface="Calibri" pitchFamily="34" charset="0"/>
              </a:rPr>
              <a:t>курсы, обеспечивающие различные интересы </a:t>
            </a:r>
            <a:r>
              <a:rPr lang="ru-RU" dirty="0" smtClean="0">
                <a:latin typeface="Calibri" pitchFamily="34" charset="0"/>
              </a:rPr>
              <a:t>обучающихся.</a:t>
            </a:r>
          </a:p>
          <a:p>
            <a:r>
              <a:rPr lang="ru-RU" b="1" i="1" dirty="0" smtClean="0">
                <a:solidFill>
                  <a:srgbClr val="FF0000"/>
                </a:solidFill>
                <a:latin typeface="Calibri" pitchFamily="34" charset="0"/>
              </a:rPr>
              <a:t>  </a:t>
            </a:r>
            <a:r>
              <a:rPr lang="ru-RU" b="1" i="1" u="sng" dirty="0" smtClean="0">
                <a:solidFill>
                  <a:srgbClr val="FF0000"/>
                </a:solidFill>
                <a:latin typeface="Calibri" pitchFamily="34" charset="0"/>
              </a:rPr>
              <a:t>внеурочная </a:t>
            </a:r>
            <a:r>
              <a:rPr lang="ru-RU" b="1" i="1" u="sng" dirty="0">
                <a:solidFill>
                  <a:srgbClr val="FF0000"/>
                </a:solidFill>
                <a:latin typeface="Calibri" pitchFamily="34" charset="0"/>
              </a:rPr>
              <a:t>деятельность.</a:t>
            </a:r>
          </a:p>
          <a:p>
            <a:endParaRPr lang="ru-RU" dirty="0">
              <a:latin typeface="Calibri" pitchFamily="34" charset="0"/>
            </a:endParaRPr>
          </a:p>
        </p:txBody>
      </p:sp>
      <p:sp>
        <p:nvSpPr>
          <p:cNvPr id="2" name="Заголовок 1"/>
          <p:cNvSpPr>
            <a:spLocks noGrp="1"/>
          </p:cNvSpPr>
          <p:nvPr>
            <p:ph type="title"/>
          </p:nvPr>
        </p:nvSpPr>
        <p:spPr/>
        <p:txBody>
          <a:bodyPr>
            <a:normAutofit/>
          </a:bodyPr>
          <a:lstStyle/>
          <a:p>
            <a:r>
              <a:rPr lang="ru-RU" sz="4400" b="1" dirty="0" smtClean="0">
                <a:latin typeface="Calibri" pitchFamily="34" charset="0"/>
              </a:rPr>
              <a:t>Требования ФГОС ООО:</a:t>
            </a:r>
            <a:endParaRPr lang="ru-RU" sz="4400" b="1" dirty="0">
              <a:latin typeface="Calibri" pitchFamily="34" charset="0"/>
            </a:endParaRPr>
          </a:p>
        </p:txBody>
      </p:sp>
    </p:spTree>
    <p:extLst>
      <p:ext uri="{BB962C8B-B14F-4D97-AF65-F5344CB8AC3E}">
        <p14:creationId xmlns:p14="http://schemas.microsoft.com/office/powerpoint/2010/main" val="2560619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83568" y="2708920"/>
            <a:ext cx="7745505" cy="3877815"/>
          </a:xfrm>
        </p:spPr>
        <p:txBody>
          <a:bodyPr>
            <a:normAutofit/>
          </a:bodyPr>
          <a:lstStyle/>
          <a:p>
            <a:r>
              <a:rPr lang="ru-RU" dirty="0" smtClean="0">
                <a:latin typeface="Calibri" pitchFamily="34" charset="0"/>
              </a:rPr>
              <a:t>Направления внеурочной деятельности;</a:t>
            </a:r>
          </a:p>
          <a:p>
            <a:r>
              <a:rPr lang="ru-RU" dirty="0" smtClean="0">
                <a:latin typeface="Calibri" pitchFamily="34" charset="0"/>
              </a:rPr>
              <a:t>Формы организации внеурочной деятельности;</a:t>
            </a:r>
          </a:p>
          <a:p>
            <a:r>
              <a:rPr lang="ru-RU" dirty="0" smtClean="0">
                <a:latin typeface="Calibri" pitchFamily="34" charset="0"/>
              </a:rPr>
              <a:t>Принцип чередования учебной и внеурочной деятельности;</a:t>
            </a:r>
          </a:p>
          <a:p>
            <a:r>
              <a:rPr lang="ru-RU" dirty="0" smtClean="0">
                <a:latin typeface="Calibri" pitchFamily="34" charset="0"/>
              </a:rPr>
              <a:t>Необходимость разработки индивидуальных учебных планов, в рамках которых формируется индивидуальная траектория развития обучающегося.</a:t>
            </a:r>
            <a:endParaRPr lang="ru-RU" dirty="0">
              <a:latin typeface="Calibri" pitchFamily="34" charset="0"/>
            </a:endParaRPr>
          </a:p>
        </p:txBody>
      </p:sp>
      <p:sp>
        <p:nvSpPr>
          <p:cNvPr id="2" name="Заголовок 1"/>
          <p:cNvSpPr>
            <a:spLocks noGrp="1"/>
          </p:cNvSpPr>
          <p:nvPr>
            <p:ph type="title"/>
          </p:nvPr>
        </p:nvSpPr>
        <p:spPr/>
        <p:txBody>
          <a:bodyPr>
            <a:noAutofit/>
          </a:bodyPr>
          <a:lstStyle/>
          <a:p>
            <a:r>
              <a:rPr lang="ru-RU" sz="4400" b="1" dirty="0" smtClean="0">
                <a:latin typeface="Calibri" pitchFamily="34" charset="0"/>
              </a:rPr>
              <a:t>В рамках внеурочной деятельности ОУ определяет:</a:t>
            </a:r>
            <a:endParaRPr lang="ru-RU" sz="4400" b="1" dirty="0">
              <a:latin typeface="Calibri" pitchFamily="34" charset="0"/>
            </a:endParaRPr>
          </a:p>
        </p:txBody>
      </p:sp>
    </p:spTree>
    <p:extLst>
      <p:ext uri="{BB962C8B-B14F-4D97-AF65-F5344CB8AC3E}">
        <p14:creationId xmlns:p14="http://schemas.microsoft.com/office/powerpoint/2010/main" val="508374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pPr>
              <a:buNone/>
            </a:pPr>
            <a:r>
              <a:rPr lang="ru-RU" dirty="0" smtClean="0">
                <a:latin typeface="Calibri" pitchFamily="34" charset="0"/>
              </a:rPr>
              <a:t>Условия реализации ООП  ООО :</a:t>
            </a:r>
          </a:p>
          <a:p>
            <a:r>
              <a:rPr lang="ru-RU" dirty="0" smtClean="0">
                <a:latin typeface="Calibri" pitchFamily="34" charset="0"/>
              </a:rPr>
              <a:t>развития </a:t>
            </a:r>
            <a:r>
              <a:rPr lang="ru-RU" dirty="0">
                <a:latin typeface="Calibri" pitchFamily="34" charset="0"/>
              </a:rPr>
              <a:t>личности, способностей, удовлетворения познавательных интересов, самореализации обучающихся, в том числе одаренных и талантливых, через организацию учебной и </a:t>
            </a:r>
            <a:r>
              <a:rPr lang="ru-RU" i="1" u="sng" dirty="0">
                <a:solidFill>
                  <a:srgbClr val="FF0000"/>
                </a:solidFill>
                <a:latin typeface="Calibri" pitchFamily="34" charset="0"/>
              </a:rPr>
              <a:t>внеурочной деятельности</a:t>
            </a:r>
            <a:r>
              <a:rPr lang="ru-RU" dirty="0">
                <a:latin typeface="Calibri" pitchFamily="34" charset="0"/>
              </a:rPr>
              <a:t>, </a:t>
            </a:r>
            <a:r>
              <a:rPr lang="ru-RU" u="sng" dirty="0">
                <a:solidFill>
                  <a:srgbClr val="FF0000"/>
                </a:solidFill>
                <a:latin typeface="Calibri" pitchFamily="34" charset="0"/>
              </a:rPr>
              <a:t>социальной практики</a:t>
            </a:r>
            <a:r>
              <a:rPr lang="ru-RU" dirty="0">
                <a:latin typeface="Calibri" pitchFamily="34" charset="0"/>
              </a:rPr>
              <a:t>, общественно-полезной деятельности, систему кружков, клубов, секций, </a:t>
            </a:r>
            <a:r>
              <a:rPr lang="ru-RU" u="sng" dirty="0">
                <a:solidFill>
                  <a:srgbClr val="FF0000"/>
                </a:solidFill>
                <a:latin typeface="Calibri" pitchFamily="34" charset="0"/>
              </a:rPr>
              <a:t>студий</a:t>
            </a:r>
            <a:r>
              <a:rPr lang="ru-RU" dirty="0">
                <a:latin typeface="Calibri" pitchFamily="34" charset="0"/>
              </a:rPr>
              <a:t> с использованием возможностей учреждений дополнительного образования </a:t>
            </a:r>
            <a:r>
              <a:rPr lang="ru-RU" dirty="0" smtClean="0">
                <a:latin typeface="Calibri" pitchFamily="34" charset="0"/>
              </a:rPr>
              <a:t>детей;</a:t>
            </a:r>
          </a:p>
          <a:p>
            <a:endParaRPr lang="ru-RU" dirty="0">
              <a:latin typeface="Calibri" pitchFamily="34" charset="0"/>
            </a:endParaRPr>
          </a:p>
        </p:txBody>
      </p:sp>
      <p:sp>
        <p:nvSpPr>
          <p:cNvPr id="2" name="Заголовок 1"/>
          <p:cNvSpPr>
            <a:spLocks noGrp="1"/>
          </p:cNvSpPr>
          <p:nvPr>
            <p:ph type="title"/>
          </p:nvPr>
        </p:nvSpPr>
        <p:spPr/>
        <p:txBody>
          <a:bodyPr>
            <a:normAutofit/>
          </a:bodyPr>
          <a:lstStyle/>
          <a:p>
            <a:r>
              <a:rPr lang="ru-RU" sz="4400" b="1" dirty="0" smtClean="0"/>
              <a:t>Требования ФГОС ООО:</a:t>
            </a:r>
            <a:endParaRPr lang="ru-RU" sz="4400" b="1" dirty="0"/>
          </a:p>
        </p:txBody>
      </p:sp>
    </p:spTree>
    <p:extLst>
      <p:ext uri="{BB962C8B-B14F-4D97-AF65-F5344CB8AC3E}">
        <p14:creationId xmlns:p14="http://schemas.microsoft.com/office/powerpoint/2010/main" val="3815845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p:cNvSpPr>
          <p:nvPr>
            <p:ph type="ctrTitle"/>
          </p:nvPr>
        </p:nvSpPr>
        <p:spPr bwMode="auto">
          <a:xfrm>
            <a:off x="88900" y="262982"/>
            <a:ext cx="8820150" cy="865188"/>
          </a:xfrm>
          <a:noFill/>
        </p:spPr>
        <p:txBody>
          <a:bodyPr wrap="square" lIns="91440" tIns="45720" rIns="91440" bIns="45720" numCol="1" anchorCtr="0" compatLnSpc="1">
            <a:prstTxWarp prst="textNoShape">
              <a:avLst/>
            </a:prstTxWarp>
            <a:normAutofit/>
          </a:bodyPr>
          <a:lstStyle/>
          <a:p>
            <a:pPr eaLnBrk="1" hangingPunct="1"/>
            <a:r>
              <a:rPr lang="ru-RU" sz="3100" b="1" cap="none" dirty="0" smtClean="0">
                <a:latin typeface="Calibri" pitchFamily="34" charset="0"/>
              </a:rPr>
              <a:t>Формы организации внеурочной деятельности</a:t>
            </a:r>
          </a:p>
        </p:txBody>
      </p:sp>
      <p:sp>
        <p:nvSpPr>
          <p:cNvPr id="53254" name="AutoShape 6"/>
          <p:cNvSpPr>
            <a:spLocks noChangeArrowheads="1"/>
          </p:cNvSpPr>
          <p:nvPr/>
        </p:nvSpPr>
        <p:spPr bwMode="auto">
          <a:xfrm>
            <a:off x="467544" y="1232409"/>
            <a:ext cx="4392613" cy="2376487"/>
          </a:xfrm>
          <a:prstGeom prst="triangle">
            <a:avLst>
              <a:gd name="adj" fmla="val 50000"/>
            </a:avLst>
          </a:prstGeom>
          <a:solidFill>
            <a:srgbClr val="FFCC99"/>
          </a:solidFill>
          <a:ln w="9525">
            <a:solidFill>
              <a:schemeClr val="tx1"/>
            </a:solidFill>
            <a:miter lim="800000"/>
            <a:headEnd/>
            <a:tailEnd/>
          </a:ln>
        </p:spPr>
        <p:txBody>
          <a:bodyPr wrap="none" anchor="ctr"/>
          <a:lstStyle/>
          <a:p>
            <a:pPr algn="ctr"/>
            <a:r>
              <a:rPr lang="ru-RU" sz="2000" b="1" i="1" dirty="0">
                <a:solidFill>
                  <a:schemeClr val="bg1"/>
                </a:solidFill>
              </a:rPr>
              <a:t>Экскурсии</a:t>
            </a:r>
          </a:p>
          <a:p>
            <a:pPr algn="ctr"/>
            <a:r>
              <a:rPr lang="ru-RU" sz="2000" b="1" i="1" dirty="0">
                <a:solidFill>
                  <a:schemeClr val="bg1"/>
                </a:solidFill>
              </a:rPr>
              <a:t>Кружки</a:t>
            </a:r>
          </a:p>
          <a:p>
            <a:pPr algn="ctr"/>
            <a:endParaRPr lang="ru-RU" sz="2000" dirty="0">
              <a:solidFill>
                <a:srgbClr val="FF0000"/>
              </a:solidFill>
            </a:endParaRPr>
          </a:p>
        </p:txBody>
      </p:sp>
      <p:sp>
        <p:nvSpPr>
          <p:cNvPr id="53255" name="AutoShape 7"/>
          <p:cNvSpPr>
            <a:spLocks noChangeArrowheads="1"/>
          </p:cNvSpPr>
          <p:nvPr/>
        </p:nvSpPr>
        <p:spPr bwMode="auto">
          <a:xfrm>
            <a:off x="4211960" y="1160178"/>
            <a:ext cx="4537075" cy="2520950"/>
          </a:xfrm>
          <a:prstGeom prst="triangle">
            <a:avLst>
              <a:gd name="adj" fmla="val 50000"/>
            </a:avLst>
          </a:prstGeom>
          <a:solidFill>
            <a:srgbClr val="FFCC99"/>
          </a:solidFill>
          <a:ln w="9525">
            <a:solidFill>
              <a:schemeClr val="tx1"/>
            </a:solidFill>
            <a:miter lim="800000"/>
            <a:headEnd/>
            <a:tailEnd/>
          </a:ln>
        </p:spPr>
        <p:txBody>
          <a:bodyPr wrap="none" anchor="ctr"/>
          <a:lstStyle/>
          <a:p>
            <a:pPr algn="ctr"/>
            <a:r>
              <a:rPr lang="ru-RU" sz="2000" b="1" i="1" dirty="0">
                <a:solidFill>
                  <a:schemeClr val="bg1"/>
                </a:solidFill>
              </a:rPr>
              <a:t>Круглые столы</a:t>
            </a:r>
          </a:p>
          <a:p>
            <a:pPr algn="ctr"/>
            <a:r>
              <a:rPr lang="ru-RU" sz="2000" b="1" i="1" dirty="0">
                <a:solidFill>
                  <a:schemeClr val="bg1"/>
                </a:solidFill>
              </a:rPr>
              <a:t>Конференции</a:t>
            </a:r>
          </a:p>
          <a:p>
            <a:pPr algn="ctr"/>
            <a:r>
              <a:rPr lang="ru-RU" sz="2000" b="1" i="1" dirty="0">
                <a:solidFill>
                  <a:schemeClr val="bg1"/>
                </a:solidFill>
              </a:rPr>
              <a:t>Диспуты</a:t>
            </a:r>
          </a:p>
          <a:p>
            <a:pPr algn="ctr"/>
            <a:endParaRPr lang="ru-RU" sz="2000" b="1" i="1" dirty="0"/>
          </a:p>
        </p:txBody>
      </p:sp>
      <p:sp>
        <p:nvSpPr>
          <p:cNvPr id="53256" name="AutoShape 8"/>
          <p:cNvSpPr>
            <a:spLocks noChangeArrowheads="1"/>
          </p:cNvSpPr>
          <p:nvPr/>
        </p:nvSpPr>
        <p:spPr bwMode="auto">
          <a:xfrm>
            <a:off x="1403648" y="3411484"/>
            <a:ext cx="6023876" cy="2781300"/>
          </a:xfrm>
          <a:prstGeom prst="triangle">
            <a:avLst>
              <a:gd name="adj" fmla="val 50000"/>
            </a:avLst>
          </a:prstGeom>
          <a:solidFill>
            <a:srgbClr val="FFCC99"/>
          </a:solidFill>
          <a:ln w="9525">
            <a:solidFill>
              <a:schemeClr val="tx1"/>
            </a:solidFill>
            <a:miter lim="800000"/>
            <a:headEnd/>
            <a:tailEnd/>
          </a:ln>
        </p:spPr>
        <p:txBody>
          <a:bodyPr wrap="none" anchor="ctr"/>
          <a:lstStyle/>
          <a:p>
            <a:pPr algn="ctr"/>
            <a:r>
              <a:rPr lang="ru-RU" b="1" i="1" dirty="0" smtClean="0">
                <a:solidFill>
                  <a:schemeClr val="bg1"/>
                </a:solidFill>
              </a:rPr>
              <a:t>Олимпиады</a:t>
            </a:r>
            <a:endParaRPr lang="ru-RU" b="1" i="1" dirty="0">
              <a:solidFill>
                <a:schemeClr val="bg1"/>
              </a:solidFill>
            </a:endParaRPr>
          </a:p>
          <a:p>
            <a:pPr algn="ctr"/>
            <a:r>
              <a:rPr lang="ru-RU" b="1" i="1" dirty="0" smtClean="0">
                <a:solidFill>
                  <a:schemeClr val="bg1"/>
                </a:solidFill>
              </a:rPr>
              <a:t>Исследования</a:t>
            </a:r>
          </a:p>
          <a:p>
            <a:pPr algn="ctr"/>
            <a:r>
              <a:rPr lang="ru-RU" b="1" i="1" dirty="0" smtClean="0">
                <a:solidFill>
                  <a:schemeClr val="bg1"/>
                </a:solidFill>
              </a:rPr>
              <a:t>Школьные </a:t>
            </a:r>
            <a:r>
              <a:rPr lang="ru-RU" b="1" i="1" dirty="0">
                <a:solidFill>
                  <a:schemeClr val="bg1"/>
                </a:solidFill>
              </a:rPr>
              <a:t>научные</a:t>
            </a:r>
          </a:p>
          <a:p>
            <a:pPr algn="ctr"/>
            <a:r>
              <a:rPr lang="ru-RU" b="1" i="1" dirty="0">
                <a:solidFill>
                  <a:schemeClr val="bg1"/>
                </a:solidFill>
              </a:rPr>
              <a:t>общества</a:t>
            </a:r>
          </a:p>
          <a:p>
            <a:pPr algn="ctr"/>
            <a:endParaRPr lang="ru-RU" b="1" i="1" u="sng" dirty="0">
              <a:solidFill>
                <a:srgbClr val="FF0000"/>
              </a:solidFill>
            </a:endParaRPr>
          </a:p>
        </p:txBody>
      </p:sp>
    </p:spTree>
    <p:extLst>
      <p:ext uri="{BB962C8B-B14F-4D97-AF65-F5344CB8AC3E}">
        <p14:creationId xmlns:p14="http://schemas.microsoft.com/office/powerpoint/2010/main" val="149447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53254"/>
                                        </p:tgtEl>
                                        <p:attrNameLst>
                                          <p:attrName>style.visibility</p:attrName>
                                        </p:attrNameLst>
                                      </p:cBhvr>
                                      <p:to>
                                        <p:strVal val="visible"/>
                                      </p:to>
                                    </p:set>
                                    <p:animEffect transition="in" filter="fade">
                                      <p:cBhvr>
                                        <p:cTn id="7" dur="1000"/>
                                        <p:tgtEl>
                                          <p:spTgt spid="53254"/>
                                        </p:tgtEl>
                                      </p:cBhvr>
                                    </p:animEffect>
                                    <p:anim calcmode="lin" valueType="num">
                                      <p:cBhvr>
                                        <p:cTn id="8" dur="1000" fill="hold"/>
                                        <p:tgtEl>
                                          <p:spTgt spid="53254"/>
                                        </p:tgtEl>
                                        <p:attrNameLst>
                                          <p:attrName>ppt_x</p:attrName>
                                        </p:attrNameLst>
                                      </p:cBhvr>
                                      <p:tavLst>
                                        <p:tav tm="0">
                                          <p:val>
                                            <p:strVal val="#ppt_x"/>
                                          </p:val>
                                        </p:tav>
                                        <p:tav tm="100000">
                                          <p:val>
                                            <p:strVal val="#ppt_x"/>
                                          </p:val>
                                        </p:tav>
                                      </p:tavLst>
                                    </p:anim>
                                    <p:anim calcmode="lin" valueType="num">
                                      <p:cBhvr>
                                        <p:cTn id="9" dur="900" decel="100000" fill="hold"/>
                                        <p:tgtEl>
                                          <p:spTgt spid="53254"/>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3254"/>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53255"/>
                                        </p:tgtEl>
                                        <p:attrNameLst>
                                          <p:attrName>style.visibility</p:attrName>
                                        </p:attrNameLst>
                                      </p:cBhvr>
                                      <p:to>
                                        <p:strVal val="visible"/>
                                      </p:to>
                                    </p:set>
                                    <p:animEffect transition="in" filter="fade">
                                      <p:cBhvr>
                                        <p:cTn id="13" dur="1000"/>
                                        <p:tgtEl>
                                          <p:spTgt spid="53255"/>
                                        </p:tgtEl>
                                      </p:cBhvr>
                                    </p:animEffect>
                                    <p:anim calcmode="lin" valueType="num">
                                      <p:cBhvr>
                                        <p:cTn id="14" dur="1000" fill="hold"/>
                                        <p:tgtEl>
                                          <p:spTgt spid="53255"/>
                                        </p:tgtEl>
                                        <p:attrNameLst>
                                          <p:attrName>ppt_x</p:attrName>
                                        </p:attrNameLst>
                                      </p:cBhvr>
                                      <p:tavLst>
                                        <p:tav tm="0">
                                          <p:val>
                                            <p:strVal val="#ppt_x"/>
                                          </p:val>
                                        </p:tav>
                                        <p:tav tm="100000">
                                          <p:val>
                                            <p:strVal val="#ppt_x"/>
                                          </p:val>
                                        </p:tav>
                                      </p:tavLst>
                                    </p:anim>
                                    <p:anim calcmode="lin" valueType="num">
                                      <p:cBhvr>
                                        <p:cTn id="15" dur="900" decel="100000" fill="hold"/>
                                        <p:tgtEl>
                                          <p:spTgt spid="53255"/>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53255"/>
                                        </p:tgtEl>
                                        <p:attrNameLst>
                                          <p:attrName>ppt_y</p:attrName>
                                        </p:attrNameLst>
                                      </p:cBhvr>
                                      <p:tavLst>
                                        <p:tav tm="0">
                                          <p:val>
                                            <p:strVal val="#ppt_y-.03"/>
                                          </p:val>
                                        </p:tav>
                                        <p:tav tm="100000">
                                          <p:val>
                                            <p:strVal val="#ppt_y"/>
                                          </p:val>
                                        </p:tav>
                                      </p:tavLst>
                                    </p:anim>
                                  </p:childTnLst>
                                </p:cTn>
                              </p:par>
                              <p:par>
                                <p:cTn id="17" presetID="37" presetClass="entr" presetSubtype="0" fill="hold" grpId="0" nodeType="withEffect">
                                  <p:stCondLst>
                                    <p:cond delay="0"/>
                                  </p:stCondLst>
                                  <p:childTnLst>
                                    <p:set>
                                      <p:cBhvr>
                                        <p:cTn id="18" dur="1" fill="hold">
                                          <p:stCondLst>
                                            <p:cond delay="0"/>
                                          </p:stCondLst>
                                        </p:cTn>
                                        <p:tgtEl>
                                          <p:spTgt spid="53256"/>
                                        </p:tgtEl>
                                        <p:attrNameLst>
                                          <p:attrName>style.visibility</p:attrName>
                                        </p:attrNameLst>
                                      </p:cBhvr>
                                      <p:to>
                                        <p:strVal val="visible"/>
                                      </p:to>
                                    </p:set>
                                    <p:animEffect transition="in" filter="fade">
                                      <p:cBhvr>
                                        <p:cTn id="19" dur="1000"/>
                                        <p:tgtEl>
                                          <p:spTgt spid="53256"/>
                                        </p:tgtEl>
                                      </p:cBhvr>
                                    </p:animEffect>
                                    <p:anim calcmode="lin" valueType="num">
                                      <p:cBhvr>
                                        <p:cTn id="20" dur="1000" fill="hold"/>
                                        <p:tgtEl>
                                          <p:spTgt spid="53256"/>
                                        </p:tgtEl>
                                        <p:attrNameLst>
                                          <p:attrName>ppt_x</p:attrName>
                                        </p:attrNameLst>
                                      </p:cBhvr>
                                      <p:tavLst>
                                        <p:tav tm="0">
                                          <p:val>
                                            <p:strVal val="#ppt_x"/>
                                          </p:val>
                                        </p:tav>
                                        <p:tav tm="100000">
                                          <p:val>
                                            <p:strVal val="#ppt_x"/>
                                          </p:val>
                                        </p:tav>
                                      </p:tavLst>
                                    </p:anim>
                                    <p:anim calcmode="lin" valueType="num">
                                      <p:cBhvr>
                                        <p:cTn id="21" dur="900" decel="100000" fill="hold"/>
                                        <p:tgtEl>
                                          <p:spTgt spid="53256"/>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5325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4" grpId="0" animBg="1"/>
      <p:bldP spid="53255" grpId="0" animBg="1"/>
      <p:bldP spid="5325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5"/>
          <p:cNvSpPr>
            <a:spLocks noGrp="1"/>
          </p:cNvSpPr>
          <p:nvPr>
            <p:ph type="ctrTitle"/>
          </p:nvPr>
        </p:nvSpPr>
        <p:spPr bwMode="auto">
          <a:xfrm>
            <a:off x="468313" y="0"/>
            <a:ext cx="8675687" cy="1412875"/>
          </a:xfrm>
          <a:noFill/>
        </p:spPr>
        <p:txBody>
          <a:bodyPr wrap="square" lIns="91440" tIns="45720" rIns="91440" bIns="45720" numCol="1" anchorCtr="0" compatLnSpc="1">
            <a:prstTxWarp prst="textNoShape">
              <a:avLst/>
            </a:prstTxWarp>
            <a:normAutofit/>
          </a:bodyPr>
          <a:lstStyle/>
          <a:p>
            <a:pPr eaLnBrk="1" hangingPunct="1"/>
            <a:r>
              <a:rPr lang="ru-RU" sz="3200" b="1" cap="none" dirty="0" smtClean="0">
                <a:effectLst/>
                <a:latin typeface="Calibri" pitchFamily="34" charset="0"/>
              </a:rPr>
              <a:t>Формы организации внеурочной деятельности. Методический конструктор</a:t>
            </a:r>
          </a:p>
        </p:txBody>
      </p:sp>
      <p:pic>
        <p:nvPicPr>
          <p:cNvPr id="13315" name="Picture 7"/>
          <p:cNvPicPr>
            <a:picLocks noChangeAspect="1" noChangeArrowheads="1"/>
          </p:cNvPicPr>
          <p:nvPr/>
        </p:nvPicPr>
        <p:blipFill>
          <a:blip r:embed="rId3" cstate="print"/>
          <a:srcRect/>
          <a:stretch>
            <a:fillRect/>
          </a:stretch>
        </p:blipFill>
        <p:spPr bwMode="auto">
          <a:xfrm>
            <a:off x="1043608" y="1618669"/>
            <a:ext cx="7433091" cy="4961519"/>
          </a:xfrm>
          <a:prstGeom prst="rect">
            <a:avLst/>
          </a:prstGeom>
          <a:noFill/>
          <a:ln w="9525">
            <a:noFill/>
            <a:miter lim="800000"/>
            <a:headEnd/>
            <a:tailEnd/>
          </a:ln>
        </p:spPr>
      </p:pic>
    </p:spTree>
    <p:extLst>
      <p:ext uri="{BB962C8B-B14F-4D97-AF65-F5344CB8AC3E}">
        <p14:creationId xmlns:p14="http://schemas.microsoft.com/office/powerpoint/2010/main" val="19444451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4"/>
          <p:cNvPicPr>
            <a:picLocks noChangeAspect="1" noChangeArrowheads="1"/>
          </p:cNvPicPr>
          <p:nvPr/>
        </p:nvPicPr>
        <p:blipFill>
          <a:blip r:embed="rId3" cstate="print"/>
          <a:srcRect/>
          <a:stretch>
            <a:fillRect/>
          </a:stretch>
        </p:blipFill>
        <p:spPr bwMode="auto">
          <a:xfrm rot="-60000">
            <a:off x="627062" y="1986814"/>
            <a:ext cx="8056562" cy="4214813"/>
          </a:xfrm>
          <a:prstGeom prst="rect">
            <a:avLst/>
          </a:prstGeom>
          <a:noFill/>
          <a:ln w="9525">
            <a:noFill/>
            <a:miter lim="800000"/>
            <a:headEnd/>
            <a:tailEnd/>
          </a:ln>
        </p:spPr>
      </p:pic>
      <p:sp>
        <p:nvSpPr>
          <p:cNvPr id="17411" name="Rectangle 9"/>
          <p:cNvSpPr>
            <a:spLocks noGrp="1"/>
          </p:cNvSpPr>
          <p:nvPr>
            <p:ph type="ctrTitle"/>
          </p:nvPr>
        </p:nvSpPr>
        <p:spPr bwMode="auto">
          <a:xfrm>
            <a:off x="468313" y="0"/>
            <a:ext cx="8351837" cy="1412875"/>
          </a:xfrm>
          <a:noFill/>
        </p:spPr>
        <p:txBody>
          <a:bodyPr wrap="square" lIns="91440" tIns="45720" rIns="91440" bIns="45720" numCol="1" anchorCtr="0" compatLnSpc="1">
            <a:prstTxWarp prst="textNoShape">
              <a:avLst/>
            </a:prstTxWarp>
            <a:normAutofit/>
          </a:bodyPr>
          <a:lstStyle/>
          <a:p>
            <a:pPr eaLnBrk="1" hangingPunct="1"/>
            <a:r>
              <a:rPr lang="ru-RU" sz="3200" b="1" cap="none" dirty="0" smtClean="0">
                <a:latin typeface="Calibri" pitchFamily="34" charset="0"/>
              </a:rPr>
              <a:t>Формы организации внеурочной деятельности. Методический конструктор</a:t>
            </a:r>
          </a:p>
        </p:txBody>
      </p:sp>
    </p:spTree>
    <p:extLst>
      <p:ext uri="{BB962C8B-B14F-4D97-AF65-F5344CB8AC3E}">
        <p14:creationId xmlns:p14="http://schemas.microsoft.com/office/powerpoint/2010/main" val="409171246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вердый переплет">
  <a:themeElements>
    <a:clrScheme name="Твердый переплет">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Твердый переплет">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Твердый переплет">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152</TotalTime>
  <Words>1054</Words>
  <Application>Microsoft Office PowerPoint</Application>
  <PresentationFormat>Экран (4:3)</PresentationFormat>
  <Paragraphs>105</Paragraphs>
  <Slides>18</Slides>
  <Notes>6</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Твердый переплет</vt:lpstr>
      <vt:lpstr> Универсальные технологии воспитания  во внеурочное время при реализации плановых воспитательных мероприятиях   в школе</vt:lpstr>
      <vt:lpstr>Презентация PowerPoint</vt:lpstr>
      <vt:lpstr>Презентация PowerPoint</vt:lpstr>
      <vt:lpstr>Требования ФГОС ООО:</vt:lpstr>
      <vt:lpstr>В рамках внеурочной деятельности ОУ определяет:</vt:lpstr>
      <vt:lpstr>Требования ФГОС ООО:</vt:lpstr>
      <vt:lpstr>Формы организации внеурочной деятельности</vt:lpstr>
      <vt:lpstr>Формы организации внеурочной деятельности. Методический конструктор</vt:lpstr>
      <vt:lpstr>Формы организации внеурочной деятельности. Методический конструктор</vt:lpstr>
      <vt:lpstr>Виды универсальных технологий воспитания</vt:lpstr>
      <vt:lpstr>Презентация PowerPoint</vt:lpstr>
      <vt:lpstr>Презентация PowerPoint</vt:lpstr>
      <vt:lpstr>Презентация PowerPoint</vt:lpstr>
      <vt:lpstr>                                                                                         Технологический прием     «Флешмоб»         Цели:  развитие мотивации детей к познанию и творчеству, содействие личностному и профессиональному самоопределению учащихся, их адаптации к жизни в обществе, приобщение к здоровому образу жизни.     Задачи: - обеспечение соответствующей возрасту адаптации ребёнка в школе,  - организация общественно-полезной и досуговой деятельности обучающихся; - включение учащихся в разностороннюю деятельность;  - формирование навыков позитивного коммуникативного общения;  - развитие навыков организации и осуществления сотрудничества с педагогами, сверстниками, родителями, старшими детьми в решении общих проблем; -  воспитание трудолюбия, способности к преодолению трудностей, целеустремленности и настойчивости в достижении результата; - развитие позитивного отношения к базовым общественным ценностям (человек, семья, Отечество, природа, мир, знания, труд, культура) - формирование здорового образа жизни;  - углубление содержания, форм и методов занятости обучающихся в свободное от учёбы время. </vt:lpstr>
      <vt:lpstr>                                                                Ход мероприятия         За день до мероприятия среди учеников  распространяются листовки о том, что завтра состоится флэш-моб в фойе учебного корпуса или во дворе. Стены заранее украшаются плакатами согласно тематике данного мероприятия, высказываниями великих людей, картинками и т.п. Так же организована выставка соответствующей литературы, что бы подростки могли наглядно увидеть то, о чем им говорят.            В день проведения      Учитель и несколько учеников, подготовившие свое выступление заранее (используя свои идеи) организуют ход флешмоба. Произносят вступительную речь, задают вопросы.     Группа учеников из участников флешмоба, подготовленных заранее, но не рассказавших об этом свои одноклассникам, поет песню, танцует, показывает тематическую инсценировку и т.п.     Показывается интерактивная презентация.      Участники участвуют в обсуждении и отвечают на вопросы.     Проводятся конкурсы. В конце раздаются листовки  основной информацией по теме флешмоба.   </vt:lpstr>
      <vt:lpstr>Исследованная литература</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Требования ФГОС ООО:</dc:title>
  <dc:creator>1</dc:creator>
  <cp:lastModifiedBy>Пк</cp:lastModifiedBy>
  <cp:revision>18</cp:revision>
  <dcterms:created xsi:type="dcterms:W3CDTF">2016-01-31T21:04:49Z</dcterms:created>
  <dcterms:modified xsi:type="dcterms:W3CDTF">2024-10-15T20:28:24Z</dcterms:modified>
</cp:coreProperties>
</file>