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5" r:id="rId28"/>
    <p:sldId id="286" r:id="rId29"/>
    <p:sldId id="287" r:id="rId30"/>
    <p:sldId id="288" r:id="rId31"/>
    <p:sldId id="290" r:id="rId32"/>
    <p:sldId id="281" r:id="rId33"/>
    <p:sldId id="289" r:id="rId34"/>
    <p:sldId id="282" r:id="rId35"/>
    <p:sldId id="283" r:id="rId36"/>
    <p:sldId id="291" r:id="rId37"/>
    <p:sldId id="292" r:id="rId38"/>
    <p:sldId id="294" r:id="rId39"/>
    <p:sldId id="298" r:id="rId40"/>
    <p:sldId id="299" r:id="rId41"/>
    <p:sldId id="300" r:id="rId42"/>
    <p:sldId id="295" r:id="rId43"/>
    <p:sldId id="296" r:id="rId44"/>
    <p:sldId id="297" r:id="rId45"/>
    <p:sldId id="30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973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24E7-193F-47E9-B157-2E5C803863D1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B4-B94F-4FAD-B9BC-BDC7F6350A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24E7-193F-47E9-B157-2E5C803863D1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B4-B94F-4FAD-B9BC-BDC7F6350A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24E7-193F-47E9-B157-2E5C803863D1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B4-B94F-4FAD-B9BC-BDC7F6350A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24E7-193F-47E9-B157-2E5C803863D1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B4-B94F-4FAD-B9BC-BDC7F6350A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24E7-193F-47E9-B157-2E5C803863D1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B4-B94F-4FAD-B9BC-BDC7F6350A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24E7-193F-47E9-B157-2E5C803863D1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B4-B94F-4FAD-B9BC-BDC7F6350A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24E7-193F-47E9-B157-2E5C803863D1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B4-B94F-4FAD-B9BC-BDC7F6350A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24E7-193F-47E9-B157-2E5C803863D1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B4-B94F-4FAD-B9BC-BDC7F6350A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24E7-193F-47E9-B157-2E5C803863D1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B4-B94F-4FAD-B9BC-BDC7F6350A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24E7-193F-47E9-B157-2E5C803863D1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B4-B94F-4FAD-B9BC-BDC7F6350A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24E7-193F-47E9-B157-2E5C803863D1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B4-B94F-4FAD-B9BC-BDC7F6350A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224E7-193F-47E9-B157-2E5C803863D1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F85B4-B94F-4FAD-B9BC-BDC7F6350A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92;&#1077;&#1089;&#1090;&#1080;&#1074;&#1072;&#1083;&#1100;18\P3200300.AVI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5688632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908720"/>
            <a:ext cx="7920880" cy="5328592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Проектная и исследовательская деятельность  </a:t>
            </a:r>
            <a:r>
              <a:rPr lang="ru-RU" sz="4000" dirty="0" smtClean="0">
                <a:solidFill>
                  <a:schemeClr val="tx1"/>
                </a:solidFill>
              </a:rPr>
              <a:t>на занятиях </a:t>
            </a:r>
            <a:r>
              <a:rPr lang="ru-RU" sz="4000" dirty="0" err="1" smtClean="0">
                <a:solidFill>
                  <a:schemeClr val="tx1"/>
                </a:solidFill>
              </a:rPr>
              <a:t>объедитений</a:t>
            </a:r>
            <a:r>
              <a:rPr lang="ru-RU" sz="4000" dirty="0" smtClean="0">
                <a:solidFill>
                  <a:schemeClr val="tx1"/>
                </a:solidFill>
              </a:rPr>
              <a:t> «Искусство резьбы по дереву» и «Основы </a:t>
            </a:r>
            <a:r>
              <a:rPr lang="ru-RU" sz="4000" dirty="0" err="1" smtClean="0">
                <a:solidFill>
                  <a:schemeClr val="tx1"/>
                </a:solidFill>
              </a:rPr>
              <a:t>легоконструирования</a:t>
            </a:r>
            <a:r>
              <a:rPr lang="ru-RU" sz="4000" dirty="0" smtClean="0">
                <a:solidFill>
                  <a:schemeClr val="tx1"/>
                </a:solidFill>
              </a:rPr>
              <a:t>»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 smtClean="0">
                <a:solidFill>
                  <a:schemeClr val="tx1"/>
                </a:solidFill>
              </a:rPr>
              <a:t>в МБОУ </a:t>
            </a:r>
            <a:r>
              <a:rPr lang="ru-RU" sz="4000" dirty="0" smtClean="0">
                <a:solidFill>
                  <a:schemeClr val="tx1"/>
                </a:solidFill>
              </a:rPr>
              <a:t>ЗАТО </a:t>
            </a:r>
          </a:p>
          <a:p>
            <a:r>
              <a:rPr lang="ru-RU" sz="4000" dirty="0" smtClean="0">
                <a:solidFill>
                  <a:schemeClr val="tx1"/>
                </a:solidFill>
              </a:rPr>
              <a:t>г </a:t>
            </a:r>
            <a:r>
              <a:rPr lang="ru-RU" sz="4000" dirty="0" err="1" smtClean="0">
                <a:solidFill>
                  <a:schemeClr val="tx1"/>
                </a:solidFill>
              </a:rPr>
              <a:t>Североморск</a:t>
            </a:r>
            <a:r>
              <a:rPr lang="ru-RU" sz="4000" dirty="0" err="1" smtClean="0">
                <a:solidFill>
                  <a:schemeClr val="tx1"/>
                </a:solidFill>
              </a:rPr>
              <a:t>«Североморская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 smtClean="0">
                <a:solidFill>
                  <a:schemeClr val="tx1"/>
                </a:solidFill>
              </a:rPr>
              <a:t>школа полного дня</a:t>
            </a:r>
            <a:r>
              <a:rPr lang="ru-RU" sz="4000" dirty="0" smtClean="0">
                <a:solidFill>
                  <a:schemeClr val="tx1"/>
                </a:solidFill>
              </a:rPr>
              <a:t>».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Годовой отчет по работе кружков\Фото резьба\Фото работ\1 год\S60006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0648"/>
            <a:ext cx="7704855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Годовой отчет по работе кружков\Фото резьба\Фото работ\2 год\20160312_134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3924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Годовой отчет по работе кружков\Фото резьба\Фото работ\2 год\20170309_075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260648"/>
            <a:ext cx="8046156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Годовой отчет по работе кружков\Фото резьба\Фото работ\2 год\P2190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3285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Годовой отчет по работе кружков\Фото резьба\Фото работ\2 год\S60005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208911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Годовой отчет по работе кружков\Фото резьба\Фото работ\2 год\S60005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064895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Годовой отчет по работе кружков\Фото резьба\Фото работ\2 год\S60005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0648"/>
            <a:ext cx="5040560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E:\Годовой отчет по работе кружков\Фото резьба\Фото работ\2 год\S60005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648"/>
            <a:ext cx="5040560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 descr="E:\Годовой отчет по работе кружков\Фото резьба\Фото работ\S60005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32656"/>
            <a:ext cx="5688632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Годовой отчет по работе кружков\Фото резьба\Фото работ\S60005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32656"/>
            <a:ext cx="4968552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Цель метода проектов: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r>
              <a:rPr lang="ru-RU" sz="7200" dirty="0"/>
              <a:t>Научить</a:t>
            </a:r>
            <a:r>
              <a:rPr lang="en-US" sz="7200" dirty="0"/>
              <a:t>:</a:t>
            </a:r>
            <a:endParaRPr lang="ru-RU" sz="7200" dirty="0"/>
          </a:p>
          <a:p>
            <a:pPr lvl="0"/>
            <a:r>
              <a:rPr lang="ru-RU" sz="7200" dirty="0"/>
              <a:t>приобретать знания </a:t>
            </a:r>
            <a:r>
              <a:rPr lang="ru-RU" sz="7200" b="1" dirty="0"/>
              <a:t>самостоятельно</a:t>
            </a:r>
            <a:endParaRPr lang="ru-RU" sz="7200" dirty="0"/>
          </a:p>
          <a:p>
            <a:pPr lvl="0"/>
            <a:r>
              <a:rPr lang="ru-RU" sz="7200" dirty="0"/>
              <a:t>пользоваться приобретенными знаниями для </a:t>
            </a:r>
            <a:r>
              <a:rPr lang="ru-RU" sz="7200" b="1" dirty="0"/>
              <a:t>решения конкретных задач</a:t>
            </a:r>
            <a:endParaRPr lang="ru-RU" sz="7200" dirty="0"/>
          </a:p>
          <a:p>
            <a:pPr lvl="0"/>
            <a:r>
              <a:rPr lang="ru-RU" sz="7200" dirty="0"/>
              <a:t>искать пути решения проблемы, </a:t>
            </a:r>
            <a:r>
              <a:rPr lang="ru-RU" sz="7200" b="1" dirty="0"/>
              <a:t>выбирая</a:t>
            </a:r>
            <a:r>
              <a:rPr lang="ru-RU" sz="7200" dirty="0"/>
              <a:t> оптимальный при наличии альтернативы</a:t>
            </a:r>
          </a:p>
          <a:p>
            <a:pPr lvl="0"/>
            <a:r>
              <a:rPr lang="ru-RU" sz="7200" b="1" dirty="0"/>
              <a:t>планировать</a:t>
            </a:r>
            <a:r>
              <a:rPr lang="ru-RU" sz="7200" dirty="0"/>
              <a:t> свою деятельность</a:t>
            </a:r>
          </a:p>
          <a:p>
            <a:r>
              <a:rPr lang="ru-RU" sz="7200" dirty="0"/>
              <a:t>работать в разнообразных группах, выполняя разные социальные роли</a:t>
            </a:r>
          </a:p>
          <a:p>
            <a:pPr lvl="0"/>
            <a:r>
              <a:rPr lang="ru-RU" sz="7200" dirty="0"/>
              <a:t>объективно </a:t>
            </a:r>
            <a:r>
              <a:rPr lang="ru-RU" sz="7200" b="1" dirty="0"/>
              <a:t>оценивать</a:t>
            </a:r>
            <a:r>
              <a:rPr lang="ru-RU" sz="7200" dirty="0"/>
              <a:t> процесс и результат проектирования..</a:t>
            </a:r>
          </a:p>
          <a:p>
            <a:r>
              <a:rPr lang="ru-RU" sz="7200" b="1" dirty="0"/>
              <a:t>Задачи проектной деятельности:</a:t>
            </a:r>
            <a:endParaRPr lang="ru-RU" sz="7200" dirty="0"/>
          </a:p>
          <a:p>
            <a:pPr lvl="0"/>
            <a:r>
              <a:rPr lang="ru-RU" sz="7200" dirty="0"/>
              <a:t>Формирование навыков сбора и обработки информации, материалов (учащийся должен уметь выбрать подходящую информацию и правильно ее использовать. </a:t>
            </a:r>
          </a:p>
          <a:p>
            <a:pPr lvl="0"/>
            <a:r>
              <a:rPr lang="ru-RU" sz="7200" dirty="0"/>
              <a:t>Развитие умения анализировать (</a:t>
            </a:r>
            <a:r>
              <a:rPr lang="ru-RU" sz="7200" dirty="0" err="1"/>
              <a:t>креативность</a:t>
            </a:r>
            <a:r>
              <a:rPr lang="ru-RU" sz="7200" dirty="0"/>
              <a:t> и критическое мышление).</a:t>
            </a:r>
          </a:p>
          <a:p>
            <a:pPr lvl="0"/>
            <a:r>
              <a:rPr lang="ru-RU" sz="7200" dirty="0"/>
              <a:t>Формирование позитивного отношения к работе (учащийся должен проявлять инициативу, энтузиазм, стараться выполнить работу в срок в соответствии с установленным планом и графиком работы)</a:t>
            </a:r>
          </a:p>
          <a:p>
            <a:pPr lvl="0"/>
            <a:r>
              <a:rPr lang="ru-RU" sz="7200" dirty="0"/>
              <a:t>Развитие умения составлять письменный отчет о самостоятельной работе над проектом (составлять план работы, презентовать четко информацию и т.д.)</a:t>
            </a:r>
          </a:p>
          <a:p>
            <a:pPr lvl="0"/>
            <a:r>
              <a:rPr lang="ru-RU" sz="7200" dirty="0"/>
              <a:t>Обучение планированию (учащийся должен уметь четко определить цель, описать основные шаги по достижению поставленной цели, концентрироваться на достижении цели, на протяжении всей работы)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E:\Годовой отчет по работе кружков\Фото резьба\Фото работ\3 год\20160311_094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4176464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E:\Годовой отчет по работе кружков\Фото резьба\Фото работ\3 год\PC180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E:\Годовой отчет по работе кружков\Фото резьба\Фото работ\3 год\P1260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3" name="Picture 3" descr="E:\Годовой отчет по работе кружков\Фото резьба\Фото работ\3 год\S60006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544616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E:\Годовой отчет по работе кружков\Фото резьба\Фото работ\3 год\S60006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9704" y="333374"/>
            <a:ext cx="4344591" cy="6263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E:\Годовой отчет по работе кружков\Фото резьба\Фото работ\3 год\S6000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4664"/>
            <a:ext cx="6984775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E:\Годовой отчет по работе кружков\Фото резьба\Фото работ\3 год\20160312_134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4320480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E:\Годовой отчет по работе кружков\Фото резьба\Фото работ\3 год\20180111_080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2656"/>
            <a:ext cx="4320480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E:\Годовой отчет по работе кружков\Фото резьба\Фото работ\3 год\20180212_1237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0648"/>
            <a:ext cx="4536504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E:\Годовой отчет по работе кружков\Фото резьба\Фото работ\3 год\20160315_092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908720"/>
            <a:ext cx="2952328" cy="5217443"/>
          </a:xfrm>
          <a:prstGeom prst="rect">
            <a:avLst/>
          </a:prstGeom>
          <a:noFill/>
        </p:spPr>
      </p:pic>
      <p:pic>
        <p:nvPicPr>
          <p:cNvPr id="26627" name="Picture 3" descr="E:\Годовой отчет по работе кружков\Фото резьба\Фото работ\3 год\20160315_092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669418"/>
            <a:ext cx="4824536" cy="2713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Типы учебных проектов по технологии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- по доминирующей деятельности: информационные, исследовательские, творческие, прикладные или практико-ориентированные.</a:t>
            </a:r>
          </a:p>
          <a:p>
            <a:r>
              <a:rPr lang="ru-RU" dirty="0"/>
              <a:t>- по предметно-содержательной области: </a:t>
            </a:r>
            <a:r>
              <a:rPr lang="ru-RU" dirty="0" err="1"/>
              <a:t>монопредметные</a:t>
            </a:r>
            <a:r>
              <a:rPr lang="ru-RU" dirty="0"/>
              <a:t>, </a:t>
            </a:r>
            <a:r>
              <a:rPr lang="ru-RU" dirty="0" err="1"/>
              <a:t>межпредметные</a:t>
            </a:r>
            <a:r>
              <a:rPr lang="ru-RU" dirty="0"/>
              <a:t> и </a:t>
            </a:r>
            <a:r>
              <a:rPr lang="ru-RU" dirty="0" err="1"/>
              <a:t>надпредметные</a:t>
            </a:r>
            <a:r>
              <a:rPr lang="ru-RU" dirty="0"/>
              <a:t>.</a:t>
            </a:r>
          </a:p>
          <a:p>
            <a:r>
              <a:rPr lang="ru-RU" dirty="0"/>
              <a:t>-    по продолжительности: от кратковременных, когда планирование, реализация и рефлексия проекта осуществляются непосредственно на уроке или на спаренном учебном занятии, до длительных — продолжительностью от месяца и более.</a:t>
            </a:r>
          </a:p>
          <a:p>
            <a:r>
              <a:rPr lang="ru-RU" dirty="0"/>
              <a:t>- по количеству участников: индивидуальные, групповые, коллективные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E:\Годовой отчет по работе кружков\Фото резьба\Фото работ\3 год\20180313_112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892480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E:\Годовой отчет по работе кружков\Фото резьба\Фото работ\3 год\P3150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2656"/>
            <a:ext cx="4752528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E:\Годовой отчет по работе кружков\Фото резьба\Фото работ\3 год\P1210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32656"/>
            <a:ext cx="5112568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E:\Годовой отчет по работе кружков\Фото резьба\Фото работ\3 год\20160312_1344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0648"/>
            <a:ext cx="4104456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E:\Годовой отчет по работе кружков\Фото резьба\Фото работ\3 год\20170311_093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568952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E:\Годовой отчет по работе кружков\Фото резьба\Фото работ\3 год\S60006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8064895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E:\Робототехника 2017\20161111_150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772816"/>
            <a:ext cx="8046156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9" name="Picture 3" descr="E:\фестиваль18\P3200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920879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E:\фестиваль18\роботехника\DSC004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1" name="Picture 3" descr="E:\Годовой отчет по работе кружков\Фото ЛЕГО\20180112_1447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60648"/>
            <a:ext cx="4248472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Реализованные творческие проекты.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E:\Годовой отчет по работе кружков\Фото резьба\Фото работ\S6000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E:\Годовой отчет по работе кружков\Фото ЛЕГО\20180316_154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548680"/>
            <a:ext cx="8046156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E:\Годовой отчет по работе кружков\Фото ЛЕГО\20180112_144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8640"/>
            <a:ext cx="4320480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3200300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3568" y="476672"/>
            <a:ext cx="8136904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E:\Годовой отчет по работе кружков\Фото резьба\20171019_0934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340768"/>
            <a:ext cx="8046156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E:\Годовой отчет по работе кружков\Фото резьба\20171019_104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12968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E:\Годовой отчет по работе кружков\Фото резьба\20171202_1202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332656"/>
            <a:ext cx="8046156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Годовой отчет по работе кружков\Фото резьба\Фото работ\S60006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352927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Годовой отчет по работе кружков\Фото резьба\Фото работ\S60005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2320" y="260350"/>
            <a:ext cx="4399360" cy="63370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E:\Годовой отчет по работе кружков\Фото резьба\Фото работ\P2190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632847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Годовой отчет по работе кружков\Фото резьба\Фото работ\1 год\P10104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8911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Годовой отчет по работе кружков\Фото резьба\Фото работ\1 год\S60005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0648"/>
            <a:ext cx="5688632" cy="6336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210</Words>
  <Application>Microsoft Office PowerPoint</Application>
  <PresentationFormat>Экран (4:3)</PresentationFormat>
  <Paragraphs>24</Paragraphs>
  <Slides>45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8" baseType="lpstr">
      <vt:lpstr>Arial</vt:lpstr>
      <vt:lpstr>Calibri</vt:lpstr>
      <vt:lpstr>Тема Office</vt:lpstr>
      <vt:lpstr> </vt:lpstr>
      <vt:lpstr>Цель метода проектов: </vt:lpstr>
      <vt:lpstr>Типы учебных проектов по технологии </vt:lpstr>
      <vt:lpstr>Реализованные творческие проекты.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iru-1</dc:creator>
  <cp:lastModifiedBy>trud</cp:lastModifiedBy>
  <cp:revision>14</cp:revision>
  <dcterms:created xsi:type="dcterms:W3CDTF">2018-04-17T11:28:45Z</dcterms:created>
  <dcterms:modified xsi:type="dcterms:W3CDTF">2022-03-18T06:54:44Z</dcterms:modified>
</cp:coreProperties>
</file>