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9" r:id="rId3"/>
    <p:sldId id="283" r:id="rId4"/>
    <p:sldId id="274" r:id="rId5"/>
    <p:sldId id="276" r:id="rId6"/>
    <p:sldId id="304" r:id="rId7"/>
    <p:sldId id="301" r:id="rId8"/>
    <p:sldId id="307" r:id="rId9"/>
    <p:sldId id="306" r:id="rId10"/>
    <p:sldId id="289" r:id="rId11"/>
  </p:sldIdLst>
  <p:sldSz cx="9144000" cy="6858000" type="screen4x3"/>
  <p:notesSz cx="6805613" cy="9939338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FF9900"/>
    <a:srgbClr val="EEB500"/>
    <a:srgbClr val="D7D7E5"/>
    <a:srgbClr val="C7C7DB"/>
    <a:srgbClr val="B3B3CD"/>
    <a:srgbClr val="FFE9BD"/>
    <a:srgbClr val="00CCFF"/>
    <a:srgbClr val="9AE8E6"/>
    <a:srgbClr val="E3E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20" y="3463020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20" y="4583175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0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/>
        </p:nvSpPr>
        <p:spPr>
          <a:xfrm>
            <a:off x="0" y="6499225"/>
            <a:ext cx="914400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2412849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794218"/>
            <a:ext cx="4206713" cy="438115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794218"/>
            <a:ext cx="4196473" cy="438115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0" indent="0">
              <a:buFont typeface="Arial"/>
              <a:buNone/>
              <a:defRPr sz="1600"/>
            </a:lvl2pPr>
            <a:lvl3pPr marL="0" indent="0">
              <a:buFont typeface="Arial"/>
              <a:buNone/>
              <a:defRPr sz="1600"/>
            </a:lvl3pPr>
            <a:lvl4pPr marL="0" indent="0">
              <a:buFont typeface="Arial"/>
              <a:buNone/>
              <a:defRPr sz="1600"/>
            </a:lvl4pPr>
            <a:lvl5pPr marL="0" indent="0">
              <a:buFont typeface="Arial"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803038"/>
            <a:ext cx="420671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803038"/>
            <a:ext cx="419647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3"/>
            <a:ext cx="7013575" cy="44640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719737"/>
            <a:ext cx="1316459" cy="445722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4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0" y="5657136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49" y="1714500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4" y="5649903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0188" y="274638"/>
            <a:ext cx="85439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790700"/>
            <a:ext cx="85439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для редактирования</a:t>
            </a:r>
          </a:p>
          <a:p>
            <a:pPr lvl="0"/>
            <a:r>
              <a:rPr lang="ru-RU" smtClean="0"/>
              <a:t>Нажмите для ввода текста</a:t>
            </a:r>
            <a:endParaRPr lang="en-US" smtClean="0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350" y="133350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1613" y="6597650"/>
            <a:ext cx="2301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E7BAB8B5-8D33-409F-80A9-6425A12B3064}" type="slidenum">
              <a:rPr lang="en-US" sz="1000">
                <a:latin typeface="Verdana" charset="0"/>
                <a:ea typeface="ＭＳ Ｐゴシック" charset="-128"/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latin typeface="Verdana" charset="0"/>
              <a:ea typeface="ＭＳ Ｐゴシック" charset="-128"/>
              <a:cs typeface="+mn-cs"/>
            </a:endParaRPr>
          </a:p>
        </p:txBody>
      </p:sp>
      <p:pic>
        <p:nvPicPr>
          <p:cNvPr id="1032" name="Picture 17" descr="rzd_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-374650" y="-17463"/>
            <a:ext cx="366712" cy="2930526"/>
            <a:chOff x="-374650" y="-17463"/>
            <a:chExt cx="366712" cy="2930526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абаковаЕМ\Desktop\2train_original\IVAN1035.JPG"/>
          <p:cNvPicPr>
            <a:picLocks noChangeAspect="1" noChangeArrowheads="1"/>
          </p:cNvPicPr>
          <p:nvPr/>
        </p:nvPicPr>
        <p:blipFill>
          <a:blip r:embed="rId2"/>
          <a:srcRect t="29466"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cover_2.png"/>
          <p:cNvPicPr>
            <a:picLocks noChangeAspect="1"/>
          </p:cNvPicPr>
          <p:nvPr/>
        </p:nvPicPr>
        <p:blipFill>
          <a:blip r:embed="rId3"/>
          <a:srcRect t="48518"/>
          <a:stretch>
            <a:fillRect/>
          </a:stretch>
        </p:blipFill>
        <p:spPr bwMode="auto">
          <a:xfrm>
            <a:off x="0" y="3340100"/>
            <a:ext cx="9144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5"/>
          <p:cNvSpPr>
            <a:spLocks noGrp="1"/>
          </p:cNvSpPr>
          <p:nvPr>
            <p:ph type="ctrTitle"/>
          </p:nvPr>
        </p:nvSpPr>
        <p:spPr>
          <a:xfrm>
            <a:off x="408562" y="3677054"/>
            <a:ext cx="6483642" cy="514861"/>
          </a:xfrm>
        </p:spPr>
        <p:txBody>
          <a:bodyPr/>
          <a:lstStyle/>
          <a:p>
            <a:pPr algn="ctr"/>
            <a:r>
              <a:rPr lang="ru-RU" sz="1800" b="1" dirty="0" smtClean="0">
                <a:cs typeface="ＭＳ Ｐゴシック"/>
              </a:rPr>
              <a:t>Доклад</a:t>
            </a:r>
            <a:endParaRPr lang="en-US" sz="14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361" y="5703099"/>
            <a:ext cx="8001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600" dirty="0">
                <a:solidFill>
                  <a:prstClr val="black"/>
                </a:solidFill>
                <a:latin typeface="Verdana"/>
                <a:ea typeface="Times New Roman"/>
                <a:cs typeface="Times New Roman" pitchFamily="18" charset="0"/>
              </a:rPr>
              <a:t>Разработал преподаватель </a:t>
            </a:r>
            <a:r>
              <a:rPr lang="ru-RU" sz="1600" dirty="0" smtClean="0">
                <a:solidFill>
                  <a:prstClr val="black"/>
                </a:solidFill>
                <a:latin typeface="Verdana"/>
                <a:ea typeface="Times New Roman"/>
                <a:cs typeface="Times New Roman" pitchFamily="18" charset="0"/>
              </a:rPr>
              <a:t>Новосибирскго подразделения УЦПК</a:t>
            </a:r>
          </a:p>
          <a:p>
            <a:pPr lvl="0" algn="l"/>
            <a:r>
              <a:rPr lang="ru-RU" sz="1600" b="1" dirty="0" smtClean="0">
                <a:solidFill>
                  <a:prstClr val="black"/>
                </a:solidFill>
                <a:latin typeface="Verdana"/>
                <a:ea typeface="Times New Roman"/>
                <a:cs typeface="Times New Roman" pitchFamily="18" charset="0"/>
              </a:rPr>
              <a:t>Репях Алексей Юрьевич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4361" y="4533405"/>
            <a:ext cx="8001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dirty="0">
                <a:solidFill>
                  <a:prstClr val="black"/>
                </a:solidFill>
                <a:latin typeface="Verdana"/>
                <a:ea typeface="Times New Roman"/>
                <a:cs typeface="Times New Roman" pitchFamily="18" charset="0"/>
              </a:rPr>
              <a:t>Применение </a:t>
            </a:r>
            <a:r>
              <a:rPr lang="ru-RU" sz="2000" dirty="0" smtClean="0">
                <a:solidFill>
                  <a:prstClr val="black"/>
                </a:solidFill>
                <a:latin typeface="Verdana"/>
                <a:ea typeface="Times New Roman"/>
                <a:cs typeface="Times New Roman" pitchFamily="18" charset="0"/>
              </a:rPr>
              <a:t>исследовательских методов обучения при подготовке машинистов специального самоходного подвижного состава</a:t>
            </a:r>
            <a:endParaRPr lang="ru-RU" sz="2000" b="1" dirty="0" smtClean="0">
              <a:solidFill>
                <a:prstClr val="black"/>
              </a:solidFill>
              <a:latin typeface="Verdana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8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уроков по типам и видам по М.И. </a:t>
            </a:r>
            <a:r>
              <a:rPr lang="ru-RU" dirty="0" err="1" smtClean="0"/>
              <a:t>Махмутову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13957"/>
              </p:ext>
            </p:extLst>
          </p:nvPr>
        </p:nvGraphicFramePr>
        <p:xfrm>
          <a:off x="201313" y="1542907"/>
          <a:ext cx="8628198" cy="4874020"/>
        </p:xfrm>
        <a:graphic>
          <a:graphicData uri="http://schemas.openxmlformats.org/drawingml/2006/table">
            <a:tbl>
              <a:tblPr firstRow="1" firstCol="1" bandRow="1"/>
              <a:tblGrid>
                <a:gridCol w="4201894">
                  <a:extLst>
                    <a:ext uri="{9D8B030D-6E8A-4147-A177-3AD203B41FA5}">
                      <a16:colId xmlns:a16="http://schemas.microsoft.com/office/drawing/2014/main" val="2099357221"/>
                    </a:ext>
                  </a:extLst>
                </a:gridCol>
                <a:gridCol w="4426304">
                  <a:extLst>
                    <a:ext uri="{9D8B030D-6E8A-4147-A177-3AD203B41FA5}">
                      <a16:colId xmlns:a16="http://schemas.microsoft.com/office/drawing/2014/main" val="980220632"/>
                    </a:ext>
                  </a:extLst>
                </a:gridCol>
              </a:tblGrid>
              <a:tr h="2828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Типы уроков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уроков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1970"/>
                  </a:ext>
                </a:extLst>
              </a:tr>
              <a:tr h="141413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изучения нового материала (сюда входят вводная и вступительная части, наблюдения и сбор материалов – как методические варианты уроков)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Урок-лекция; урок-беседа; урок с использованием учебного кинофильма; урок теоретических или практических самостоятельных работ (исследовательского типа); урок смешанный (сочетание различных видов урока на одном уроке)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66135"/>
                  </a:ext>
                </a:extLst>
              </a:tr>
              <a:tr h="84847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совершенствования знаний, умений и навыков (сюда входят уроки формирования умений и навыков, целевого применения усвоенного и др.)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самостоятельных работ (репродуктивного типа – устных или письменных упражнений); урок - лабораторная работа; урок практических работ; урок-экскурсия; семинар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514673"/>
                  </a:ext>
                </a:extLst>
              </a:tr>
              <a:tr h="3965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 обобщения и систематизации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Сюда входят основные виды всех пяти типов уроков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592543"/>
                  </a:ext>
                </a:extLst>
              </a:tr>
              <a:tr h="141413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Уроки контрольные (учета оценки знаний, умений и навыков)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Устная форма проверки (фронтальный, индивидуальный и групповой опрос); письменная проверка; зачет; зачетные практические и лабораторные работы; контрольная (самостоятельная) работа; смешанный урок (сочетание трех первых видов)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109241"/>
                  </a:ext>
                </a:extLst>
              </a:tr>
              <a:tr h="31697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Комбинированные уроки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них решаются несколько дидактических задач</a:t>
                      </a:r>
                    </a:p>
                  </a:txBody>
                  <a:tcPr marL="45690" marR="45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5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методов обучения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4" y="1764084"/>
            <a:ext cx="8766196" cy="21172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324" y="4995791"/>
            <a:ext cx="8766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  <a:ea typeface="Calibri" panose="020F0502020204030204" pitchFamily="34" charset="0"/>
              </a:rPr>
              <a:t>   Выдающимися </a:t>
            </a:r>
            <a:r>
              <a:rPr lang="ru-RU" dirty="0">
                <a:latin typeface="+mj-lt"/>
                <a:ea typeface="Calibri" panose="020F0502020204030204" pitchFamily="34" charset="0"/>
              </a:rPr>
              <a:t>учеными, которые занимались изучением исследовательского метода как </a:t>
            </a:r>
            <a:r>
              <a:rPr lang="ru-RU" dirty="0" smtClean="0">
                <a:latin typeface="+mj-lt"/>
                <a:ea typeface="Calibri" panose="020F0502020204030204" pitchFamily="34" charset="0"/>
              </a:rPr>
              <a:t>метода </a:t>
            </a:r>
            <a:r>
              <a:rPr lang="ru-RU" dirty="0">
                <a:latin typeface="+mj-lt"/>
                <a:ea typeface="Calibri" panose="020F0502020204030204" pitchFamily="34" charset="0"/>
              </a:rPr>
              <a:t>обучения, являются Б. </a:t>
            </a:r>
            <a:r>
              <a:rPr lang="ru-RU" dirty="0" err="1">
                <a:latin typeface="+mj-lt"/>
                <a:ea typeface="Calibri" panose="020F0502020204030204" pitchFamily="34" charset="0"/>
              </a:rPr>
              <a:t>Всехсвятский</a:t>
            </a:r>
            <a:r>
              <a:rPr lang="ru-RU" dirty="0">
                <a:latin typeface="+mj-lt"/>
                <a:ea typeface="Calibri" panose="020F0502020204030204" pitchFamily="34" charset="0"/>
              </a:rPr>
              <a:t>, Б. Райков, К. </a:t>
            </a:r>
            <a:r>
              <a:rPr lang="ru-RU" dirty="0" err="1">
                <a:latin typeface="+mj-lt"/>
                <a:ea typeface="Calibri" panose="020F0502020204030204" pitchFamily="34" charset="0"/>
              </a:rPr>
              <a:t>Ягодовский</a:t>
            </a:r>
            <a:r>
              <a:rPr lang="ru-RU" dirty="0">
                <a:latin typeface="+mj-lt"/>
                <a:ea typeface="Calibri" panose="020F0502020204030204" pitchFamily="34" charset="0"/>
              </a:rPr>
              <a:t>, В. Натали, Л. Синицкий, М. </a:t>
            </a:r>
            <a:r>
              <a:rPr lang="ru-RU" dirty="0" err="1">
                <a:latin typeface="+mj-lt"/>
                <a:ea typeface="Calibri" panose="020F0502020204030204" pitchFamily="34" charset="0"/>
              </a:rPr>
              <a:t>Махмутов</a:t>
            </a:r>
            <a:r>
              <a:rPr lang="ru-RU" dirty="0">
                <a:latin typeface="+mj-lt"/>
                <a:ea typeface="Calibri" panose="020F0502020204030204" pitchFamily="34" charset="0"/>
              </a:rPr>
              <a:t> и др.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31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Исследовательский метод обучения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0731" y="1518393"/>
            <a:ext cx="4243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  <a:ea typeface="Calibri" panose="020F0502020204030204" pitchFamily="34" charset="0"/>
              </a:rPr>
              <a:t>   Исследовательский </a:t>
            </a:r>
            <a:r>
              <a:rPr lang="ru-RU" dirty="0">
                <a:latin typeface="+mj-lt"/>
                <a:ea typeface="Calibri" panose="020F0502020204030204" pitchFamily="34" charset="0"/>
              </a:rPr>
              <a:t>метод обучения – это организация деятельности обучающихся путем самостоятельного решения практических задач, требующих творческого решения – гипотезы. В ходе исследования одна из них оказывается истинной и становится утверждением.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881" y="1682886"/>
            <a:ext cx="3583018" cy="380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Сущность исследовательского метода обучения сводится к тому, что: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0731" y="1660641"/>
            <a:ext cx="8543382" cy="377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вместе с обучающимися формулирует учебную проблему;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самостоятельно разрешают проблемы путем поиска ответа;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преподавателя сводится к оперативному управлению процессом решения проблемных 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ru-RU" dirty="0" smtClean="0">
                <a:latin typeface="+mj-lt"/>
                <a:ea typeface="Calibri" panose="020F0502020204030204" pitchFamily="34" charset="0"/>
              </a:rPr>
              <a:t>учебный </a:t>
            </a:r>
            <a:r>
              <a:rPr lang="ru-RU" dirty="0">
                <a:latin typeface="+mj-lt"/>
                <a:ea typeface="Calibri" panose="020F0502020204030204" pitchFamily="34" charset="0"/>
              </a:rPr>
              <a:t>процесс характеризуется высокой интенсивностью, учение сопровождается повышенным интересом, полученные знания отличаются глубиной, </a:t>
            </a:r>
            <a:r>
              <a:rPr lang="ru-RU" dirty="0" smtClean="0">
                <a:latin typeface="+mj-lt"/>
                <a:ea typeface="Calibri" panose="020F0502020204030204" pitchFamily="34" charset="0"/>
              </a:rPr>
              <a:t>прочностью, действенностью</a:t>
            </a:r>
            <a:r>
              <a:rPr lang="ru-RU" dirty="0">
                <a:latin typeface="+mj-lt"/>
                <a:ea typeface="Calibri" panose="020F0502020204030204" pitchFamily="34" charset="0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59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Исследовательский метод как инструмент проблемного обучения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731" y="3926229"/>
            <a:ext cx="8543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  <a:ea typeface="Calibri" panose="020F0502020204030204" pitchFamily="34" charset="0"/>
              </a:rPr>
              <a:t>   На </a:t>
            </a:r>
            <a:r>
              <a:rPr lang="ru-RU" dirty="0">
                <a:latin typeface="+mj-lt"/>
                <a:ea typeface="Calibri" panose="020F0502020204030204" pitchFamily="34" charset="0"/>
              </a:rPr>
              <a:t>тему сходства и различия между обучением и познанием имеются различные точки зрения: одни считают, что процесс обучения это и есть процесс познания, только опосредованный; а другие утверждают, что обучение – это процессуальное явление и взаимоотношение элементов (части) и системы знаний в обучении иное, чем в науке.</a:t>
            </a:r>
            <a:endParaRPr lang="ru-RU" dirty="0"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0391" y="2055343"/>
            <a:ext cx="3385226" cy="113813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734128" y="2101174"/>
            <a:ext cx="3385226" cy="113813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6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использования исследовательского </a:t>
            </a:r>
            <a:r>
              <a:rPr lang="ru-RU" dirty="0" smtClean="0"/>
              <a:t>метода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089" y="3967772"/>
            <a:ext cx="4972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Изучение закона Ома</a:t>
            </a:r>
            <a:endParaRPr lang="ru-RU" sz="1600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9" y="1562422"/>
            <a:ext cx="4972790" cy="23842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15" y="2701341"/>
            <a:ext cx="3813008" cy="2392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5115" y="5094255"/>
            <a:ext cx="381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Приготовление низкозамерзающей охлаждающей жидкости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62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Исследовательский метод в обучении </a:t>
            </a:r>
            <a:r>
              <a:rPr lang="ru-RU" dirty="0" smtClean="0"/>
              <a:t>взрослых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0" y="1575606"/>
            <a:ext cx="3802184" cy="28991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0730" y="4497438"/>
            <a:ext cx="3846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Выполнение работ по обслуживанию механического оборудования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463" y="1575606"/>
            <a:ext cx="3564883" cy="41682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05462" y="5755183"/>
            <a:ext cx="356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Установка заземления перед </a:t>
            </a:r>
            <a:r>
              <a:rPr lang="ru-RU" sz="160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выполнением работ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7024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4224" y="1598648"/>
            <a:ext cx="8529889" cy="36496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dirty="0" smtClean="0"/>
              <a:t>   Таким </a:t>
            </a:r>
            <a:r>
              <a:rPr lang="ru-RU" sz="1800" dirty="0"/>
              <a:t>образом, исследовательский метод обучения может быть использован при профессиональной подготовке работников, трудовые действия которых связанны с ремонтом и обслуживанием электрооборудования, контактной сети, узлов и механизмов машин и др. </a:t>
            </a:r>
            <a:r>
              <a:rPr lang="ru-RU" sz="1800" dirty="0" smtClean="0"/>
              <a:t>действий. </a:t>
            </a:r>
            <a:r>
              <a:rPr lang="ru-RU" sz="1800" dirty="0"/>
              <a:t>Исследовательский метод обучения можно использовать на любом </a:t>
            </a:r>
            <a:r>
              <a:rPr lang="ru-RU" sz="1800" dirty="0" smtClean="0"/>
              <a:t>этапе обучения. </a:t>
            </a:r>
            <a:r>
              <a:rPr lang="ru-RU" sz="1800" dirty="0"/>
              <a:t>Он будет уместен не только при освоении новых знаний, но и во время отработки практических навыков.</a:t>
            </a:r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и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4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RZD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4026</TotalTime>
  <Words>500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Bookman Old Style</vt:lpstr>
      <vt:lpstr>Calibri</vt:lpstr>
      <vt:lpstr>Times New Roman</vt:lpstr>
      <vt:lpstr>Verdana</vt:lpstr>
      <vt:lpstr>Wingdings</vt:lpstr>
      <vt:lpstr>Шаблон презентации</vt:lpstr>
      <vt:lpstr>Доклад</vt:lpstr>
      <vt:lpstr>Классификация уроков по типам и видам по М.И. Махмутову</vt:lpstr>
      <vt:lpstr>Классификация методов обучения</vt:lpstr>
      <vt:lpstr>Исследовательский метод обучения</vt:lpstr>
      <vt:lpstr>Сущность исследовательского метода обучения сводится к тому, что:</vt:lpstr>
      <vt:lpstr>Исследовательский метод как инструмент проблемного обучения</vt:lpstr>
      <vt:lpstr>Примеры использования исследовательского метода</vt:lpstr>
      <vt:lpstr>Исследовательский метод в обучении взрослых</vt:lpstr>
      <vt:lpstr>Выводы и рекомендации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Представляем Вам  новый шаблон презентации РЖД</dc:title>
  <dc:creator>1</dc:creator>
  <cp:lastModifiedBy>repyakh.alex06@yandex.ru</cp:lastModifiedBy>
  <cp:revision>517</cp:revision>
  <dcterms:created xsi:type="dcterms:W3CDTF">2011-03-11T08:51:56Z</dcterms:created>
  <dcterms:modified xsi:type="dcterms:W3CDTF">2024-10-22T04:58:48Z</dcterms:modified>
</cp:coreProperties>
</file>