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2" r:id="rId4"/>
    <p:sldId id="260" r:id="rId5"/>
    <p:sldId id="263" r:id="rId6"/>
    <p:sldId id="264" r:id="rId7"/>
    <p:sldId id="265" r:id="rId8"/>
    <p:sldId id="266" r:id="rId9"/>
    <p:sldId id="267" r:id="rId10"/>
    <p:sldId id="271" r:id="rId11"/>
    <p:sldId id="262" r:id="rId12"/>
    <p:sldId id="268" r:id="rId13"/>
    <p:sldId id="269" r:id="rId14"/>
    <p:sldId id="270" r:id="rId15"/>
    <p:sldId id="272" r:id="rId16"/>
    <p:sldId id="273" r:id="rId17"/>
    <p:sldId id="261" r:id="rId18"/>
    <p:sldId id="257" r:id="rId19"/>
    <p:sldId id="274" r:id="rId20"/>
    <p:sldId id="280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>
        <p:scale>
          <a:sx n="66" d="100"/>
          <a:sy n="66" d="100"/>
        </p:scale>
        <p:origin x="-19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teachers/lk" TargetMode="External"/><Relationship Id="rId7" Type="http://schemas.openxmlformats.org/officeDocument/2006/relationships/hyperlink" Target="https://fipi.ru/otkrytyy-bank-zadaniy-dlya-otsenki-yestestvennonauchnoy-gramotnost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sh.edu.ru/?yscl" TargetMode="External"/><Relationship Id="rId5" Type="http://schemas.openxmlformats.org/officeDocument/2006/relationships/hyperlink" Target="https://fg.resh.edu.ru/?redirectAfter" TargetMode="External"/><Relationship Id="rId4" Type="http://schemas.openxmlformats.org/officeDocument/2006/relationships/hyperlink" Target="https://www.yaklass.r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492896"/>
            <a:ext cx="79568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опыта работы по теме:</a:t>
            </a:r>
          </a:p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"Методы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приёмы формирования функциональной грамотности на уроках физики"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445224"/>
            <a:ext cx="5292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Подготовила:  </a:t>
            </a:r>
            <a:r>
              <a:rPr lang="ru-RU" sz="2000" dirty="0" err="1" smtClean="0"/>
              <a:t>Висман</a:t>
            </a:r>
            <a:r>
              <a:rPr lang="ru-RU" sz="2000" dirty="0" smtClean="0"/>
              <a:t> Светлана Геннадьевна,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читель </a:t>
            </a:r>
            <a:r>
              <a:rPr lang="ru-RU" sz="2000" dirty="0" smtClean="0"/>
              <a:t>физики МБОУ «</a:t>
            </a:r>
            <a:r>
              <a:rPr lang="ru-RU" sz="2000" dirty="0" err="1" smtClean="0"/>
              <a:t>Нововосточная</a:t>
            </a:r>
            <a:r>
              <a:rPr lang="ru-RU" sz="2000" dirty="0" smtClean="0"/>
              <a:t> СОШ»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0528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Н</a:t>
            </a:r>
            <a:r>
              <a:rPr lang="ru-RU" sz="2200" dirty="0" smtClean="0"/>
              <a:t>аучно – методическая  площадка </a:t>
            </a:r>
            <a:r>
              <a:rPr lang="ru-RU" sz="2200" dirty="0"/>
              <a:t>«Формирование функциональной грамотности – основа повышения качества образования</a:t>
            </a:r>
            <a:r>
              <a:rPr lang="ru-RU" sz="2200" dirty="0" smtClean="0"/>
              <a:t>» в </a:t>
            </a:r>
            <a:r>
              <a:rPr lang="ru-RU" sz="2200" dirty="0"/>
              <a:t>рамках  Педагогического  марафона «Современное образование: новые вызовы и лучшие практики» </a:t>
            </a:r>
            <a:endParaRPr lang="ru-RU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62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физика\Desktop\рабочий стол\ФОТО\20201225_121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652" y="908720"/>
            <a:ext cx="987790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0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физика\Desktop\рабочий стол\ФОТО\20201225_123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77187" y="1749604"/>
            <a:ext cx="7118416" cy="33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физика\Desktop\рабочий стол\ФОТО\20201225_123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3473" y="1721806"/>
            <a:ext cx="7026597" cy="33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09" y="-157711"/>
            <a:ext cx="4686809" cy="717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 r="9978" b="30451"/>
          <a:stretch/>
        </p:blipFill>
        <p:spPr bwMode="auto">
          <a:xfrm>
            <a:off x="5076056" y="476671"/>
            <a:ext cx="4176464" cy="555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4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72" y="1065372"/>
            <a:ext cx="9976544" cy="472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642" y="-385029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5" descr="C:\Users\физика\Desktop\рабочий стол\ФОТО\2024\январь-февраль\20240124_092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54363" y="1474183"/>
            <a:ext cx="6468823" cy="30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7" r="7770" b="25922"/>
          <a:stretch/>
        </p:blipFill>
        <p:spPr bwMode="auto">
          <a:xfrm>
            <a:off x="2987824" y="116632"/>
            <a:ext cx="3719096" cy="534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C:\Users\физика\Desktop\рабочий стол\ФОТО\ноябрь 2022\20221117_1220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6881"/>
          <a:stretch/>
        </p:blipFill>
        <p:spPr bwMode="auto">
          <a:xfrm rot="5400000">
            <a:off x="5647925" y="2505013"/>
            <a:ext cx="5260682" cy="29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физика\Desktop\рабочий стол\ФОТО\20220301_0940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r="20980"/>
          <a:stretch/>
        </p:blipFill>
        <p:spPr bwMode="auto">
          <a:xfrm>
            <a:off x="1331640" y="-243408"/>
            <a:ext cx="5230069" cy="39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физика\Desktop\рабочий стол\ФОТО\январь2023\20230125_092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7574656" cy="35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3374"/>
            <a:ext cx="6334686" cy="300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537" y="3573016"/>
            <a:ext cx="6506672" cy="308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1"/>
          <a:stretch/>
        </p:blipFill>
        <p:spPr bwMode="auto">
          <a:xfrm>
            <a:off x="6372200" y="633659"/>
            <a:ext cx="3184444" cy="57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591" y="1514693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uchi.ru/teachers/lk</a:t>
            </a:r>
            <a:endParaRPr lang="ru-RU" sz="2400" dirty="0" smtClean="0"/>
          </a:p>
          <a:p>
            <a:pPr>
              <a:lnSpc>
                <a:spcPct val="200000"/>
              </a:lnSpc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www.yaklass.ru/</a:t>
            </a:r>
            <a:endParaRPr lang="ru-RU" sz="2400" dirty="0" smtClean="0"/>
          </a:p>
          <a:p>
            <a:pPr>
              <a:lnSpc>
                <a:spcPct val="200000"/>
              </a:lnSpc>
            </a:pPr>
            <a:r>
              <a:rPr lang="en-US" sz="2400" dirty="0">
                <a:hlinkClick r:id="rId5"/>
              </a:rPr>
              <a:t>https://fg.resh.edu.ru/?redirectAfter</a:t>
            </a:r>
            <a:r>
              <a:rPr lang="en-US" sz="2400" dirty="0" smtClean="0"/>
              <a:t>=</a:t>
            </a:r>
            <a:endParaRPr lang="ru-RU" sz="2400" dirty="0" smtClean="0"/>
          </a:p>
          <a:p>
            <a:pPr>
              <a:lnSpc>
                <a:spcPct val="200000"/>
              </a:lnSpc>
            </a:pPr>
            <a:r>
              <a:rPr lang="en-US" sz="2400" dirty="0">
                <a:hlinkClick r:id="rId6"/>
              </a:rPr>
              <a:t>https://resh.edu.ru/?</a:t>
            </a:r>
            <a:r>
              <a:rPr lang="en-US" sz="2400" dirty="0" smtClean="0">
                <a:hlinkClick r:id="rId6"/>
              </a:rPr>
              <a:t>yscl</a:t>
            </a:r>
            <a:endParaRPr lang="ru-RU" sz="2400" dirty="0" smtClean="0"/>
          </a:p>
          <a:p>
            <a:pPr>
              <a:lnSpc>
                <a:spcPct val="200000"/>
              </a:lnSpc>
            </a:pPr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fipi.ru/otkrytyy-bank-zadaniy-dlya-otsenki-yestestvennonauchnoy-gramotnosti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76672"/>
            <a:ext cx="7318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Платформы и сайты, где можно взять задания по функциональной грамотности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64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261250"/>
              </p:ext>
            </p:extLst>
          </p:nvPr>
        </p:nvGraphicFramePr>
        <p:xfrm>
          <a:off x="1259632" y="3699414"/>
          <a:ext cx="6048672" cy="327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6544"/>
                <a:gridCol w="2069282"/>
                <a:gridCol w="1932846"/>
              </a:tblGrid>
              <a:tr h="643334"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</a:rPr>
                        <a:t>Животное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</a:rPr>
                        <a:t>Масса </a:t>
                      </a:r>
                      <a:r>
                        <a:rPr lang="ru-RU" sz="2800" dirty="0">
                          <a:effectLst/>
                          <a:latin typeface="+mj-lt"/>
                        </a:rPr>
                        <a:t>животного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</a:rPr>
                        <a:t>Масса </a:t>
                      </a:r>
                      <a:r>
                        <a:rPr lang="ru-RU" sz="2800" dirty="0">
                          <a:effectLst/>
                          <a:latin typeface="+mj-lt"/>
                        </a:rPr>
                        <a:t>в СИ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334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</a:rPr>
                        <a:t>Комар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</a:rPr>
                        <a:t>0,05 </a:t>
                      </a:r>
                      <a:r>
                        <a:rPr lang="ru-RU" sz="2800" dirty="0">
                          <a:effectLst/>
                          <a:latin typeface="+mj-lt"/>
                        </a:rPr>
                        <a:t>грамм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334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</a:rPr>
                        <a:t>Улитка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</a:rPr>
                        <a:t>300 </a:t>
                      </a:r>
                      <a:r>
                        <a:rPr lang="ru-RU" sz="2800" dirty="0">
                          <a:effectLst/>
                          <a:latin typeface="+mj-lt"/>
                        </a:rPr>
                        <a:t>грамм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334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</a:rPr>
                        <a:t>Кролик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</a:rPr>
                        <a:t>5000 </a:t>
                      </a:r>
                      <a:r>
                        <a:rPr lang="ru-RU" sz="2800" dirty="0">
                          <a:effectLst/>
                          <a:latin typeface="+mj-lt"/>
                        </a:rPr>
                        <a:t>грамм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334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</a:rPr>
                        <a:t>Бегемот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</a:rPr>
                        <a:t>199 </a:t>
                      </a:r>
                      <a:r>
                        <a:rPr lang="ru-RU" sz="2800" dirty="0">
                          <a:effectLst/>
                          <a:latin typeface="+mj-lt"/>
                        </a:rPr>
                        <a:t>тонн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-163687"/>
            <a:ext cx="892899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7 класс  «Масса»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sng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Задание 1.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Ответьте на вопросы: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каких единицах измерения в системе интернациональных величин (далее СИ) измеряется масса?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измерения массы используется прибор, который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называется…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Каждый измерительный прибор должен содержать …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Переведите в СИ массу следующих животных: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8846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Задание 2.</a:t>
            </a:r>
          </a:p>
          <a:p>
            <a:r>
              <a:rPr lang="ru-RU" sz="2400" dirty="0"/>
              <a:t>Какие старорусские единицы массы ты встретил в текстах сказок?</a:t>
            </a:r>
          </a:p>
          <a:p>
            <a:r>
              <a:rPr lang="ru-RU" sz="2400" dirty="0"/>
              <a:t>Текст 1. «Заколдованная королевна» </a:t>
            </a:r>
          </a:p>
          <a:p>
            <a:r>
              <a:rPr lang="ru-RU" sz="2400" dirty="0"/>
              <a:t>«-А ну, земляк, раздели, пожалуйста! – Ладно! Бегите скорей по сосновым лесам, наберите смолы по </a:t>
            </a:r>
            <a:r>
              <a:rPr lang="ru-RU" sz="2400" dirty="0" err="1"/>
              <a:t>сту</a:t>
            </a:r>
            <a:r>
              <a:rPr lang="ru-RU" sz="2400" dirty="0"/>
              <a:t> пудов и несите сюда. Черти бросились по сосновым лесам, набрали смолы триста пудов и принесли к солдату». Чему равна масса собранной смолы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Текст </a:t>
            </a:r>
            <a:r>
              <a:rPr lang="ru-RU" sz="2400" dirty="0"/>
              <a:t>2. «Королевич и его дядька»</a:t>
            </a:r>
          </a:p>
          <a:p>
            <a:r>
              <a:rPr lang="ru-RU" sz="2400" dirty="0"/>
              <a:t>«- Много ль в себе силы чувствуешь? – спрашивает леший. – Да если б была палица в пятьдесят пудов, я б ее вверх подбросил да свою голову подставил, а удара и не почуял бы». Чему равна масса палицы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Текст </a:t>
            </a:r>
            <a:r>
              <a:rPr lang="ru-RU" sz="2400" dirty="0"/>
              <a:t>3. «Елена Премудрая» </a:t>
            </a:r>
          </a:p>
          <a:p>
            <a:r>
              <a:rPr lang="ru-RU" sz="2400" dirty="0"/>
              <a:t>«Вся моя служба ни за грош пропала. … Ну, не глуп ли я? Служил у царя десять лет, каждый день по три фунта хлеба получал». Какую массу хлеба в день получал слуга?</a:t>
            </a:r>
          </a:p>
        </p:txBody>
      </p:sp>
    </p:spTree>
    <p:extLst>
      <p:ext uri="{BB962C8B-B14F-4D97-AF65-F5344CB8AC3E}">
        <p14:creationId xmlns:p14="http://schemas.microsoft.com/office/powerpoint/2010/main" val="2151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45828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75856" y="2276872"/>
            <a:ext cx="2736304" cy="26642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67844" y="282288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Направления формирования функциональной грамотности</a:t>
            </a:r>
            <a:endParaRPr lang="ru-RU" sz="24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01870" y="483587"/>
            <a:ext cx="2484276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Читательская</a:t>
            </a:r>
          </a:p>
          <a:p>
            <a:pPr algn="ctr"/>
            <a:r>
              <a:rPr lang="ru-RU" sz="2200" dirty="0" smtClean="0"/>
              <a:t>грамотность</a:t>
            </a:r>
            <a:endParaRPr lang="ru-RU" sz="2200" dirty="0"/>
          </a:p>
        </p:txBody>
      </p:sp>
      <p:sp>
        <p:nvSpPr>
          <p:cNvPr id="7" name="Овал 6"/>
          <p:cNvSpPr/>
          <p:nvPr/>
        </p:nvSpPr>
        <p:spPr>
          <a:xfrm>
            <a:off x="6580600" y="1975982"/>
            <a:ext cx="2484784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Естественно-научная</a:t>
            </a:r>
          </a:p>
          <a:p>
            <a:pPr algn="ctr"/>
            <a:r>
              <a:rPr lang="ru-RU" sz="2200" dirty="0" smtClean="0"/>
              <a:t>грамотность</a:t>
            </a:r>
            <a:endParaRPr lang="ru-RU" sz="2200" dirty="0"/>
          </a:p>
        </p:txBody>
      </p:sp>
      <p:sp>
        <p:nvSpPr>
          <p:cNvPr id="8" name="Овал 7"/>
          <p:cNvSpPr/>
          <p:nvPr/>
        </p:nvSpPr>
        <p:spPr>
          <a:xfrm>
            <a:off x="90197" y="1903974"/>
            <a:ext cx="2808312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Математическая</a:t>
            </a:r>
          </a:p>
          <a:p>
            <a:pPr algn="ctr"/>
            <a:r>
              <a:rPr lang="ru-RU" sz="2000" dirty="0" smtClean="0"/>
              <a:t>грамотность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6493049" y="4129920"/>
            <a:ext cx="2555776" cy="12915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Глобальные </a:t>
            </a:r>
          </a:p>
          <a:p>
            <a:pPr algn="ctr"/>
            <a:r>
              <a:rPr lang="ru-RU" sz="2200" dirty="0" smtClean="0"/>
              <a:t>компетенции</a:t>
            </a:r>
            <a:endParaRPr lang="ru-RU" sz="2200" dirty="0"/>
          </a:p>
        </p:txBody>
      </p:sp>
      <p:sp>
        <p:nvSpPr>
          <p:cNvPr id="10" name="Овал 9"/>
          <p:cNvSpPr/>
          <p:nvPr/>
        </p:nvSpPr>
        <p:spPr>
          <a:xfrm>
            <a:off x="3455876" y="5517232"/>
            <a:ext cx="2376264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Креативное мышление</a:t>
            </a:r>
            <a:endParaRPr lang="ru-RU" sz="2200" dirty="0"/>
          </a:p>
        </p:txBody>
      </p:sp>
      <p:sp>
        <p:nvSpPr>
          <p:cNvPr id="11" name="Овал 10"/>
          <p:cNvSpPr/>
          <p:nvPr/>
        </p:nvSpPr>
        <p:spPr>
          <a:xfrm>
            <a:off x="64096" y="4005064"/>
            <a:ext cx="2376264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Финансовая </a:t>
            </a:r>
          </a:p>
          <a:p>
            <a:pPr algn="ctr"/>
            <a:r>
              <a:rPr lang="ru-RU" sz="2200" dirty="0" smtClean="0"/>
              <a:t>грамотность</a:t>
            </a:r>
            <a:endParaRPr lang="ru-RU" sz="2200" dirty="0"/>
          </a:p>
        </p:txBody>
      </p:sp>
      <p:cxnSp>
        <p:nvCxnSpPr>
          <p:cNvPr id="12" name="Прямая со стрелкой 11"/>
          <p:cNvCxnSpPr>
            <a:stCxn id="3" idx="0"/>
          </p:cNvCxnSpPr>
          <p:nvPr/>
        </p:nvCxnSpPr>
        <p:spPr>
          <a:xfrm flipV="1">
            <a:off x="4644008" y="1644500"/>
            <a:ext cx="0" cy="6323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4944157"/>
            <a:ext cx="0" cy="5730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35232" y="4133380"/>
            <a:ext cx="652992" cy="4477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6"/>
          </p:cNvCxnSpPr>
          <p:nvPr/>
        </p:nvCxnSpPr>
        <p:spPr>
          <a:xfrm flipH="1">
            <a:off x="2440360" y="4240086"/>
            <a:ext cx="976688" cy="3410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935232" y="2722686"/>
            <a:ext cx="652992" cy="3462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771800" y="2722686"/>
            <a:ext cx="645248" cy="3161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024" y="-53144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5816" y="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>
                <a:solidFill>
                  <a:srgbClr val="212529"/>
                </a:solidFill>
                <a:ea typeface="Times New Roman" pitchFamily="18" charset="0"/>
                <a:cs typeface="Arial" pitchFamily="34" charset="0"/>
              </a:rPr>
              <a:t>Задание 3.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212529"/>
                </a:solidFill>
                <a:ea typeface="Times New Roman" pitchFamily="18" charset="0"/>
                <a:cs typeface="Arial" pitchFamily="34" charset="0"/>
              </a:rPr>
              <a:t>Чему равна цена деления весов, изображенных на </a:t>
            </a:r>
            <a:r>
              <a:rPr lang="ru-RU" altLang="ru-RU" sz="2800" dirty="0" smtClean="0">
                <a:solidFill>
                  <a:srgbClr val="212529"/>
                </a:solidFill>
                <a:ea typeface="Times New Roman" pitchFamily="18" charset="0"/>
                <a:cs typeface="Arial" pitchFamily="34" charset="0"/>
              </a:rPr>
              <a:t>рисунке?</a:t>
            </a:r>
            <a:endParaRPr lang="ru-RU" altLang="ru-RU" sz="28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7" descr="t1718002340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4121299" cy="41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628800"/>
            <a:ext cx="5472608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Какую максимальную массу можно ими измерить?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Как, используя эти весы, измерить массу воздуха в шарике?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Назови этапы измерения массы.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Масса комара очень мала.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Предложи, как можно определить его массу.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764704"/>
            <a:ext cx="8676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Задание 4.</a:t>
            </a:r>
          </a:p>
          <a:p>
            <a:r>
              <a:rPr lang="ru-RU" sz="2800" dirty="0"/>
              <a:t>Текст: Сова-</a:t>
            </a:r>
            <a:r>
              <a:rPr lang="ru-RU" sz="2800" dirty="0" err="1"/>
              <a:t>несыть</a:t>
            </a:r>
            <a:r>
              <a:rPr lang="ru-RU" sz="2800" dirty="0"/>
              <a:t> весом около 250 </a:t>
            </a:r>
            <a:r>
              <a:rPr lang="ru-RU" sz="2800" dirty="0" err="1"/>
              <a:t>гр</a:t>
            </a:r>
            <a:r>
              <a:rPr lang="ru-RU" sz="2800" dirty="0"/>
              <a:t> питается полевыми мышами. Живет она в среднем около 50 лет и съедает около 1000 мышей в год, каждая из которых истребляет в год 1 кг зерна.</a:t>
            </a:r>
          </a:p>
          <a:p>
            <a:r>
              <a:rPr lang="ru-RU" sz="2800" dirty="0"/>
              <a:t>Задания:</a:t>
            </a:r>
          </a:p>
          <a:p>
            <a:r>
              <a:rPr lang="ru-RU" sz="2800" dirty="0"/>
              <a:t>какие физические величины присутствуют в тексте;</a:t>
            </a:r>
          </a:p>
          <a:p>
            <a:r>
              <a:rPr lang="ru-RU" sz="2800" dirty="0"/>
              <a:t>какими приборами можно измерить эти величины;</a:t>
            </a:r>
          </a:p>
          <a:p>
            <a:r>
              <a:rPr lang="ru-RU" sz="2800" dirty="0"/>
              <a:t>единицы какой величины встречается в тексте: выпиши эти единицы в порядке увеличения;</a:t>
            </a:r>
          </a:p>
          <a:p>
            <a:r>
              <a:rPr lang="ru-RU" sz="2800" dirty="0"/>
              <a:t>объедините в группы единицы измерения.</a:t>
            </a:r>
          </a:p>
          <a:p>
            <a:r>
              <a:rPr lang="ru-RU" sz="2800" dirty="0"/>
              <a:t>Определите, сколько тонн зерна сохраняет одна сова за год? (50 тонн)</a:t>
            </a:r>
          </a:p>
        </p:txBody>
      </p:sp>
    </p:spTree>
    <p:extLst>
      <p:ext uri="{BB962C8B-B14F-4D97-AF65-F5344CB8AC3E}">
        <p14:creationId xmlns:p14="http://schemas.microsoft.com/office/powerpoint/2010/main" val="9315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1600" y="-64833"/>
            <a:ext cx="788658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sng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Задание 5.</a:t>
            </a:r>
            <a:endParaRPr kumimoji="0" lang="ru-RU" alt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русском языке есть выражение «пуд соли съел»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8" descr="t1718002340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95" y="4005064"/>
            <a:ext cx="6604089" cy="25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104718"/>
            <a:ext cx="8174615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Ответь на вопросы: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Сколько килограммов соли необходимо съесть, чтобы стать экспертом, по мнению этого выражения? Человек съедает за год около 3 кг соли. Сколько длится дружба по данным этой поговорки?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256" y="-381535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-218152"/>
            <a:ext cx="867645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/>
          </a:p>
          <a:p>
            <a:pPr lvl="0" algn="ctr"/>
            <a:r>
              <a:rPr lang="ru-RU" sz="2400" b="1" dirty="0" smtClean="0"/>
              <a:t>Работа </a:t>
            </a:r>
            <a:r>
              <a:rPr lang="ru-RU" sz="2400" b="1" dirty="0"/>
              <a:t>с текстом </a:t>
            </a:r>
            <a:r>
              <a:rPr lang="ru-RU" sz="2400" b="1" dirty="0" smtClean="0"/>
              <a:t>параграфа</a:t>
            </a:r>
          </a:p>
          <a:p>
            <a:pPr lvl="0"/>
            <a:r>
              <a:rPr lang="ru-RU" sz="2400" dirty="0" smtClean="0"/>
              <a:t>- Вопросы </a:t>
            </a:r>
            <a:r>
              <a:rPr lang="ru-RU" sz="2400" dirty="0"/>
              <a:t>на понимание (объясните… правильно ли мы поняли, что… почему…. Для чего….)</a:t>
            </a:r>
          </a:p>
          <a:p>
            <a:pPr lvl="0"/>
            <a:r>
              <a:rPr lang="ru-RU" sz="2400" dirty="0" smtClean="0"/>
              <a:t>- Вопросы </a:t>
            </a:r>
            <a:r>
              <a:rPr lang="ru-RU" sz="2400" dirty="0"/>
              <a:t>на интерпретацию (может ли такое произойти… как правильно поступить… можно ли использовать…)</a:t>
            </a:r>
          </a:p>
          <a:p>
            <a:pPr lvl="0"/>
            <a:r>
              <a:rPr lang="ru-RU" sz="2400" dirty="0" smtClean="0"/>
              <a:t>- Задание </a:t>
            </a:r>
            <a:r>
              <a:rPr lang="ru-RU" sz="2400" dirty="0"/>
              <a:t>на перекодирование информации, т.е. представление информации в виде текста, графика, таблицы…</a:t>
            </a:r>
          </a:p>
          <a:p>
            <a:pPr lvl="0"/>
            <a:r>
              <a:rPr lang="ru-RU" sz="2400" dirty="0" smtClean="0"/>
              <a:t>- Задания </a:t>
            </a:r>
            <a:r>
              <a:rPr lang="ru-RU" sz="2400" dirty="0"/>
              <a:t>на оценку полученной информации: какова роль… какое значение имеет… что изменится, если изменить….</a:t>
            </a:r>
          </a:p>
          <a:p>
            <a:pPr lvl="0"/>
            <a:r>
              <a:rPr lang="ru-RU" sz="2400" dirty="0" smtClean="0"/>
              <a:t>- Работа </a:t>
            </a:r>
            <a:r>
              <a:rPr lang="ru-RU" sz="2400" dirty="0"/>
              <a:t>с текстом задачи: что происходит… как это можно представить в виде рисунка (схемы, графика…)… какие законы описывают данное явление… насколько реален полученный результат?</a:t>
            </a:r>
          </a:p>
          <a:p>
            <a:pPr lvl="0"/>
            <a:r>
              <a:rPr lang="ru-RU" sz="2400" dirty="0" smtClean="0"/>
              <a:t>- Работа </a:t>
            </a:r>
            <a:r>
              <a:rPr lang="ru-RU" sz="2400" dirty="0"/>
              <a:t>с описанием лабораторной работы: что, для чего и как мы будем измерять? Как мы представляем результаты? Какой вывод можно сделать?</a:t>
            </a:r>
          </a:p>
          <a:p>
            <a:pPr lvl="0"/>
            <a:r>
              <a:rPr lang="ru-RU" sz="2400" dirty="0" smtClean="0"/>
              <a:t>- Пропущенные </a:t>
            </a:r>
            <a:r>
              <a:rPr lang="ru-RU" sz="2400" dirty="0"/>
              <a:t>слова в тексте</a:t>
            </a:r>
          </a:p>
          <a:p>
            <a:pPr lvl="0"/>
            <a:r>
              <a:rPr lang="ru-RU" sz="2400" dirty="0" smtClean="0"/>
              <a:t>- Ошибки </a:t>
            </a:r>
            <a:r>
              <a:rPr lang="ru-RU" sz="2400" dirty="0"/>
              <a:t>в тексте задачи и лишние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30161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256" y="-381535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420888"/>
            <a:ext cx="61544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622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45828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3529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Приёмы, используемые на уроках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Физический эксперимент;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Ситуационные задачи;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Практико-ориентированные задачи;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Качественные задачи;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Задачи с включением исторических, технических сведений;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Информационные пятиминутки;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Конференции, дискуссии;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Составление опорных конспектов;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Творческие задания (составление сказок, ребусов, </a:t>
            </a:r>
            <a:r>
              <a:rPr lang="ru-RU" sz="2400" dirty="0" err="1" smtClean="0"/>
              <a:t>филвордов</a:t>
            </a:r>
            <a:r>
              <a:rPr lang="ru-RU" sz="2400" dirty="0" smtClean="0"/>
              <a:t>, кроссвордов);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Работа с текстом параграфа.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36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 descr="C:\Users\физика\Desktop\рабочий стол\ФОТО\2023-2024\ноябрь2023\20231127_1321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r="9099"/>
          <a:stretch/>
        </p:blipFill>
        <p:spPr bwMode="auto">
          <a:xfrm>
            <a:off x="103524" y="1088740"/>
            <a:ext cx="873143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9092"/>
            <a:ext cx="4756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Физический эксперимент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695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1" r="25769" b="36765"/>
          <a:stretch/>
        </p:blipFill>
        <p:spPr bwMode="auto">
          <a:xfrm>
            <a:off x="1835696" y="567274"/>
            <a:ext cx="5472608" cy="628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/>
          <a:stretch/>
        </p:blipFill>
        <p:spPr bwMode="auto">
          <a:xfrm flipH="1">
            <a:off x="0" y="-10272"/>
            <a:ext cx="3809951" cy="68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физика\Desktop\рабочий стол\ФОТО\20220401_0950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4"/>
          <a:stretch/>
        </p:blipFill>
        <p:spPr bwMode="auto">
          <a:xfrm rot="5400000">
            <a:off x="2975145" y="1607226"/>
            <a:ext cx="6789683" cy="35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633" y="1138436"/>
            <a:ext cx="9668150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0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800" y="836712"/>
            <a:ext cx="95739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изика\Downloads\da8deed3ac11063620742e1135cf1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физика\Desktop\рабочий стол\ФОТО\20201225_1217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/>
          <a:stretch/>
        </p:blipFill>
        <p:spPr bwMode="auto">
          <a:xfrm>
            <a:off x="33425" y="548680"/>
            <a:ext cx="919187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545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физика</dc:creator>
  <cp:lastModifiedBy>физика</cp:lastModifiedBy>
  <cp:revision>35</cp:revision>
  <dcterms:created xsi:type="dcterms:W3CDTF">2024-10-25T01:25:40Z</dcterms:created>
  <dcterms:modified xsi:type="dcterms:W3CDTF">2024-10-30T02:08:42Z</dcterms:modified>
</cp:coreProperties>
</file>