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A4226-1AC2-43CA-9BD0-7E37AB4C5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3ECBF8-FFE3-413F-9CB6-024C40240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6C06B-D903-4D13-81A7-841C087E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0FF8-C457-42F2-AC3F-85B7B32156AA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C74E7-7A74-4E69-BD94-427E2E00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464FC-1F64-42A2-8688-1E63A596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477-3CBF-46C3-8528-3D85D49D1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B9525-9B04-471B-BF63-35A0F5E9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E37AB1-EC93-435D-9E72-6C2531751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4C3F93-9C45-46F2-8308-B056FBF8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0FF8-C457-42F2-AC3F-85B7B32156AA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EB55F-97C6-4357-A06E-5A476255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6587F2-E8A7-4BEC-84D8-6552BCEA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477-3CBF-46C3-8528-3D85D49D1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BEBB40-E48F-488B-AE49-1EEE12803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7D926C-87EA-44A9-96F0-63D612F00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4E790-73DD-4ADA-9689-F01CAA7C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0FF8-C457-42F2-AC3F-85B7B32156AA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109A62-25A9-4556-8713-557ABCA3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B8A35-0D1E-4643-85BB-B0FD6F3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477-3CBF-46C3-8528-3D85D49D1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2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E78BC-55CC-473D-9351-ECD0A098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7879A-5A84-44D7-A718-E7331B1AF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1DC8CE-6ED5-4561-96AC-FA329458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0FF8-C457-42F2-AC3F-85B7B32156AA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263941-EF0B-488D-B85E-993BA129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C3CD7-060B-497A-BEA9-5A4BEA0F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477-3CBF-46C3-8528-3D85D49D1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7F01B-7662-4360-A538-78373A67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CE1072-721F-41BE-872C-45E6CD808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60CDA8-7E53-4220-A7C4-3CA42C65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0FF8-C457-42F2-AC3F-85B7B32156AA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B8848-F327-46DE-84DA-7CB31C3E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29C413-E020-471F-9C47-B92FEB6F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477-3CBF-46C3-8528-3D85D49D1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23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4184D-75E1-4DEB-A194-98C5296D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0BB9CE-76DB-4137-ACF2-B541B0543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459C9C-FBAF-401B-917A-1C64D393A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BEA890-C489-4C1C-801D-37CD60DA9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0FF8-C457-42F2-AC3F-85B7B32156AA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327370-353A-4A66-B78F-3DD15D6F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2D2DD0-7598-41C5-A07B-EEFDCD3E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477-3CBF-46C3-8528-3D85D49D1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1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79585-3A01-445C-B39D-C888C1B0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9FEF53-78DC-4F9C-8137-F45ECC2DE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B255D9-6D00-4AFD-9756-F97A2C393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6F7B3F-3CAF-44BC-8E92-BD199EDCE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DDF6E6-A729-45BE-9201-9C296A85F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D06404-C21E-485A-858B-E00D5792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0FF8-C457-42F2-AC3F-85B7B32156AA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A1C0A0-B462-49EA-889F-7F2F49B3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609F47-23FE-4344-92EA-0CB2AB27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477-3CBF-46C3-8528-3D85D49D1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3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E2BD6-01A9-434E-BCB7-5461E37C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FF766A-9703-4DF1-9A30-E990ED99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0FF8-C457-42F2-AC3F-85B7B32156AA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B91845-1B03-4129-8F90-62AC8110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298E3B-A8D0-4BA7-8A4D-F5E30434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477-3CBF-46C3-8528-3D85D49D1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4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ED6093-077C-4A23-BEA0-6FEB544C9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0FF8-C457-42F2-AC3F-85B7B32156AA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F51101-8B56-427D-A9F7-72D71D70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F91BE4-E5CA-4A0A-BBB0-C7F1FF85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477-3CBF-46C3-8528-3D85D49D1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4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8045B-F6B2-49AB-8033-CAE64D58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C2DD81-114A-41A0-B587-CA1EE8BEB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7FBE2-A634-4874-878C-80D8328C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D8738-0F78-4730-B185-5F557226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0FF8-C457-42F2-AC3F-85B7B32156AA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AB6C7F-AC77-4087-873E-75B2E7328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6B681F-1196-499B-BC94-C26E6044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477-3CBF-46C3-8528-3D85D49D1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1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64131-A973-4660-8D00-426178EB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FEA5C2-44A3-467A-AA85-8C80AF41D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5EF375-3ACA-4ADA-8CDE-9C41CA819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41B01C-6278-418D-993D-4CE0ED5E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0FF8-C457-42F2-AC3F-85B7B32156AA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6E496D-2F8C-432A-8578-0260B999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E36DDA-7BEB-4183-977F-3B54D677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477-3CBF-46C3-8528-3D85D49D1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3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10CF6-5E65-4CF0-BD3F-D3D1A6B3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CF16FA-7C31-4539-B018-391E9FC59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ADCC6-EDEE-46DB-90DF-A13990E5E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10FF8-C457-42F2-AC3F-85B7B32156AA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1894C-64EA-4AEB-95C8-377AE17E3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DD2AF-EACF-45F8-9912-05B3FF0B3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80477-3CBF-46C3-8528-3D85D49D1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5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D460A-4C50-4EE1-8A37-DB72AC776D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Роль биологии в других науках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569C21-655A-41C2-83C3-DF18FF83A8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154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536BE7-52CB-4FF9-9FB8-A0554FE7E0C2}"/>
              </a:ext>
            </a:extLst>
          </p:cNvPr>
          <p:cNvSpPr txBox="1"/>
          <p:nvPr/>
        </p:nvSpPr>
        <p:spPr>
          <a:xfrm>
            <a:off x="1001598" y="61008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161616"/>
                </a:solidFill>
                <a:effectLst/>
                <a:latin typeface="Roboto" panose="02000000000000000000" pitchFamily="2" charset="0"/>
              </a:rPr>
              <a:t>С какого животного скопирована форма лопастей ветрогенератора? В какой отрасли используется?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529DB2-4DF8-4400-87DB-33D4B0897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41" y="1608469"/>
            <a:ext cx="6687781" cy="44552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50F8B4-E191-4E20-B7AB-B3F5D5F70B67}"/>
              </a:ext>
            </a:extLst>
          </p:cNvPr>
          <p:cNvSpPr txBox="1"/>
          <p:nvPr/>
        </p:nvSpPr>
        <p:spPr>
          <a:xfrm>
            <a:off x="8712725" y="1894788"/>
            <a:ext cx="6094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161616"/>
                </a:solidFill>
                <a:latin typeface="var(--text-style-body-1-font-family)"/>
              </a:rPr>
              <a:t>Варианты ответа </a:t>
            </a:r>
          </a:p>
          <a:p>
            <a:pPr algn="l"/>
            <a:r>
              <a:rPr lang="ru-RU" dirty="0">
                <a:solidFill>
                  <a:srgbClr val="161616"/>
                </a:solidFill>
                <a:latin typeface="var(--text-style-body-1-font-family)"/>
              </a:rPr>
              <a:t>1)Г</a:t>
            </a:r>
            <a:r>
              <a:rPr lang="ru-RU" b="0" i="0" dirty="0">
                <a:solidFill>
                  <a:srgbClr val="161616"/>
                </a:solidFill>
                <a:effectLst/>
                <a:latin typeface="var(--text-style-body-1-font-family)"/>
              </a:rPr>
              <a:t>орбатого кита</a:t>
            </a:r>
          </a:p>
          <a:p>
            <a:pPr algn="l"/>
            <a:r>
              <a:rPr lang="ru-RU" b="0" i="0" dirty="0">
                <a:solidFill>
                  <a:srgbClr val="161616"/>
                </a:solidFill>
                <a:effectLst/>
                <a:latin typeface="var(--text-style-body-1-font-family)"/>
              </a:rPr>
              <a:t>2)Медведки</a:t>
            </a:r>
          </a:p>
          <a:p>
            <a:pPr algn="l"/>
            <a:r>
              <a:rPr lang="ru-RU" b="0" i="0" dirty="0">
                <a:solidFill>
                  <a:srgbClr val="161616"/>
                </a:solidFill>
                <a:effectLst/>
                <a:latin typeface="var(--text-style-body-1-font-family)"/>
              </a:rPr>
              <a:t>3)Тираннозавра</a:t>
            </a:r>
          </a:p>
          <a:p>
            <a:pPr algn="l"/>
            <a:r>
              <a:rPr lang="ru-RU" dirty="0">
                <a:solidFill>
                  <a:srgbClr val="161616"/>
                </a:solidFill>
                <a:latin typeface="var(--text-style-body-1-font-family)"/>
              </a:rPr>
              <a:t>4)Стрекозы</a:t>
            </a:r>
            <a:endParaRPr lang="ru-RU" b="0" i="0" dirty="0">
              <a:solidFill>
                <a:srgbClr val="161616"/>
              </a:solidFill>
              <a:effectLst/>
              <a:latin typeface="var(--text-style-body-1-font-family)"/>
            </a:endParaRPr>
          </a:p>
        </p:txBody>
      </p:sp>
    </p:spTree>
    <p:extLst>
      <p:ext uri="{BB962C8B-B14F-4D97-AF65-F5344CB8AC3E}">
        <p14:creationId xmlns:p14="http://schemas.microsoft.com/office/powerpoint/2010/main" val="234469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2E6F07-B3C8-4B20-A080-BB502EF840F5}"/>
              </a:ext>
            </a:extLst>
          </p:cNvPr>
          <p:cNvSpPr txBox="1"/>
          <p:nvPr/>
        </p:nvSpPr>
        <p:spPr>
          <a:xfrm>
            <a:off x="461128" y="260351"/>
            <a:ext cx="106342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161616"/>
                </a:solidFill>
                <a:effectLst/>
                <a:latin typeface="Roboto" panose="02000000000000000000" pitchFamily="2" charset="0"/>
              </a:rPr>
              <a:t>Ответ </a:t>
            </a:r>
          </a:p>
          <a:p>
            <a:r>
              <a:rPr lang="ru-RU" b="1" i="1" dirty="0">
                <a:solidFill>
                  <a:srgbClr val="161616"/>
                </a:solidFill>
                <a:latin typeface="Roboto" panose="02000000000000000000" pitchFamily="2" charset="0"/>
              </a:rPr>
              <a:t>Электроэнергетика   0,5 б </a:t>
            </a:r>
            <a:endParaRPr lang="ru-RU" b="1" i="1" dirty="0">
              <a:solidFill>
                <a:srgbClr val="161616"/>
              </a:solidFill>
              <a:effectLst/>
              <a:latin typeface="Roboto" panose="02000000000000000000" pitchFamily="2" charset="0"/>
            </a:endParaRPr>
          </a:p>
          <a:p>
            <a:r>
              <a:rPr lang="ru-RU" b="1" i="1" dirty="0">
                <a:solidFill>
                  <a:srgbClr val="161616"/>
                </a:solidFill>
                <a:effectLst/>
                <a:latin typeface="Roboto" panose="02000000000000000000" pitchFamily="2" charset="0"/>
              </a:rPr>
              <a:t>Горбатого кита 0,5 б</a:t>
            </a:r>
          </a:p>
          <a:p>
            <a:r>
              <a:rPr lang="ru-RU" b="0" i="1" dirty="0">
                <a:solidFill>
                  <a:srgbClr val="161616"/>
                </a:solidFill>
                <a:effectLst/>
                <a:latin typeface="Roboto" panose="02000000000000000000" pitchFamily="2" charset="0"/>
              </a:rPr>
              <a:t>С внешнего края у них выступы, помогающие рассекать потоки воды, </a:t>
            </a:r>
            <a:r>
              <a:rPr lang="ru-RU" dirty="0"/>
              <a:t>они дают невероятную маневренность. В итоге профессор Вест-</a:t>
            </a:r>
            <a:r>
              <a:rPr lang="ru-RU" dirty="0" err="1"/>
              <a:t>Честерского</a:t>
            </a:r>
            <a:r>
              <a:rPr lang="ru-RU" dirty="0"/>
              <a:t> университета разработал новую турбину для ветроэнергетических установок: ее лопасти с ребристой кромкой производят больше энергии, чем обычные гладкие. И шумят меньше.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F5C78C-77A6-473B-A751-BE34C4C17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22" y="2460395"/>
            <a:ext cx="7373968" cy="40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7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77F0A2-5832-4662-9F60-59829D5625EF}"/>
              </a:ext>
            </a:extLst>
          </p:cNvPr>
          <p:cNvSpPr txBox="1"/>
          <p:nvPr/>
        </p:nvSpPr>
        <p:spPr>
          <a:xfrm>
            <a:off x="633952" y="417211"/>
            <a:ext cx="102917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Когда Германия получила право провести Олимпиаду 1972 года, немцы позвали строить Мюнхенский олимпийский стадион архитектора Гюнтера </a:t>
            </a:r>
            <a:r>
              <a:rPr lang="ru-RU" dirty="0" err="1"/>
              <a:t>Бениша</a:t>
            </a:r>
            <a:r>
              <a:rPr lang="ru-RU" dirty="0"/>
              <a:t>. Во время Второй мировой он служил на подводной лодке и с тех пор ненавидел темные замкнутые пространства, предпочитая формы, где много стекла и света.</a:t>
            </a:r>
          </a:p>
          <a:p>
            <a:r>
              <a:rPr lang="ru-RU" dirty="0"/>
              <a:t>Какое животное помогло решить его проблему ?   В какой отрасли используется?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3797D6-9B78-4CAE-8E3B-B02048A96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2" y="2017336"/>
            <a:ext cx="8059918" cy="45424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87AFFC-921B-445D-A7EC-6B3C781CAC61}"/>
              </a:ext>
            </a:extLst>
          </p:cNvPr>
          <p:cNvSpPr txBox="1"/>
          <p:nvPr/>
        </p:nvSpPr>
        <p:spPr>
          <a:xfrm>
            <a:off x="8408710" y="2017336"/>
            <a:ext cx="6094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161616"/>
                </a:solidFill>
                <a:latin typeface="var(--text-style-body-1-font-family)"/>
              </a:rPr>
              <a:t>Варианты ответа </a:t>
            </a:r>
          </a:p>
          <a:p>
            <a:pPr algn="l"/>
            <a:r>
              <a:rPr lang="ru-RU" dirty="0">
                <a:solidFill>
                  <a:srgbClr val="161616"/>
                </a:solidFill>
                <a:latin typeface="var(--text-style-body-1-font-family)"/>
              </a:rPr>
              <a:t>1)Муха</a:t>
            </a:r>
            <a:endParaRPr lang="ru-RU" b="0" i="0" dirty="0">
              <a:solidFill>
                <a:srgbClr val="161616"/>
              </a:solidFill>
              <a:effectLst/>
              <a:latin typeface="var(--text-style-body-1-font-family)"/>
            </a:endParaRPr>
          </a:p>
          <a:p>
            <a:pPr algn="l"/>
            <a:r>
              <a:rPr lang="ru-RU" b="0" i="0" dirty="0">
                <a:solidFill>
                  <a:srgbClr val="161616"/>
                </a:solidFill>
                <a:effectLst/>
                <a:latin typeface="var(--text-style-body-1-font-family)"/>
              </a:rPr>
              <a:t>2) Пчела </a:t>
            </a:r>
          </a:p>
          <a:p>
            <a:pPr algn="l"/>
            <a:r>
              <a:rPr lang="ru-RU" b="0" i="0" dirty="0">
                <a:solidFill>
                  <a:srgbClr val="161616"/>
                </a:solidFill>
                <a:effectLst/>
                <a:latin typeface="var(--text-style-body-1-font-family)"/>
              </a:rPr>
              <a:t>3)Муравей</a:t>
            </a:r>
          </a:p>
          <a:p>
            <a:pPr algn="l"/>
            <a:r>
              <a:rPr lang="ru-RU" dirty="0">
                <a:solidFill>
                  <a:srgbClr val="161616"/>
                </a:solidFill>
                <a:latin typeface="var(--text-style-body-1-font-family)"/>
              </a:rPr>
              <a:t>4)Стрекоза</a:t>
            </a:r>
            <a:endParaRPr lang="ru-RU" b="0" i="0" dirty="0">
              <a:solidFill>
                <a:srgbClr val="161616"/>
              </a:solidFill>
              <a:effectLst/>
              <a:latin typeface="var(--text-style-body-1-font-family)"/>
            </a:endParaRPr>
          </a:p>
        </p:txBody>
      </p:sp>
    </p:spTree>
    <p:extLst>
      <p:ext uri="{BB962C8B-B14F-4D97-AF65-F5344CB8AC3E}">
        <p14:creationId xmlns:p14="http://schemas.microsoft.com/office/powerpoint/2010/main" val="115024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960CB8-2AFF-4BAD-9480-0515ECF0F887}"/>
              </a:ext>
            </a:extLst>
          </p:cNvPr>
          <p:cNvSpPr txBox="1"/>
          <p:nvPr/>
        </p:nvSpPr>
        <p:spPr>
          <a:xfrm>
            <a:off x="1878292" y="555710"/>
            <a:ext cx="6094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ОТВЕТ  Архитектура  0,5 б</a:t>
            </a:r>
          </a:p>
          <a:p>
            <a:r>
              <a:rPr lang="ru-RU" dirty="0"/>
              <a:t>В качестве модели для дизайна стадиона </a:t>
            </a:r>
            <a:r>
              <a:rPr lang="ru-RU" dirty="0" err="1"/>
              <a:t>Бениш</a:t>
            </a:r>
            <a:r>
              <a:rPr lang="ru-RU" dirty="0"/>
              <a:t> использовал </a:t>
            </a:r>
            <a:r>
              <a:rPr lang="ru-RU" b="1" dirty="0"/>
              <a:t>крылья стрекозы</a:t>
            </a:r>
            <a:r>
              <a:rPr lang="ru-RU" dirty="0"/>
              <a:t>. Они тонкие (толщина - одна трехтысячная миллиметра), но прочные. А все потому, что разделены на множество отсеков. По тому же принципу спроектировали и крышу Мюнхенского стадиона.  </a:t>
            </a:r>
            <a:r>
              <a:rPr lang="ru-RU" b="1" dirty="0"/>
              <a:t>0,5б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266974-F4FC-46B7-B126-61C9C2CF2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42" y="2990241"/>
            <a:ext cx="8432669" cy="36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7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C6FE23-8E93-4F57-97F3-232569C604BE}"/>
              </a:ext>
            </a:extLst>
          </p:cNvPr>
          <p:cNvSpPr txBox="1"/>
          <p:nvPr/>
        </p:nvSpPr>
        <p:spPr>
          <a:xfrm>
            <a:off x="775355" y="389650"/>
            <a:ext cx="8971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rgbClr val="1B1E24"/>
                </a:solidFill>
                <a:effectLst/>
                <a:latin typeface="Roboto" panose="02000000000000000000" pitchFamily="2" charset="0"/>
              </a:rPr>
              <a:t>Ученые выяснили, что в клюве этой птицы есть множество инструментов, позволяющих подавить вибрацию и оставить мозг нетронутым. Так ученые создали самые прочные приспособления и ящики. Один из них - черный ящик, который остается целым и невредимым </a:t>
            </a:r>
            <a:r>
              <a:rPr lang="ru-RU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 случае авиакатастрофы.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936629-5868-4E5B-A1B2-B579F07DA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08" y="1798154"/>
            <a:ext cx="4670196" cy="46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9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B2FC09-B626-4C09-B46D-E7269498D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5" y="1542263"/>
            <a:ext cx="7862446" cy="4983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9BEB4B-0E3B-46AD-BA76-BACBBF493CB1}"/>
              </a:ext>
            </a:extLst>
          </p:cNvPr>
          <p:cNvSpPr txBox="1"/>
          <p:nvPr/>
        </p:nvSpPr>
        <p:spPr>
          <a:xfrm>
            <a:off x="725864" y="348792"/>
            <a:ext cx="786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Ответ  Дятел   1б </a:t>
            </a:r>
          </a:p>
        </p:txBody>
      </p:sp>
    </p:spTree>
    <p:extLst>
      <p:ext uri="{BB962C8B-B14F-4D97-AF65-F5344CB8AC3E}">
        <p14:creationId xmlns:p14="http://schemas.microsoft.com/office/powerpoint/2010/main" val="344494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16C7C7-75D8-4A97-A8F7-78DE8497B08B}"/>
              </a:ext>
            </a:extLst>
          </p:cNvPr>
          <p:cNvSpPr txBox="1"/>
          <p:nvPr/>
        </p:nvSpPr>
        <p:spPr>
          <a:xfrm>
            <a:off x="1425805" y="389650"/>
            <a:ext cx="79444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Шотландский медик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Александр Флеминг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изучал бактерию золотистый стафилококк. Он заметил, что случайно попавшая и выросшая в чашках Петри плесень уничтожила вокруг себя колонии бактерий.   И это стало грандиозным открытием в области медицины! О каком открытии идет речь ?  Знания в какой науки (науках) помогло ученому ?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29CB6A-91A3-4BEA-96E4-DA4726E1E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99" y="2411789"/>
            <a:ext cx="66675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4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CDCF47-0285-41BE-8B8F-EFB19E053C13}"/>
              </a:ext>
            </a:extLst>
          </p:cNvPr>
          <p:cNvSpPr txBox="1"/>
          <p:nvPr/>
        </p:nvSpPr>
        <p:spPr>
          <a:xfrm>
            <a:off x="756501" y="512917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Ответ: Открытие первого в мире антибиотика пенициллина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8E9878-3187-45EA-ACCF-0B40F9174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1" y="1233183"/>
            <a:ext cx="7428141" cy="5379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68E8C4-782D-41A7-A688-8A066422F822}"/>
              </a:ext>
            </a:extLst>
          </p:cNvPr>
          <p:cNvSpPr txBox="1"/>
          <p:nvPr/>
        </p:nvSpPr>
        <p:spPr>
          <a:xfrm>
            <a:off x="8842342" y="512917"/>
            <a:ext cx="2856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Науки:</a:t>
            </a:r>
          </a:p>
          <a:p>
            <a:r>
              <a:rPr lang="ru-RU" b="1" dirty="0"/>
              <a:t>Микология или</a:t>
            </a:r>
          </a:p>
          <a:p>
            <a:r>
              <a:rPr lang="ru-RU" b="1" dirty="0"/>
              <a:t>Микробиология</a:t>
            </a:r>
          </a:p>
          <a:p>
            <a:r>
              <a:rPr lang="ru-RU" b="1" dirty="0"/>
              <a:t>За все 1б </a:t>
            </a:r>
          </a:p>
        </p:txBody>
      </p:sp>
    </p:spTree>
    <p:extLst>
      <p:ext uri="{BB962C8B-B14F-4D97-AF65-F5344CB8AC3E}">
        <p14:creationId xmlns:p14="http://schemas.microsoft.com/office/powerpoint/2010/main" val="3305284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08AA2-B92E-403A-B1C6-3E20FA03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097" y="2241059"/>
            <a:ext cx="10515600" cy="1325563"/>
          </a:xfrm>
        </p:spPr>
        <p:txBody>
          <a:bodyPr/>
          <a:lstStyle/>
          <a:p>
            <a:r>
              <a:rPr lang="ru-RU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ИГРУ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74312F-8F24-45F0-82CC-B9983C39C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20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EBEAB5-ECC1-41FB-9503-DF7896371A3B}"/>
              </a:ext>
            </a:extLst>
          </p:cNvPr>
          <p:cNvSpPr txBox="1"/>
          <p:nvPr/>
        </p:nvSpPr>
        <p:spPr>
          <a:xfrm>
            <a:off x="424206" y="537328"/>
            <a:ext cx="8745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Светоотражающая дорожная разметка была придумана в 1933 году английским изобретателем Перси Шоу.  Какое животное помогло ему в этом ? </a:t>
            </a:r>
          </a:p>
          <a:p>
            <a:r>
              <a:rPr lang="ru-RU" dirty="0"/>
              <a:t>Знания  какой науки он использовал 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E24D86-DD29-452E-A726-F7131EB69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9" y="1460658"/>
            <a:ext cx="8027920" cy="524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4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A5229-6547-4408-A666-18C0A949E056}"/>
              </a:ext>
            </a:extLst>
          </p:cNvPr>
          <p:cNvSpPr txBox="1"/>
          <p:nvPr/>
        </p:nvSpPr>
        <p:spPr>
          <a:xfrm>
            <a:off x="311199" y="1102937"/>
            <a:ext cx="62216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Ответ : Кошка 1б</a:t>
            </a:r>
          </a:p>
          <a:p>
            <a:r>
              <a:rPr lang="ru-RU" dirty="0"/>
              <a:t>Однажды, возвращаясь в темноте домой, Перси потерял на повороте ориентацию и съехал с трассы. И тут на шум машины повернул голову сидящий на заборе кот.</a:t>
            </a:r>
          </a:p>
          <a:p>
            <a:r>
              <a:rPr lang="ru-RU" b="1" dirty="0"/>
              <a:t>Наука:     Биохимия 1б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4DFC56-0E95-43FF-ABC4-23DEA4A49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89" y="0"/>
            <a:ext cx="515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906446-4D2D-45E1-A489-7C8A57ADB547}"/>
              </a:ext>
            </a:extLst>
          </p:cNvPr>
          <p:cNvSpPr txBox="1"/>
          <p:nvPr/>
        </p:nvSpPr>
        <p:spPr>
          <a:xfrm>
            <a:off x="1020452" y="430258"/>
            <a:ext cx="101220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i="0" dirty="0">
                <a:solidFill>
                  <a:srgbClr val="161616"/>
                </a:solidFill>
                <a:effectLst/>
                <a:latin typeface="var(--text-style-body-1-bold-font-family)"/>
              </a:rPr>
              <a:t>Чьи крылья подсказали решение, благодаря которому солнечные батареи могут эффективно собирать солнечные лучи независимо от угла падения света?  Знания какой науки помогли подсказать это решение ?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BF4967-0A74-4BDE-8907-0405F2C64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8" y="1318137"/>
            <a:ext cx="7004116" cy="4665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BC6C0-F2EA-43F5-B1C7-9C4CD9A13745}"/>
              </a:ext>
            </a:extLst>
          </p:cNvPr>
          <p:cNvSpPr txBox="1"/>
          <p:nvPr/>
        </p:nvSpPr>
        <p:spPr>
          <a:xfrm>
            <a:off x="8288519" y="1124750"/>
            <a:ext cx="34855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161616"/>
                </a:solidFill>
                <a:effectLst/>
                <a:latin typeface="var(--text-style-body-1-font-family)"/>
              </a:rPr>
              <a:t>Варианты ответов </a:t>
            </a:r>
          </a:p>
          <a:p>
            <a:pPr algn="l"/>
            <a:r>
              <a:rPr lang="ru-RU" b="0" i="0" dirty="0">
                <a:solidFill>
                  <a:srgbClr val="161616"/>
                </a:solidFill>
                <a:effectLst/>
                <a:latin typeface="var(--text-style-body-1-font-family)"/>
              </a:rPr>
              <a:t>1)</a:t>
            </a:r>
            <a:r>
              <a:rPr lang="ru-RU" i="0" dirty="0">
                <a:solidFill>
                  <a:srgbClr val="161616"/>
                </a:solidFill>
                <a:effectLst/>
                <a:latin typeface="var(--text-style-body-1-font-family)"/>
              </a:rPr>
              <a:t>Бабочки </a:t>
            </a:r>
            <a:r>
              <a:rPr lang="ru-RU" i="1" dirty="0" err="1">
                <a:solidFill>
                  <a:srgbClr val="161616"/>
                </a:solidFill>
                <a:effectLst/>
                <a:latin typeface="var(--text-style-body-1-font-family)"/>
              </a:rPr>
              <a:t>Pachliopta</a:t>
            </a:r>
            <a:r>
              <a:rPr lang="ru-RU" i="1" dirty="0">
                <a:solidFill>
                  <a:srgbClr val="161616"/>
                </a:solidFill>
                <a:effectLst/>
                <a:latin typeface="var(--text-style-body-1-font-family)"/>
              </a:rPr>
              <a:t> </a:t>
            </a:r>
            <a:r>
              <a:rPr lang="ru-RU" i="1" dirty="0" err="1">
                <a:solidFill>
                  <a:srgbClr val="161616"/>
                </a:solidFill>
                <a:effectLst/>
                <a:latin typeface="var(--text-style-body-1-font-family)"/>
              </a:rPr>
              <a:t>aristolochiae</a:t>
            </a:r>
            <a:endParaRPr lang="ru-RU" i="0" dirty="0">
              <a:solidFill>
                <a:srgbClr val="161616"/>
              </a:solidFill>
              <a:effectLst/>
              <a:latin typeface="var(--text-style-body-1-font-family)"/>
            </a:endParaRPr>
          </a:p>
          <a:p>
            <a:pPr algn="l"/>
            <a:r>
              <a:rPr lang="ru-RU" i="0" dirty="0">
                <a:solidFill>
                  <a:srgbClr val="161616"/>
                </a:solidFill>
                <a:effectLst/>
                <a:latin typeface="var(--text-style-body-1-font-family)"/>
              </a:rPr>
              <a:t>2)Жука-чернотелки</a:t>
            </a:r>
          </a:p>
          <a:p>
            <a:pPr algn="l"/>
            <a:r>
              <a:rPr lang="ru-RU" i="0" dirty="0">
                <a:solidFill>
                  <a:srgbClr val="161616"/>
                </a:solidFill>
                <a:effectLst/>
                <a:latin typeface="var(--text-style-body-1-font-family)"/>
              </a:rPr>
              <a:t>3)Райской птицы </a:t>
            </a:r>
            <a:r>
              <a:rPr lang="ru-RU" i="0" dirty="0" err="1">
                <a:solidFill>
                  <a:srgbClr val="161616"/>
                </a:solidFill>
                <a:effectLst/>
                <a:latin typeface="var(--text-style-body-1-font-family)"/>
              </a:rPr>
              <a:t>астрапии</a:t>
            </a:r>
            <a:endParaRPr lang="ru-RU" i="0" dirty="0">
              <a:solidFill>
                <a:srgbClr val="161616"/>
              </a:solidFill>
              <a:effectLst/>
              <a:latin typeface="var(--text-style-body-1-font-family)"/>
            </a:endParaRPr>
          </a:p>
          <a:p>
            <a:pPr algn="l"/>
            <a:r>
              <a:rPr lang="ru-RU" dirty="0">
                <a:solidFill>
                  <a:srgbClr val="161616"/>
                </a:solidFill>
                <a:latin typeface="var(--text-style-body-1-font-family)"/>
              </a:rPr>
              <a:t>4) Ласточки</a:t>
            </a:r>
            <a:endParaRPr lang="ru-RU" i="0" dirty="0">
              <a:solidFill>
                <a:srgbClr val="161616"/>
              </a:solidFill>
              <a:effectLst/>
              <a:latin typeface="var(--text-style-body-1-font-family)"/>
            </a:endParaRPr>
          </a:p>
        </p:txBody>
      </p:sp>
    </p:spTree>
    <p:extLst>
      <p:ext uri="{BB962C8B-B14F-4D97-AF65-F5344CB8AC3E}">
        <p14:creationId xmlns:p14="http://schemas.microsoft.com/office/powerpoint/2010/main" val="337733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F1F683-3215-4D43-9665-9D78FB4C3858}"/>
              </a:ext>
            </a:extLst>
          </p:cNvPr>
          <p:cNvSpPr txBox="1"/>
          <p:nvPr/>
        </p:nvSpPr>
        <p:spPr>
          <a:xfrm>
            <a:off x="593889" y="429540"/>
            <a:ext cx="95304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161616"/>
                </a:solidFill>
                <a:effectLst/>
                <a:latin typeface="Roboto" panose="02000000000000000000" pitchFamily="2" charset="0"/>
              </a:rPr>
              <a:t> ОТВЕТ</a:t>
            </a:r>
          </a:p>
          <a:p>
            <a:r>
              <a:rPr lang="ru-RU" b="1" i="1" dirty="0">
                <a:solidFill>
                  <a:srgbClr val="161616"/>
                </a:solidFill>
                <a:latin typeface="Roboto" panose="02000000000000000000" pitchFamily="2" charset="0"/>
              </a:rPr>
              <a:t>Морфология   1 б </a:t>
            </a:r>
            <a:endParaRPr lang="ru-RU" b="1" i="1" dirty="0">
              <a:solidFill>
                <a:srgbClr val="161616"/>
              </a:solidFill>
              <a:effectLst/>
              <a:latin typeface="Roboto" panose="02000000000000000000" pitchFamily="2" charset="0"/>
            </a:endParaRPr>
          </a:p>
          <a:p>
            <a:r>
              <a:rPr lang="ru-RU" sz="2400" b="0" i="1" dirty="0">
                <a:solidFill>
                  <a:srgbClr val="161616"/>
                </a:solidFill>
                <a:effectLst/>
              </a:rPr>
              <a:t>Тонкие солнечные панели эффективны, когда свет падает на них вертикально. А когда солнце низко, они не могут собрать весь падающий свет. Инженер </a:t>
            </a:r>
            <a:r>
              <a:rPr lang="ru-RU" sz="2400" b="0" i="1" dirty="0" err="1">
                <a:solidFill>
                  <a:srgbClr val="161616"/>
                </a:solidFill>
                <a:effectLst/>
              </a:rPr>
              <a:t>Радванул</a:t>
            </a:r>
            <a:r>
              <a:rPr lang="ru-RU" sz="2400" b="0" i="1" dirty="0">
                <a:solidFill>
                  <a:srgbClr val="161616"/>
                </a:solidFill>
                <a:effectLst/>
              </a:rPr>
              <a:t> </a:t>
            </a:r>
            <a:r>
              <a:rPr lang="ru-RU" sz="2400" b="0" i="1" dirty="0" err="1">
                <a:solidFill>
                  <a:srgbClr val="161616"/>
                </a:solidFill>
                <a:effectLst/>
              </a:rPr>
              <a:t>Сиддик</a:t>
            </a:r>
            <a:r>
              <a:rPr lang="ru-RU" sz="2400" b="0" i="1" dirty="0">
                <a:solidFill>
                  <a:srgbClr val="161616"/>
                </a:solidFill>
                <a:effectLst/>
              </a:rPr>
              <a:t> обратил внимание, что ажурные структуры крыльев </a:t>
            </a:r>
            <a:r>
              <a:rPr lang="ru-RU" sz="2400" b="1" i="1" dirty="0">
                <a:solidFill>
                  <a:srgbClr val="161616"/>
                </a:solidFill>
                <a:effectLst/>
              </a:rPr>
              <a:t>бабочки </a:t>
            </a:r>
            <a:r>
              <a:rPr lang="ru-RU" sz="2400" b="1" i="1" dirty="0" err="1">
                <a:solidFill>
                  <a:srgbClr val="161616"/>
                </a:solidFill>
                <a:effectLst/>
              </a:rPr>
              <a:t>Pachliopta</a:t>
            </a:r>
            <a:r>
              <a:rPr lang="ru-RU" sz="2400" b="1" i="1" dirty="0">
                <a:solidFill>
                  <a:srgbClr val="161616"/>
                </a:solidFill>
                <a:effectLst/>
              </a:rPr>
              <a:t> </a:t>
            </a:r>
            <a:r>
              <a:rPr lang="ru-RU" sz="2400" b="1" i="1" dirty="0" err="1">
                <a:solidFill>
                  <a:srgbClr val="161616"/>
                </a:solidFill>
                <a:effectLst/>
              </a:rPr>
              <a:t>aristolochiae</a:t>
            </a:r>
            <a:r>
              <a:rPr lang="ru-RU" sz="2400" b="0" i="1" dirty="0">
                <a:solidFill>
                  <a:srgbClr val="161616"/>
                </a:solidFill>
                <a:effectLst/>
              </a:rPr>
              <a:t> эффективно собирают свет независимо от угла падения (бабочкам это нужно, чтобы согреваться).      </a:t>
            </a:r>
            <a:r>
              <a:rPr lang="ru-RU" sz="2400" b="1" i="1" dirty="0">
                <a:solidFill>
                  <a:srgbClr val="161616"/>
                </a:solidFill>
                <a:effectLst/>
              </a:rPr>
              <a:t>1</a:t>
            </a:r>
            <a:r>
              <a:rPr lang="ru-RU" sz="2400" b="1" i="1" dirty="0">
                <a:solidFill>
                  <a:srgbClr val="161616"/>
                </a:solidFill>
              </a:rPr>
              <a:t> </a:t>
            </a:r>
            <a:r>
              <a:rPr lang="ru-RU" sz="2400" b="1" i="1" dirty="0">
                <a:solidFill>
                  <a:srgbClr val="161616"/>
                </a:solidFill>
                <a:effectLst/>
              </a:rPr>
              <a:t>б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A39E27-5DFE-4DAF-A3CE-9E41386FF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3" y="3429000"/>
            <a:ext cx="5051396" cy="33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4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1186DF-DC21-488D-9676-2EC57EDDEFAF}"/>
              </a:ext>
            </a:extLst>
          </p:cNvPr>
          <p:cNvSpPr txBox="1"/>
          <p:nvPr/>
        </p:nvSpPr>
        <p:spPr>
          <a:xfrm>
            <a:off x="8578392" y="2075610"/>
            <a:ext cx="36136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i="0" dirty="0">
                <a:solidFill>
                  <a:srgbClr val="161616"/>
                </a:solidFill>
                <a:effectLst/>
                <a:latin typeface="var(--text-style-body-1-font-family)"/>
              </a:rPr>
              <a:t>Варианты ответов:</a:t>
            </a:r>
          </a:p>
          <a:p>
            <a:pPr algn="l"/>
            <a:r>
              <a:rPr lang="ru-RU" sz="2800" i="0" dirty="0">
                <a:solidFill>
                  <a:srgbClr val="161616"/>
                </a:solidFill>
                <a:effectLst/>
                <a:latin typeface="var(--text-style-body-1-font-family)"/>
              </a:rPr>
              <a:t>1)Змея</a:t>
            </a:r>
          </a:p>
          <a:p>
            <a:pPr algn="l"/>
            <a:r>
              <a:rPr lang="ru-RU" sz="2800" i="0" dirty="0">
                <a:solidFill>
                  <a:srgbClr val="161616"/>
                </a:solidFill>
                <a:effectLst/>
                <a:latin typeface="var(--text-style-body-1-font-family)"/>
              </a:rPr>
              <a:t>2)Бабочка</a:t>
            </a:r>
          </a:p>
          <a:p>
            <a:pPr algn="l"/>
            <a:r>
              <a:rPr lang="ru-RU" sz="2800" i="0" dirty="0">
                <a:solidFill>
                  <a:srgbClr val="161616"/>
                </a:solidFill>
                <a:effectLst/>
                <a:latin typeface="var(--text-style-body-1-font-family)"/>
              </a:rPr>
              <a:t>3)Акула</a:t>
            </a:r>
          </a:p>
          <a:p>
            <a:pPr algn="l"/>
            <a:r>
              <a:rPr lang="ru-RU" sz="2800" dirty="0">
                <a:solidFill>
                  <a:srgbClr val="161616"/>
                </a:solidFill>
                <a:latin typeface="var(--text-style-body-1-font-family)"/>
              </a:rPr>
              <a:t>4)Ящерица</a:t>
            </a:r>
            <a:endParaRPr lang="ru-RU" sz="2800" i="0" dirty="0">
              <a:solidFill>
                <a:srgbClr val="161616"/>
              </a:solidFill>
              <a:effectLst/>
              <a:latin typeface="var(--text-style-body-1-font-family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62D1E-B1DF-451E-BA8A-96BDB5BAAE2A}"/>
              </a:ext>
            </a:extLst>
          </p:cNvPr>
          <p:cNvSpPr txBox="1"/>
          <p:nvPr/>
        </p:nvSpPr>
        <p:spPr>
          <a:xfrm>
            <a:off x="1171281" y="641270"/>
            <a:ext cx="8076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rgbClr val="161616"/>
                </a:solidFill>
                <a:effectLst/>
                <a:latin typeface="Roboto" panose="02000000000000000000" pitchFamily="2" charset="0"/>
              </a:rPr>
              <a:t>Какое животное подсказало принцип антибактериальных покрытий для катетеров и раневых повязок?    В какой отрасли используется ?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775BCC-AF21-49A4-BF28-DEC631E4C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6" y="2075610"/>
            <a:ext cx="6186134" cy="39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4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21FD81-E793-4525-8BFE-E1F8DE3D991F}"/>
              </a:ext>
            </a:extLst>
          </p:cNvPr>
          <p:cNvSpPr txBox="1"/>
          <p:nvPr/>
        </p:nvSpPr>
        <p:spPr>
          <a:xfrm>
            <a:off x="1944279" y="549187"/>
            <a:ext cx="75956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>
                <a:solidFill>
                  <a:srgbClr val="161616"/>
                </a:solidFill>
                <a:effectLst/>
                <a:latin typeface="var(--text-style-body-1-font-family)"/>
              </a:rPr>
              <a:t>ОТВЕТ </a:t>
            </a:r>
          </a:p>
          <a:p>
            <a:r>
              <a:rPr lang="ru-RU" b="1" i="1" dirty="0">
                <a:solidFill>
                  <a:srgbClr val="161616"/>
                </a:solidFill>
                <a:latin typeface="var(--text-style-body-1-font-family)"/>
              </a:rPr>
              <a:t>Медицина -0,5б</a:t>
            </a:r>
            <a:endParaRPr lang="ru-RU" b="1" i="1" dirty="0">
              <a:solidFill>
                <a:srgbClr val="161616"/>
              </a:solidFill>
              <a:effectLst/>
              <a:latin typeface="var(--text-style-body-1-font-family)"/>
            </a:endParaRPr>
          </a:p>
          <a:p>
            <a:r>
              <a:rPr lang="ru-RU" b="0" i="1" dirty="0">
                <a:solidFill>
                  <a:srgbClr val="161616"/>
                </a:solidFill>
                <a:effectLst/>
                <a:latin typeface="var(--text-style-body-1-font-family)"/>
              </a:rPr>
              <a:t>Кожа </a:t>
            </a:r>
            <a:r>
              <a:rPr lang="ru-RU" b="1" i="1" dirty="0">
                <a:solidFill>
                  <a:srgbClr val="161616"/>
                </a:solidFill>
                <a:effectLst/>
                <a:latin typeface="var(--text-style-body-1-font-family)"/>
              </a:rPr>
              <a:t>акулы</a:t>
            </a:r>
            <a:r>
              <a:rPr lang="ru-RU" b="0" i="1" dirty="0">
                <a:solidFill>
                  <a:srgbClr val="161616"/>
                </a:solidFill>
                <a:effectLst/>
                <a:latin typeface="var(--text-style-body-1-font-family)"/>
              </a:rPr>
              <a:t> покрыта чешуей из дентина. Он неровный, с выступами. Микробам сложно крепиться к таким поверхностям: приходится компенсировать натяжение мембраны, возникающее на изгибах, а это </a:t>
            </a:r>
            <a:r>
              <a:rPr lang="ru-RU" b="0" i="1" dirty="0" err="1">
                <a:solidFill>
                  <a:srgbClr val="161616"/>
                </a:solidFill>
                <a:effectLst/>
                <a:latin typeface="var(--text-style-body-1-font-family)"/>
              </a:rPr>
              <a:t>энергозатратно</a:t>
            </a:r>
            <a:r>
              <a:rPr lang="ru-RU" b="0" i="1" dirty="0">
                <a:solidFill>
                  <a:srgbClr val="161616"/>
                </a:solidFill>
                <a:effectLst/>
                <a:latin typeface="var(--text-style-body-1-font-family)"/>
              </a:rPr>
              <a:t>. Поэтому акулы не обрастают водорослями. Антимикробный материал имеет схожую структуру.    </a:t>
            </a:r>
            <a:r>
              <a:rPr lang="ru-RU" b="1" i="1" dirty="0">
                <a:solidFill>
                  <a:srgbClr val="161616"/>
                </a:solidFill>
                <a:effectLst/>
                <a:latin typeface="var(--text-style-body-1-font-family)"/>
              </a:rPr>
              <a:t>0,5б 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CA2B4D-EE70-4A9C-947B-4E27853F8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75" y="3044858"/>
            <a:ext cx="5916990" cy="33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43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6CDD0A-B9B2-4093-94B5-661CE3A937BB}"/>
              </a:ext>
            </a:extLst>
          </p:cNvPr>
          <p:cNvSpPr txBox="1"/>
          <p:nvPr/>
        </p:nvSpPr>
        <p:spPr>
          <a:xfrm>
            <a:off x="907329" y="417930"/>
            <a:ext cx="8736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B1E24"/>
                </a:solidFill>
                <a:effectLst/>
                <a:latin typeface="Roboto" panose="02000000000000000000" pitchFamily="2" charset="0"/>
              </a:rPr>
              <a:t>Эти  </a:t>
            </a:r>
            <a:r>
              <a:rPr lang="ru-RU" dirty="0">
                <a:solidFill>
                  <a:srgbClr val="1B1E24"/>
                </a:solidFill>
                <a:latin typeface="Roboto" panose="02000000000000000000" pitchFamily="2" charset="0"/>
              </a:rPr>
              <a:t>животные </a:t>
            </a:r>
            <a:r>
              <a:rPr lang="ru-RU" b="0" i="0" dirty="0">
                <a:solidFill>
                  <a:srgbClr val="1B1E24"/>
                </a:solidFill>
                <a:effectLst/>
                <a:latin typeface="Roboto" panose="02000000000000000000" pitchFamily="2" charset="0"/>
              </a:rPr>
              <a:t>обитают настолько глубоко, что ничего не видят. Поэтому со временем они развили блестящий навык - видеть сквозь предметы. Так была придумана рентгеноскопия.  Какая наука использует эти знания</a:t>
            </a:r>
            <a:r>
              <a:rPr lang="ru-RU" sz="1800" i="0" dirty="0">
                <a:solidFill>
                  <a:srgbClr val="161616"/>
                </a:solidFill>
                <a:effectLst/>
                <a:latin typeface="Roboto" panose="02000000000000000000" pitchFamily="2" charset="0"/>
              </a:rPr>
              <a:t>?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C5C27D-7DB7-4B36-9F72-15705BE0E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53" y="1590804"/>
            <a:ext cx="6242304" cy="4675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6EA0D8-7F95-4C41-BD75-FFDD27163EBE}"/>
              </a:ext>
            </a:extLst>
          </p:cNvPr>
          <p:cNvSpPr txBox="1"/>
          <p:nvPr/>
        </p:nvSpPr>
        <p:spPr>
          <a:xfrm>
            <a:off x="7496667" y="1712304"/>
            <a:ext cx="41077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161616"/>
                </a:solidFill>
                <a:effectLst/>
                <a:latin typeface="var(--text-style-body-1-font-family)"/>
              </a:rPr>
              <a:t>Варианты ответов </a:t>
            </a:r>
          </a:p>
          <a:p>
            <a:pPr marL="342900" indent="-342900" algn="l">
              <a:buAutoNum type="arabicParenR"/>
            </a:pPr>
            <a:r>
              <a:rPr lang="ru-RU" i="0" dirty="0">
                <a:solidFill>
                  <a:srgbClr val="161616"/>
                </a:solidFill>
                <a:effectLst/>
                <a:latin typeface="var(--text-style-body-1-font-family)"/>
              </a:rPr>
              <a:t>Омары</a:t>
            </a:r>
          </a:p>
          <a:p>
            <a:pPr algn="l"/>
            <a:r>
              <a:rPr lang="ru-RU" i="0" dirty="0">
                <a:solidFill>
                  <a:srgbClr val="161616"/>
                </a:solidFill>
                <a:effectLst/>
                <a:latin typeface="var(--text-style-body-1-font-family)"/>
              </a:rPr>
              <a:t>2)Осьминоги</a:t>
            </a:r>
          </a:p>
          <a:p>
            <a:pPr algn="l"/>
            <a:r>
              <a:rPr lang="ru-RU" i="0" dirty="0">
                <a:solidFill>
                  <a:srgbClr val="161616"/>
                </a:solidFill>
                <a:effectLst/>
                <a:latin typeface="var(--text-style-body-1-font-family)"/>
              </a:rPr>
              <a:t>3)Крабы</a:t>
            </a:r>
          </a:p>
          <a:p>
            <a:pPr algn="l"/>
            <a:r>
              <a:rPr lang="ru-RU" dirty="0">
                <a:solidFill>
                  <a:srgbClr val="161616"/>
                </a:solidFill>
                <a:latin typeface="var(--text-style-body-1-font-family)"/>
              </a:rPr>
              <a:t>4) Акулы</a:t>
            </a:r>
            <a:endParaRPr lang="ru-RU" i="0" dirty="0">
              <a:solidFill>
                <a:srgbClr val="161616"/>
              </a:solidFill>
              <a:effectLst/>
              <a:latin typeface="var(--text-style-body-1-font-family)"/>
            </a:endParaRPr>
          </a:p>
        </p:txBody>
      </p:sp>
    </p:spTree>
    <p:extLst>
      <p:ext uri="{BB962C8B-B14F-4D97-AF65-F5344CB8AC3E}">
        <p14:creationId xmlns:p14="http://schemas.microsoft.com/office/powerpoint/2010/main" val="310101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F99119-23F8-482C-93CA-2F798557E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3" y="1576199"/>
            <a:ext cx="9700612" cy="479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84746-735D-4948-A3F0-DB69BF4E2350}"/>
              </a:ext>
            </a:extLst>
          </p:cNvPr>
          <p:cNvSpPr txBox="1"/>
          <p:nvPr/>
        </p:nvSpPr>
        <p:spPr>
          <a:xfrm>
            <a:off x="942680" y="490194"/>
            <a:ext cx="702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Омар     0,5 б</a:t>
            </a:r>
          </a:p>
          <a:p>
            <a:r>
              <a:rPr lang="ru-RU" dirty="0"/>
              <a:t>Анатомия   0,5 б</a:t>
            </a:r>
          </a:p>
        </p:txBody>
      </p:sp>
    </p:spTree>
    <p:extLst>
      <p:ext uri="{BB962C8B-B14F-4D97-AF65-F5344CB8AC3E}">
        <p14:creationId xmlns:p14="http://schemas.microsoft.com/office/powerpoint/2010/main" val="2319504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633</Words>
  <Application>Microsoft Office PowerPoint</Application>
  <PresentationFormat>Широкоэкранный</PresentationFormat>
  <Paragraphs>61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Roboto</vt:lpstr>
      <vt:lpstr>var(--text-style-body-1-bold-font-family)</vt:lpstr>
      <vt:lpstr>var(--text-style-body-1-font-family)</vt:lpstr>
      <vt:lpstr>YS Text</vt:lpstr>
      <vt:lpstr>Тема Office</vt:lpstr>
      <vt:lpstr>Роль биологии в других науках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ИГРУ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Блинов</dc:creator>
  <cp:lastModifiedBy>Евгений Блинов</cp:lastModifiedBy>
  <cp:revision>12</cp:revision>
  <dcterms:created xsi:type="dcterms:W3CDTF">2024-10-17T15:14:32Z</dcterms:created>
  <dcterms:modified xsi:type="dcterms:W3CDTF">2024-10-20T16:05:15Z</dcterms:modified>
</cp:coreProperties>
</file>