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7" r:id="rId2"/>
    <p:sldId id="259" r:id="rId3"/>
    <p:sldId id="260" r:id="rId4"/>
    <p:sldId id="266" r:id="rId5"/>
    <p:sldId id="265" r:id="rId6"/>
    <p:sldId id="264" r:id="rId7"/>
    <p:sldId id="263" r:id="rId8"/>
    <p:sldId id="270" r:id="rId9"/>
    <p:sldId id="271" r:id="rId10"/>
    <p:sldId id="267" r:id="rId11"/>
    <p:sldId id="268" r:id="rId12"/>
    <p:sldId id="275" r:id="rId13"/>
    <p:sldId id="273" r:id="rId14"/>
    <p:sldId id="258" r:id="rId15"/>
    <p:sldId id="261"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D0EC"/>
    <a:srgbClr val="4ED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9647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8897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6431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6316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2162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1187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7051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4634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9168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052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91848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106E36-FD25-4E2D-B0AA-010F637433A0}" type="datetimeFigureOut">
              <a:rPr lang="ru-RU" smtClean="0"/>
              <a:pPr/>
              <a:t>07.10.2024</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79882427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arm-math.rkc-74.ru/p80aa1.html" TargetMode="External"/><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archvuz.ru/numbers/2004_2/k14" TargetMode="External"/><Relationship Id="rId3" Type="http://schemas.openxmlformats.org/officeDocument/2006/relationships/hyperlink" Target="http://ru.wikipedia.org/wiki/%CC%E0%F2%E5%EC%E0%F2%E8%EA%E0" TargetMode="External"/><Relationship Id="rId7" Type="http://schemas.openxmlformats.org/officeDocument/2006/relationships/hyperlink" Target="http://ivona.bigmir.net/health/news/305486-Kachestvo-zhizni-zavisit-ot-znanija-matematiki" TargetMode="External"/><Relationship Id="rId12" Type="http://schemas.openxmlformats.org/officeDocument/2006/relationships/hyperlink" Target="http://www.google.ru/imghp?hl=ru&amp;tab=wi"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univertv.ru/video/matematika/istoriya_matematiki/istoriya_matematiki/?mark=all" TargetMode="External"/><Relationship Id="rId11" Type="http://schemas.openxmlformats.org/officeDocument/2006/relationships/hyperlink" Target="http://bse.sci-lib.com/article074306.html" TargetMode="External"/><Relationship Id="rId5" Type="http://schemas.openxmlformats.org/officeDocument/2006/relationships/hyperlink" Target="http://www.mail.ru/" TargetMode="External"/><Relationship Id="rId10" Type="http://schemas.openxmlformats.org/officeDocument/2006/relationships/hyperlink" Target="http://www.basegroup.ru/library/analysis/fuzzylogic/math/" TargetMode="External"/><Relationship Id="rId4" Type="http://schemas.openxmlformats.org/officeDocument/2006/relationships/hyperlink" Target="http://www.yandex.ru/" TargetMode="External"/><Relationship Id="rId9" Type="http://schemas.openxmlformats.org/officeDocument/2006/relationships/hyperlink" Target="http://vorum.ru/questions/811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9632" y="692696"/>
            <a:ext cx="7546032" cy="1080120"/>
          </a:xfrm>
        </p:spPr>
        <p:txBody>
          <a:bodyPr>
            <a:normAutofit/>
          </a:bodyPr>
          <a:lstStyle/>
          <a:p>
            <a:r>
              <a:rPr lang="ru-RU" sz="5400" b="1" dirty="0" smtClean="0">
                <a:solidFill>
                  <a:srgbClr val="FF0000"/>
                </a:solidFill>
              </a:rPr>
              <a:t>Математика </a:t>
            </a:r>
            <a:r>
              <a:rPr lang="ru-RU" sz="5400" b="1" dirty="0" smtClean="0">
                <a:solidFill>
                  <a:srgbClr val="FF0000"/>
                </a:solidFill>
              </a:rPr>
              <a:t>вокруг нас</a:t>
            </a:r>
            <a:endParaRPr lang="ru-RU" sz="5400" b="1" dirty="0">
              <a:solidFill>
                <a:srgbClr val="FF0000"/>
              </a:solidFill>
            </a:endParaRPr>
          </a:p>
        </p:txBody>
      </p:sp>
      <p:sp>
        <p:nvSpPr>
          <p:cNvPr id="10243" name="Rectangle 3"/>
          <p:cNvSpPr>
            <a:spLocks noGrp="1" noChangeArrowheads="1"/>
          </p:cNvSpPr>
          <p:nvPr>
            <p:ph idx="1"/>
          </p:nvPr>
        </p:nvSpPr>
        <p:spPr>
          <a:xfrm>
            <a:off x="3275856" y="3717032"/>
            <a:ext cx="3024336" cy="1800200"/>
          </a:xfrm>
        </p:spPr>
        <p:txBody>
          <a:bodyPr>
            <a:normAutofit/>
          </a:bodyPr>
          <a:lstStyle/>
          <a:p>
            <a:pPr>
              <a:buFontTx/>
              <a:buNone/>
            </a:pPr>
            <a:endParaRPr lang="ru-RU" sz="2000" dirty="0" smtClean="0">
              <a:solidFill>
                <a:schemeClr val="tx2">
                  <a:lumMod val="75000"/>
                </a:schemeClr>
              </a:solidFill>
            </a:endParaRPr>
          </a:p>
        </p:txBody>
      </p:sp>
      <p:sp>
        <p:nvSpPr>
          <p:cNvPr id="4" name="TextBox 3"/>
          <p:cNvSpPr txBox="1"/>
          <p:nvPr/>
        </p:nvSpPr>
        <p:spPr>
          <a:xfrm>
            <a:off x="3419872" y="5373216"/>
            <a:ext cx="3240360" cy="369332"/>
          </a:xfrm>
          <a:prstGeom prst="rect">
            <a:avLst/>
          </a:prstGeom>
          <a:noFill/>
        </p:spPr>
        <p:txBody>
          <a:bodyPr wrap="square" rtlCol="0">
            <a:spAutoFit/>
          </a:bodyPr>
          <a:lstStyle/>
          <a:p>
            <a:endParaRPr lang="ru-RU" dirty="0" smtClean="0"/>
          </a:p>
        </p:txBody>
      </p:sp>
      <p:sp>
        <p:nvSpPr>
          <p:cNvPr id="5" name="TextBox 4"/>
          <p:cNvSpPr txBox="1"/>
          <p:nvPr/>
        </p:nvSpPr>
        <p:spPr>
          <a:xfrm>
            <a:off x="2123728" y="1628800"/>
            <a:ext cx="5904656" cy="2062103"/>
          </a:xfrm>
          <a:prstGeom prst="rect">
            <a:avLst/>
          </a:prstGeom>
          <a:noFill/>
        </p:spPr>
        <p:txBody>
          <a:bodyPr wrap="square" rtlCol="0">
            <a:spAutoFit/>
          </a:bodyPr>
          <a:lstStyle/>
          <a:p>
            <a:r>
              <a:rPr lang="ru-RU" sz="3200" b="1" dirty="0" smtClean="0">
                <a:solidFill>
                  <a:srgbClr val="0070C0"/>
                </a:solidFill>
                <a:latin typeface="Consolas" pitchFamily="49" charset="0"/>
              </a:rPr>
              <a:t>«Математику уже затем</a:t>
            </a:r>
          </a:p>
          <a:p>
            <a:r>
              <a:rPr lang="ru-RU" sz="3200" b="1" dirty="0" smtClean="0">
                <a:solidFill>
                  <a:srgbClr val="0070C0"/>
                </a:solidFill>
                <a:latin typeface="Consolas" pitchFamily="49" charset="0"/>
              </a:rPr>
              <a:t>изучать </a:t>
            </a:r>
            <a:r>
              <a:rPr lang="ru-RU" sz="3200" b="1" dirty="0" smtClean="0">
                <a:solidFill>
                  <a:srgbClr val="0070C0"/>
                </a:solidFill>
                <a:latin typeface="Consolas" pitchFamily="49" charset="0"/>
              </a:rPr>
              <a:t>следует, что она ум в </a:t>
            </a:r>
            <a:r>
              <a:rPr lang="ru-RU" sz="3200" b="1" dirty="0" smtClean="0">
                <a:solidFill>
                  <a:srgbClr val="0070C0"/>
                </a:solidFill>
                <a:latin typeface="Consolas" pitchFamily="49" charset="0"/>
              </a:rPr>
              <a:t>порядок </a:t>
            </a:r>
            <a:r>
              <a:rPr lang="ru-RU" sz="3200" b="1" dirty="0" smtClean="0">
                <a:solidFill>
                  <a:srgbClr val="0070C0"/>
                </a:solidFill>
                <a:latin typeface="Consolas" pitchFamily="49" charset="0"/>
              </a:rPr>
              <a:t>приводит» </a:t>
            </a:r>
          </a:p>
          <a:p>
            <a:r>
              <a:rPr lang="ru-RU" sz="3200" b="1" dirty="0" smtClean="0">
                <a:solidFill>
                  <a:srgbClr val="0070C0"/>
                </a:solidFill>
                <a:latin typeface="Consolas" pitchFamily="49" charset="0"/>
              </a:rPr>
              <a:t>М.В. Ломоносов</a:t>
            </a:r>
            <a:endParaRPr lang="ru-RU" sz="3200" b="1" dirty="0">
              <a:solidFill>
                <a:srgbClr val="0070C0"/>
              </a:solidFill>
              <a:latin typeface="Consolas" pitchFamily="49"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520" y="0"/>
            <a:ext cx="5554960" cy="634082"/>
          </a:xfrm>
          <a:solidFill>
            <a:srgbClr val="FFC000"/>
          </a:solidFill>
        </p:spPr>
        <p:txBody>
          <a:bodyPr>
            <a:normAutofit fontScale="90000"/>
          </a:bodyPr>
          <a:lstStyle/>
          <a:p>
            <a:r>
              <a:rPr lang="ru-RU" sz="2800" dirty="0" smtClean="0"/>
              <a:t>Профессии, связанные с математикой</a:t>
            </a:r>
            <a:endParaRPr lang="ru-RU" sz="2800" dirty="0"/>
          </a:p>
        </p:txBody>
      </p:sp>
      <p:sp>
        <p:nvSpPr>
          <p:cNvPr id="12291" name="Rectangle 3"/>
          <p:cNvSpPr>
            <a:spLocks noGrp="1" noChangeArrowheads="1"/>
          </p:cNvSpPr>
          <p:nvPr>
            <p:ph idx="1"/>
          </p:nvPr>
        </p:nvSpPr>
        <p:spPr>
          <a:xfrm>
            <a:off x="179512" y="836713"/>
            <a:ext cx="8964488" cy="3168351"/>
          </a:xfrm>
          <a:solidFill>
            <a:schemeClr val="bg1"/>
          </a:solidFill>
        </p:spPr>
        <p:txBody>
          <a:bodyPr>
            <a:normAutofit fontScale="92500" lnSpcReduction="20000"/>
          </a:bodyPr>
          <a:lstStyle/>
          <a:p>
            <a:pPr>
              <a:buFont typeface="Courier New" pitchFamily="49" charset="0"/>
              <a:buChar char="o"/>
            </a:pPr>
            <a:r>
              <a:rPr lang="ru-RU" sz="2400" b="1" dirty="0" smtClean="0">
                <a:solidFill>
                  <a:srgbClr val="7030A0"/>
                </a:solidFill>
              </a:rPr>
              <a:t>Математика превратилась в повседневное орудие исследования в физике, астрономии, биологии, инженерном деле, организации производства и многих других областях теоретической и прикладной деятельности. Многие крупные врачи, экономисты и специалисты в области социальных исследований считают, что дальнейший прогресс их дисциплин тесно связан с более широким и полнокровным использованием математических методов, чем это было до настоящего времени. Не зря греческие ученые говорили, что математика есть ключ ко всем наукам. Конечно же, вышесказанное еще раз доказывает то, как математика важна не просто сама по себе, а как в ней нуждаются другие науки, опираются на математические факты и, тем самым, помогают развиваться человечеству все дальше и дальше!</a:t>
            </a:r>
            <a:endParaRPr lang="ru-RU" sz="2400" b="1" dirty="0">
              <a:solidFill>
                <a:srgbClr val="7030A0"/>
              </a:solidFill>
            </a:endParaRPr>
          </a:p>
        </p:txBody>
      </p:sp>
      <p:pic>
        <p:nvPicPr>
          <p:cNvPr id="11266" name="Picture 2"/>
          <p:cNvPicPr>
            <a:picLocks noChangeAspect="1" noChangeArrowheads="1"/>
          </p:cNvPicPr>
          <p:nvPr/>
        </p:nvPicPr>
        <p:blipFill>
          <a:blip r:embed="rId3" cstate="print"/>
          <a:srcRect/>
          <a:stretch>
            <a:fillRect/>
          </a:stretch>
        </p:blipFill>
        <p:spPr bwMode="auto">
          <a:xfrm>
            <a:off x="4283968" y="4140121"/>
            <a:ext cx="4644008" cy="2717879"/>
          </a:xfrm>
          <a:prstGeom prst="rect">
            <a:avLst/>
          </a:prstGeom>
          <a:ln>
            <a:noFill/>
          </a:ln>
          <a:effectLst>
            <a:softEdge rad="112500"/>
          </a:effectLst>
        </p:spPr>
      </p:pic>
      <p:pic>
        <p:nvPicPr>
          <p:cNvPr id="11267" name="Picture 3"/>
          <p:cNvPicPr>
            <a:picLocks noChangeAspect="1" noChangeArrowheads="1"/>
          </p:cNvPicPr>
          <p:nvPr/>
        </p:nvPicPr>
        <p:blipFill>
          <a:blip r:embed="rId4" cstate="print"/>
          <a:srcRect/>
          <a:stretch>
            <a:fillRect/>
          </a:stretch>
        </p:blipFill>
        <p:spPr bwMode="auto">
          <a:xfrm>
            <a:off x="251520" y="3896883"/>
            <a:ext cx="2220838" cy="29611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checkerboard(across)">
                                      <p:cBhvr>
                                        <p:cTn id="7" dur="500"/>
                                        <p:tgtEl>
                                          <p:spTgt spid="12291">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12"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520" y="0"/>
            <a:ext cx="6768752" cy="548680"/>
          </a:xfrm>
          <a:solidFill>
            <a:schemeClr val="bg1"/>
          </a:solidFill>
        </p:spPr>
        <p:txBody>
          <a:bodyPr>
            <a:normAutofit/>
          </a:bodyPr>
          <a:lstStyle/>
          <a:p>
            <a:r>
              <a:rPr lang="ru-RU" sz="2800" dirty="0" smtClean="0"/>
              <a:t>Место математики в повседневной жизни</a:t>
            </a:r>
            <a:endParaRPr lang="ru-RU" sz="2800" dirty="0"/>
          </a:p>
        </p:txBody>
      </p:sp>
      <p:sp>
        <p:nvSpPr>
          <p:cNvPr id="12291" name="Rectangle 3"/>
          <p:cNvSpPr>
            <a:spLocks noGrp="1" noChangeArrowheads="1"/>
          </p:cNvSpPr>
          <p:nvPr>
            <p:ph idx="1"/>
          </p:nvPr>
        </p:nvSpPr>
        <p:spPr>
          <a:xfrm>
            <a:off x="2195736" y="692696"/>
            <a:ext cx="6696744" cy="5904656"/>
          </a:xfrm>
          <a:solidFill>
            <a:srgbClr val="5AD0EC"/>
          </a:solidFill>
        </p:spPr>
        <p:txBody>
          <a:bodyPr>
            <a:normAutofit fontScale="85000" lnSpcReduction="10000"/>
          </a:bodyPr>
          <a:lstStyle/>
          <a:p>
            <a:pPr>
              <a:buFont typeface="Wingdings" pitchFamily="2" charset="2"/>
              <a:buChar char="ü"/>
            </a:pPr>
            <a:r>
              <a:rPr lang="ru-RU" sz="2400" dirty="0" smtClean="0"/>
              <a:t>Математика содержит в себе черты волевой деятельности, умозрительного рассуждения и стремления к эстетическому совершенству. Ее основные и взаимно противоположные элементы - логика и интуиция, анализ и конструкция, общность и конкретность. В жизни нам приходится считать (например, деньги), мы постоянно используем (часто не замечая этого) знания о величинах, характеризующих протяжённости, площади, объёмы, промежутки времени, скорости и многое другое. Всё это пришло к нам на уроках арифметики и геометрии и сгодилось для ориентации в окружающем мире.</a:t>
            </a:r>
          </a:p>
          <a:p>
            <a:pPr>
              <a:buFont typeface="Wingdings" pitchFamily="2" charset="2"/>
              <a:buChar char="ü"/>
            </a:pPr>
            <a:endParaRPr lang="ru-RU" sz="2400" dirty="0" smtClean="0"/>
          </a:p>
          <a:p>
            <a:pPr>
              <a:buFont typeface="Wingdings" pitchFamily="2" charset="2"/>
              <a:buChar char="ü"/>
            </a:pPr>
            <a:r>
              <a:rPr lang="ru-RU" sz="2400" dirty="0" smtClean="0"/>
              <a:t>Математика нужна детям для формирования духовного облика, развития необходимых черт характера (терпения, трудолюбия). Девочка может учитывать то, что математика поможет ей быть хорошей мамой (помогать своим детям, вести с ними развивающую работу). Кому-то занятие этой наукой придает уверенности в себе, кто-то рад, что узнает об интересных людях (например, об Архимеде). Некоторым математика приятна как наука, большинство осознает ее необходимость в будущей профессии.</a:t>
            </a:r>
            <a:endParaRPr lang="ru-RU" sz="2400" dirty="0"/>
          </a:p>
        </p:txBody>
      </p:sp>
      <p:pic>
        <p:nvPicPr>
          <p:cNvPr id="3" name="Picture 3"/>
          <p:cNvPicPr>
            <a:picLocks noChangeAspect="1" noChangeArrowheads="1"/>
          </p:cNvPicPr>
          <p:nvPr/>
        </p:nvPicPr>
        <p:blipFill>
          <a:blip r:embed="rId3" cstate="print"/>
          <a:srcRect/>
          <a:stretch>
            <a:fillRect/>
          </a:stretch>
        </p:blipFill>
        <p:spPr bwMode="auto">
          <a:xfrm>
            <a:off x="179512" y="548680"/>
            <a:ext cx="1619672" cy="15285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292" name="Picture 4"/>
          <p:cNvPicPr>
            <a:picLocks noChangeAspect="1" noChangeArrowheads="1"/>
          </p:cNvPicPr>
          <p:nvPr/>
        </p:nvPicPr>
        <p:blipFill>
          <a:blip r:embed="rId4" cstate="print"/>
          <a:srcRect/>
          <a:stretch>
            <a:fillRect/>
          </a:stretch>
        </p:blipFill>
        <p:spPr bwMode="auto">
          <a:xfrm>
            <a:off x="179513" y="3645024"/>
            <a:ext cx="1824202" cy="1368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3" name="Picture 5"/>
          <p:cNvPicPr>
            <a:picLocks noChangeAspect="1" noChangeArrowheads="1"/>
          </p:cNvPicPr>
          <p:nvPr/>
        </p:nvPicPr>
        <p:blipFill>
          <a:blip r:embed="rId5" cstate="print"/>
          <a:srcRect/>
          <a:stretch>
            <a:fillRect/>
          </a:stretch>
        </p:blipFill>
        <p:spPr bwMode="auto">
          <a:xfrm>
            <a:off x="179512" y="2204864"/>
            <a:ext cx="1800200" cy="1313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4" name="Picture 6"/>
          <p:cNvPicPr>
            <a:picLocks noChangeAspect="1" noChangeArrowheads="1"/>
          </p:cNvPicPr>
          <p:nvPr/>
        </p:nvPicPr>
        <p:blipFill>
          <a:blip r:embed="rId6" cstate="print"/>
          <a:srcRect/>
          <a:stretch>
            <a:fillRect/>
          </a:stretch>
        </p:blipFill>
        <p:spPr bwMode="auto">
          <a:xfrm>
            <a:off x="179512" y="5229200"/>
            <a:ext cx="1884884" cy="14545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blinds(horizontal)">
                                      <p:cBhvr>
                                        <p:cTn id="7" dur="500"/>
                                        <p:tgtEl>
                                          <p:spTgt spid="12291">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12" dur="5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ED7DA"/>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dirty="0" smtClean="0">
                <a:solidFill>
                  <a:srgbClr val="5AD0EC"/>
                </a:solidFill>
              </a:rPr>
              <a:t>……</a:t>
            </a:r>
            <a:endParaRPr lang="ru-RU" dirty="0">
              <a:solidFill>
                <a:srgbClr val="5AD0EC"/>
              </a:solidFill>
            </a:endParaRPr>
          </a:p>
        </p:txBody>
      </p:sp>
      <p:sp>
        <p:nvSpPr>
          <p:cNvPr id="12291" name="Rectangle 3"/>
          <p:cNvSpPr>
            <a:spLocks noGrp="1" noChangeArrowheads="1"/>
          </p:cNvSpPr>
          <p:nvPr>
            <p:ph idx="1"/>
          </p:nvPr>
        </p:nvSpPr>
        <p:spPr>
          <a:xfrm>
            <a:off x="1331640" y="1700808"/>
            <a:ext cx="6408712" cy="3528392"/>
          </a:xfrm>
          <a:solidFill>
            <a:srgbClr val="4ED7DA"/>
          </a:solidFill>
        </p:spPr>
        <p:style>
          <a:lnRef idx="1">
            <a:schemeClr val="accent5"/>
          </a:lnRef>
          <a:fillRef idx="3">
            <a:schemeClr val="accent5"/>
          </a:fillRef>
          <a:effectRef idx="2">
            <a:schemeClr val="accent5"/>
          </a:effectRef>
          <a:fontRef idx="minor">
            <a:schemeClr val="lt1"/>
          </a:fontRef>
        </p:style>
        <p:txBody>
          <a:bodyPr>
            <a:prstTxWarp prst="textInflate">
              <a:avLst/>
            </a:prstTxWarp>
            <a:normAutofit/>
          </a:bodyPr>
          <a:lstStyle/>
          <a:p>
            <a:pPr algn="ctr">
              <a:buNone/>
            </a:pPr>
            <a:r>
              <a:rPr lang="ru-RU" sz="8800" dirty="0" smtClean="0"/>
              <a:t>Приложения</a:t>
            </a:r>
            <a:endParaRPr lang="ru-RU" sz="8800" dirty="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067944" y="0"/>
            <a:ext cx="5076056" cy="346050"/>
          </a:xfrm>
          <a:solidFill>
            <a:schemeClr val="tx2">
              <a:lumMod val="40000"/>
              <a:lumOff val="60000"/>
            </a:schemeClr>
          </a:solidFill>
        </p:spPr>
        <p:txBody>
          <a:bodyPr>
            <a:normAutofit fontScale="90000"/>
          </a:bodyPr>
          <a:lstStyle/>
          <a:p>
            <a:r>
              <a:rPr lang="ru-RU" sz="2400" dirty="0" smtClean="0"/>
              <a:t>Математика в пословицах и поговорках</a:t>
            </a:r>
            <a:endParaRPr lang="ru-RU" sz="2400" dirty="0"/>
          </a:p>
        </p:txBody>
      </p:sp>
      <p:sp>
        <p:nvSpPr>
          <p:cNvPr id="12291" name="Rectangle 3"/>
          <p:cNvSpPr>
            <a:spLocks noGrp="1" noChangeArrowheads="1"/>
          </p:cNvSpPr>
          <p:nvPr>
            <p:ph idx="1"/>
          </p:nvPr>
        </p:nvSpPr>
        <p:spPr>
          <a:xfrm>
            <a:off x="179512" y="476672"/>
            <a:ext cx="6732240" cy="6120680"/>
          </a:xfrm>
          <a:gradFill flip="none" rotWithShape="1">
            <a:gsLst>
              <a:gs pos="0">
                <a:srgbClr val="FF3399">
                  <a:alpha val="28000"/>
                </a:srgbClr>
              </a:gs>
              <a:gs pos="25000">
                <a:srgbClr val="FF6633"/>
              </a:gs>
              <a:gs pos="50000">
                <a:srgbClr val="FFFF00"/>
              </a:gs>
              <a:gs pos="75000">
                <a:srgbClr val="01A78F"/>
              </a:gs>
              <a:gs pos="100000">
                <a:srgbClr val="3366FF"/>
              </a:gs>
            </a:gsLst>
            <a:lin ang="5400000" scaled="1"/>
            <a:tileRect/>
          </a:gradFill>
        </p:spPr>
        <p:txBody>
          <a:bodyPr>
            <a:normAutofit fontScale="85000" lnSpcReduction="20000"/>
          </a:bodyPr>
          <a:lstStyle/>
          <a:p>
            <a:pPr>
              <a:buFont typeface="Wingdings" pitchFamily="2" charset="2"/>
              <a:buChar char="§"/>
            </a:pPr>
            <a:r>
              <a:rPr lang="ru-RU" sz="1600" dirty="0" smtClean="0"/>
              <a:t>Ноль внимания (прост.). Полное равнодушие, безразличие со стороны кого-либо к кому-либо или чему-либо.</a:t>
            </a:r>
          </a:p>
          <a:p>
            <a:pPr>
              <a:buFont typeface="Wingdings" pitchFamily="2" charset="2"/>
              <a:buChar char="§"/>
            </a:pPr>
            <a:r>
              <a:rPr lang="ru-RU" sz="1600" dirty="0" smtClean="0"/>
              <a:t>Абсолютный нуль, круглый ноль. Человек ничтожный, совершенно бесполезный в каком-либо деле. </a:t>
            </a:r>
          </a:p>
          <a:p>
            <a:pPr>
              <a:buFont typeface="Wingdings" pitchFamily="2" charset="2"/>
              <a:buChar char="§"/>
            </a:pPr>
            <a:r>
              <a:rPr lang="ru-RU" sz="1600" dirty="0" smtClean="0"/>
              <a:t>Сводить к нулю, свести к нулю. Лишать всякого смысла, значения. ("сводить на нет").</a:t>
            </a:r>
          </a:p>
          <a:p>
            <a:pPr>
              <a:buFont typeface="Wingdings" pitchFamily="2" charset="2"/>
              <a:buChar char="§"/>
            </a:pPr>
            <a:r>
              <a:rPr lang="ru-RU" sz="1600" dirty="0" smtClean="0"/>
              <a:t>Одна пчела немного меду натаскает.</a:t>
            </a:r>
          </a:p>
          <a:p>
            <a:pPr>
              <a:buFont typeface="Wingdings" pitchFamily="2" charset="2"/>
              <a:buChar char="§"/>
            </a:pPr>
            <a:r>
              <a:rPr lang="ru-RU" sz="1600" dirty="0" smtClean="0"/>
              <a:t>Одной рукой в ладоши не хлопнешь.</a:t>
            </a:r>
          </a:p>
          <a:p>
            <a:pPr>
              <a:buFont typeface="Wingdings" pitchFamily="2" charset="2"/>
              <a:buChar char="§"/>
            </a:pPr>
            <a:r>
              <a:rPr lang="ru-RU" sz="1600" dirty="0" smtClean="0"/>
              <a:t>Один в поле не воин.</a:t>
            </a:r>
          </a:p>
          <a:p>
            <a:pPr>
              <a:buFont typeface="Wingdings" pitchFamily="2" charset="2"/>
              <a:buChar char="§"/>
            </a:pPr>
            <a:r>
              <a:rPr lang="ru-RU" sz="1600" dirty="0" smtClean="0"/>
              <a:t>Один пашет, а семеро руками машут.</a:t>
            </a:r>
          </a:p>
          <a:p>
            <a:pPr>
              <a:buFont typeface="Wingdings" pitchFamily="2" charset="2"/>
              <a:buChar char="§"/>
            </a:pPr>
            <a:r>
              <a:rPr lang="ru-RU" sz="1600" dirty="0" smtClean="0"/>
              <a:t>Одна голова на плечах.</a:t>
            </a:r>
          </a:p>
          <a:p>
            <a:pPr>
              <a:buFont typeface="Wingdings" pitchFamily="2" charset="2"/>
              <a:buChar char="§"/>
            </a:pPr>
            <a:r>
              <a:rPr lang="ru-RU" sz="1600" dirty="0" smtClean="0"/>
              <a:t>Одна нога тут, другая - там.</a:t>
            </a:r>
          </a:p>
          <a:p>
            <a:pPr>
              <a:buFont typeface="Wingdings" pitchFamily="2" charset="2"/>
              <a:buChar char="§"/>
            </a:pPr>
            <a:r>
              <a:rPr lang="ru-RU" sz="1600" dirty="0" smtClean="0"/>
              <a:t>Одна мудрая голова ста голов стоит.</a:t>
            </a:r>
          </a:p>
          <a:p>
            <a:pPr>
              <a:buFont typeface="Wingdings" pitchFamily="2" charset="2"/>
              <a:buChar char="§"/>
            </a:pPr>
            <a:r>
              <a:rPr lang="ru-RU" sz="1600" dirty="0" smtClean="0"/>
              <a:t>Лучше один раз увидеть, чем сто раз услышать.</a:t>
            </a:r>
          </a:p>
          <a:p>
            <a:pPr>
              <a:buFont typeface="Wingdings" pitchFamily="2" charset="2"/>
              <a:buChar char="§"/>
            </a:pPr>
            <a:r>
              <a:rPr lang="ru-RU" sz="1600" dirty="0" smtClean="0"/>
              <a:t>Два сапога - пара.</a:t>
            </a:r>
          </a:p>
          <a:p>
            <a:pPr>
              <a:buFont typeface="Wingdings" pitchFamily="2" charset="2"/>
              <a:buChar char="§"/>
            </a:pPr>
            <a:r>
              <a:rPr lang="ru-RU" sz="1600" dirty="0" smtClean="0"/>
              <a:t>Как две капли воды.</a:t>
            </a:r>
          </a:p>
          <a:p>
            <a:pPr>
              <a:buFont typeface="Wingdings" pitchFamily="2" charset="2"/>
              <a:buChar char="§"/>
            </a:pPr>
            <a:r>
              <a:rPr lang="ru-RU" sz="1600" dirty="0" smtClean="0"/>
              <a:t>Кто скоро помог, тот дважды помог.</a:t>
            </a:r>
          </a:p>
          <a:p>
            <a:pPr>
              <a:buFont typeface="Wingdings" pitchFamily="2" charset="2"/>
              <a:buChar char="§"/>
            </a:pPr>
            <a:r>
              <a:rPr lang="ru-RU" sz="1600" dirty="0" smtClean="0"/>
              <a:t>Старый друг лучше новых двух. Говорится, когда хотят подчеркнуть верность, преданность и незаменимость старого друга.</a:t>
            </a:r>
          </a:p>
          <a:p>
            <a:pPr>
              <a:buFont typeface="Wingdings" pitchFamily="2" charset="2"/>
              <a:buChar char="§"/>
            </a:pPr>
            <a:r>
              <a:rPr lang="ru-RU" sz="1600" dirty="0" smtClean="0"/>
              <a:t>Лук от семи недуг.</a:t>
            </a:r>
          </a:p>
          <a:p>
            <a:pPr>
              <a:buFont typeface="Wingdings" pitchFamily="2" charset="2"/>
              <a:buChar char="§"/>
            </a:pPr>
            <a:r>
              <a:rPr lang="ru-RU" sz="1600" dirty="0" smtClean="0"/>
              <a:t>За семью морями.</a:t>
            </a:r>
          </a:p>
          <a:p>
            <a:pPr>
              <a:buFont typeface="Wingdings" pitchFamily="2" charset="2"/>
              <a:buChar char="§"/>
            </a:pPr>
            <a:r>
              <a:rPr lang="ru-RU" sz="1600" dirty="0" smtClean="0"/>
              <a:t>Сам не дерусь, семерых не боюсь.</a:t>
            </a:r>
          </a:p>
          <a:p>
            <a:pPr>
              <a:buFont typeface="Wingdings" pitchFamily="2" charset="2"/>
              <a:buChar char="§"/>
            </a:pPr>
            <a:r>
              <a:rPr lang="ru-RU" sz="1600" dirty="0" smtClean="0"/>
              <a:t>До седьмого колена. До самых отдаленных поколений.</a:t>
            </a:r>
          </a:p>
          <a:p>
            <a:pPr>
              <a:buFont typeface="Wingdings" pitchFamily="2" charset="2"/>
              <a:buChar char="§"/>
            </a:pPr>
            <a:r>
              <a:rPr lang="ru-RU" sz="1600" dirty="0" smtClean="0"/>
              <a:t>На седьмом небе. Выражение, пришедшее к нам от греческого философа Аристотеля. Оно означает в настоящее время высшую степень радости, счастья.</a:t>
            </a:r>
          </a:p>
          <a:p>
            <a:pPr>
              <a:buFont typeface="Wingdings" pitchFamily="2" charset="2"/>
              <a:buChar char="§"/>
            </a:pPr>
            <a:r>
              <a:rPr lang="ru-RU" sz="1600" dirty="0" smtClean="0"/>
              <a:t>Семь бед - один ответ.</a:t>
            </a:r>
            <a:endParaRPr lang="ru-RU" sz="16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 calcmode="lin" valueType="num">
                                      <p:cBhvr additive="base">
                                        <p:cTn id="7" dur="500" fill="hold"/>
                                        <p:tgtEl>
                                          <p:spTgt spid="1229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additive="base">
                                        <p:cTn id="31"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4" end="4"/>
                                            </p:txEl>
                                          </p:spTgt>
                                        </p:tgtEl>
                                        <p:attrNameLst>
                                          <p:attrName>style.visibility</p:attrName>
                                        </p:attrNameLst>
                                      </p:cBhvr>
                                      <p:to>
                                        <p:strVal val="visible"/>
                                      </p:to>
                                    </p:set>
                                    <p:anim calcmode="lin" valueType="num">
                                      <p:cBhvr additive="base">
                                        <p:cTn id="37"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5" end="5"/>
                                            </p:txEl>
                                          </p:spTgt>
                                        </p:tgtEl>
                                        <p:attrNameLst>
                                          <p:attrName>style.visibility</p:attrName>
                                        </p:attrNameLst>
                                      </p:cBhvr>
                                      <p:to>
                                        <p:strVal val="visible"/>
                                      </p:to>
                                    </p:set>
                                    <p:anim calcmode="lin" valueType="num">
                                      <p:cBhvr additive="base">
                                        <p:cTn id="43"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1">
                                            <p:txEl>
                                              <p:pRg st="6" end="6"/>
                                            </p:txEl>
                                          </p:spTgt>
                                        </p:tgtEl>
                                        <p:attrNameLst>
                                          <p:attrName>style.visibility</p:attrName>
                                        </p:attrNameLst>
                                      </p:cBhvr>
                                      <p:to>
                                        <p:strVal val="visible"/>
                                      </p:to>
                                    </p:set>
                                    <p:anim calcmode="lin" valueType="num">
                                      <p:cBhvr additive="base">
                                        <p:cTn id="49"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291">
                                            <p:txEl>
                                              <p:pRg st="7" end="7"/>
                                            </p:txEl>
                                          </p:spTgt>
                                        </p:tgtEl>
                                        <p:attrNameLst>
                                          <p:attrName>style.visibility</p:attrName>
                                        </p:attrNameLst>
                                      </p:cBhvr>
                                      <p:to>
                                        <p:strVal val="visible"/>
                                      </p:to>
                                    </p:set>
                                    <p:anim calcmode="lin" valueType="num">
                                      <p:cBhvr additive="base">
                                        <p:cTn id="55"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291">
                                            <p:txEl>
                                              <p:pRg st="8" end="8"/>
                                            </p:txEl>
                                          </p:spTgt>
                                        </p:tgtEl>
                                        <p:attrNameLst>
                                          <p:attrName>style.visibility</p:attrName>
                                        </p:attrNameLst>
                                      </p:cBhvr>
                                      <p:to>
                                        <p:strVal val="visible"/>
                                      </p:to>
                                    </p:set>
                                    <p:anim calcmode="lin" valueType="num">
                                      <p:cBhvr additive="base">
                                        <p:cTn id="61" dur="5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2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291">
                                            <p:txEl>
                                              <p:pRg st="9" end="9"/>
                                            </p:txEl>
                                          </p:spTgt>
                                        </p:tgtEl>
                                        <p:attrNameLst>
                                          <p:attrName>style.visibility</p:attrName>
                                        </p:attrNameLst>
                                      </p:cBhvr>
                                      <p:to>
                                        <p:strVal val="visible"/>
                                      </p:to>
                                    </p:set>
                                    <p:anim calcmode="lin" valueType="num">
                                      <p:cBhvr additive="base">
                                        <p:cTn id="67" dur="5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2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291">
                                            <p:txEl>
                                              <p:pRg st="10" end="10"/>
                                            </p:txEl>
                                          </p:spTgt>
                                        </p:tgtEl>
                                        <p:attrNameLst>
                                          <p:attrName>style.visibility</p:attrName>
                                        </p:attrNameLst>
                                      </p:cBhvr>
                                      <p:to>
                                        <p:strVal val="visible"/>
                                      </p:to>
                                    </p:set>
                                    <p:anim calcmode="lin" valueType="num">
                                      <p:cBhvr additive="base">
                                        <p:cTn id="73" dur="500" fill="hold"/>
                                        <p:tgtEl>
                                          <p:spTgt spid="12291">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2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291">
                                            <p:txEl>
                                              <p:pRg st="11" end="11"/>
                                            </p:txEl>
                                          </p:spTgt>
                                        </p:tgtEl>
                                        <p:attrNameLst>
                                          <p:attrName>style.visibility</p:attrName>
                                        </p:attrNameLst>
                                      </p:cBhvr>
                                      <p:to>
                                        <p:strVal val="visible"/>
                                      </p:to>
                                    </p:set>
                                    <p:anim calcmode="lin" valueType="num">
                                      <p:cBhvr additive="base">
                                        <p:cTn id="79" dur="500" fill="hold"/>
                                        <p:tgtEl>
                                          <p:spTgt spid="12291">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29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291">
                                            <p:txEl>
                                              <p:pRg st="12" end="12"/>
                                            </p:txEl>
                                          </p:spTgt>
                                        </p:tgtEl>
                                        <p:attrNameLst>
                                          <p:attrName>style.visibility</p:attrName>
                                        </p:attrNameLst>
                                      </p:cBhvr>
                                      <p:to>
                                        <p:strVal val="visible"/>
                                      </p:to>
                                    </p:set>
                                    <p:anim calcmode="lin" valueType="num">
                                      <p:cBhvr additive="base">
                                        <p:cTn id="85" dur="500" fill="hold"/>
                                        <p:tgtEl>
                                          <p:spTgt spid="12291">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2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291">
                                            <p:txEl>
                                              <p:pRg st="13" end="13"/>
                                            </p:txEl>
                                          </p:spTgt>
                                        </p:tgtEl>
                                        <p:attrNameLst>
                                          <p:attrName>style.visibility</p:attrName>
                                        </p:attrNameLst>
                                      </p:cBhvr>
                                      <p:to>
                                        <p:strVal val="visible"/>
                                      </p:to>
                                    </p:set>
                                    <p:anim calcmode="lin" valueType="num">
                                      <p:cBhvr additive="base">
                                        <p:cTn id="91" dur="500" fill="hold"/>
                                        <p:tgtEl>
                                          <p:spTgt spid="12291">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29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2291">
                                            <p:txEl>
                                              <p:pRg st="14" end="14"/>
                                            </p:txEl>
                                          </p:spTgt>
                                        </p:tgtEl>
                                        <p:attrNameLst>
                                          <p:attrName>style.visibility</p:attrName>
                                        </p:attrNameLst>
                                      </p:cBhvr>
                                      <p:to>
                                        <p:strVal val="visible"/>
                                      </p:to>
                                    </p:set>
                                    <p:anim calcmode="lin" valueType="num">
                                      <p:cBhvr additive="base">
                                        <p:cTn id="97" dur="500" fill="hold"/>
                                        <p:tgtEl>
                                          <p:spTgt spid="12291">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2291">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2291">
                                            <p:txEl>
                                              <p:pRg st="15" end="15"/>
                                            </p:txEl>
                                          </p:spTgt>
                                        </p:tgtEl>
                                        <p:attrNameLst>
                                          <p:attrName>style.visibility</p:attrName>
                                        </p:attrNameLst>
                                      </p:cBhvr>
                                      <p:to>
                                        <p:strVal val="visible"/>
                                      </p:to>
                                    </p:set>
                                    <p:anim calcmode="lin" valueType="num">
                                      <p:cBhvr additive="base">
                                        <p:cTn id="103" dur="500" fill="hold"/>
                                        <p:tgtEl>
                                          <p:spTgt spid="12291">
                                            <p:txEl>
                                              <p:pRg st="15" end="1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2291">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2291">
                                            <p:txEl>
                                              <p:pRg st="16" end="16"/>
                                            </p:txEl>
                                          </p:spTgt>
                                        </p:tgtEl>
                                        <p:attrNameLst>
                                          <p:attrName>style.visibility</p:attrName>
                                        </p:attrNameLst>
                                      </p:cBhvr>
                                      <p:to>
                                        <p:strVal val="visible"/>
                                      </p:to>
                                    </p:set>
                                    <p:anim calcmode="lin" valueType="num">
                                      <p:cBhvr additive="base">
                                        <p:cTn id="109" dur="500" fill="hold"/>
                                        <p:tgtEl>
                                          <p:spTgt spid="12291">
                                            <p:txEl>
                                              <p:pRg st="16" end="1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2291">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2291">
                                            <p:txEl>
                                              <p:pRg st="17" end="17"/>
                                            </p:txEl>
                                          </p:spTgt>
                                        </p:tgtEl>
                                        <p:attrNameLst>
                                          <p:attrName>style.visibility</p:attrName>
                                        </p:attrNameLst>
                                      </p:cBhvr>
                                      <p:to>
                                        <p:strVal val="visible"/>
                                      </p:to>
                                    </p:set>
                                    <p:anim calcmode="lin" valueType="num">
                                      <p:cBhvr additive="base">
                                        <p:cTn id="115" dur="500" fill="hold"/>
                                        <p:tgtEl>
                                          <p:spTgt spid="12291">
                                            <p:txEl>
                                              <p:pRg st="17" end="1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2291">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2291">
                                            <p:txEl>
                                              <p:pRg st="18" end="18"/>
                                            </p:txEl>
                                          </p:spTgt>
                                        </p:tgtEl>
                                        <p:attrNameLst>
                                          <p:attrName>style.visibility</p:attrName>
                                        </p:attrNameLst>
                                      </p:cBhvr>
                                      <p:to>
                                        <p:strVal val="visible"/>
                                      </p:to>
                                    </p:set>
                                    <p:anim calcmode="lin" valueType="num">
                                      <p:cBhvr additive="base">
                                        <p:cTn id="121" dur="500" fill="hold"/>
                                        <p:tgtEl>
                                          <p:spTgt spid="12291">
                                            <p:txEl>
                                              <p:pRg st="18" end="18"/>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2291">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2291">
                                            <p:txEl>
                                              <p:pRg st="19" end="19"/>
                                            </p:txEl>
                                          </p:spTgt>
                                        </p:tgtEl>
                                        <p:attrNameLst>
                                          <p:attrName>style.visibility</p:attrName>
                                        </p:attrNameLst>
                                      </p:cBhvr>
                                      <p:to>
                                        <p:strVal val="visible"/>
                                      </p:to>
                                    </p:set>
                                    <p:anim calcmode="lin" valueType="num">
                                      <p:cBhvr additive="base">
                                        <p:cTn id="127" dur="500" fill="hold"/>
                                        <p:tgtEl>
                                          <p:spTgt spid="12291">
                                            <p:txEl>
                                              <p:pRg st="19" end="19"/>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2291">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2291">
                                            <p:txEl>
                                              <p:pRg st="20" end="20"/>
                                            </p:txEl>
                                          </p:spTgt>
                                        </p:tgtEl>
                                        <p:attrNameLst>
                                          <p:attrName>style.visibility</p:attrName>
                                        </p:attrNameLst>
                                      </p:cBhvr>
                                      <p:to>
                                        <p:strVal val="visible"/>
                                      </p:to>
                                    </p:set>
                                    <p:anim calcmode="lin" valueType="num">
                                      <p:cBhvr additive="base">
                                        <p:cTn id="133" dur="500" fill="hold"/>
                                        <p:tgtEl>
                                          <p:spTgt spid="12291">
                                            <p:txEl>
                                              <p:pRg st="20" end="2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2291">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394692"/>
            <a:ext cx="7308304" cy="6463308"/>
          </a:xfrm>
          <a:prstGeom prst="rect">
            <a:avLst/>
          </a:prstGeom>
          <a:solidFill>
            <a:schemeClr val="bg1"/>
          </a:solidFill>
        </p:spPr>
        <p:txBody>
          <a:bodyPr wrap="square" rtlCol="0">
            <a:spAutoFit/>
          </a:bodyPr>
          <a:lstStyle/>
          <a:p>
            <a:pPr marL="342900" indent="-342900">
              <a:buFont typeface="+mj-lt"/>
              <a:buAutoNum type="arabicPeriod"/>
            </a:pPr>
            <a:r>
              <a:rPr lang="ru-RU" dirty="0" smtClean="0"/>
              <a:t>Древнегреческий ученый Пифагор, живший в середине тысячелетия до нашей эры. </a:t>
            </a:r>
          </a:p>
          <a:p>
            <a:pPr marL="342900" indent="-342900">
              <a:buFont typeface="+mj-lt"/>
              <a:buAutoNum type="arabicPeriod"/>
            </a:pPr>
            <a:r>
              <a:rPr lang="ru-RU" dirty="0" smtClean="0"/>
              <a:t>Архимед, великий древнегреческий математик и механик.</a:t>
            </a:r>
          </a:p>
          <a:p>
            <a:pPr marL="342900" indent="-342900">
              <a:buFont typeface="+mj-lt"/>
              <a:buAutoNum type="arabicPeriod"/>
            </a:pPr>
            <a:r>
              <a:rPr lang="ru-RU" dirty="0" smtClean="0"/>
              <a:t>Жан </a:t>
            </a:r>
            <a:r>
              <a:rPr lang="ru-RU" dirty="0" err="1" smtClean="0"/>
              <a:t>д'Аламбер</a:t>
            </a:r>
            <a:endParaRPr lang="ru-RU" dirty="0" smtClean="0"/>
          </a:p>
          <a:p>
            <a:pPr marL="342900" indent="-342900">
              <a:buFont typeface="+mj-lt"/>
              <a:buAutoNum type="arabicPeriod"/>
            </a:pPr>
            <a:r>
              <a:rPr lang="ru-RU" dirty="0" smtClean="0"/>
              <a:t>Михаил Васильевич Остроградский (1801-1861/62)</a:t>
            </a:r>
          </a:p>
          <a:p>
            <a:pPr marL="342900" indent="-342900">
              <a:buFont typeface="+mj-lt"/>
              <a:buAutoNum type="arabicPeriod"/>
            </a:pPr>
            <a:r>
              <a:rPr lang="ru-RU" dirty="0" smtClean="0"/>
              <a:t>Карл Гаусс (1777-1855)</a:t>
            </a:r>
          </a:p>
          <a:p>
            <a:pPr marL="342900" indent="-342900">
              <a:buFont typeface="+mj-lt"/>
              <a:buAutoNum type="arabicPeriod"/>
            </a:pPr>
            <a:r>
              <a:rPr lang="ru-RU" dirty="0" err="1" smtClean="0"/>
              <a:t>Пафнутий</a:t>
            </a:r>
            <a:r>
              <a:rPr lang="ru-RU" dirty="0" smtClean="0"/>
              <a:t> Львович Чебышев (1821-1894)</a:t>
            </a:r>
          </a:p>
          <a:p>
            <a:pPr marL="342900" indent="-342900">
              <a:buFont typeface="+mj-lt"/>
              <a:buAutoNum type="arabicPeriod"/>
            </a:pPr>
            <a:r>
              <a:rPr lang="ru-RU" dirty="0" smtClean="0"/>
              <a:t>Блез Паскаль (1623-1662)</a:t>
            </a:r>
          </a:p>
          <a:p>
            <a:pPr marL="342900" indent="-342900">
              <a:buFont typeface="+mj-lt"/>
              <a:buAutoNum type="arabicPeriod"/>
            </a:pPr>
            <a:r>
              <a:rPr lang="ru-RU" dirty="0" smtClean="0"/>
              <a:t>Леонард Эйлер (1707-1783)</a:t>
            </a:r>
          </a:p>
          <a:p>
            <a:pPr marL="342900" indent="-342900">
              <a:buFont typeface="+mj-lt"/>
              <a:buAutoNum type="arabicPeriod"/>
            </a:pPr>
            <a:r>
              <a:rPr lang="ru-RU" dirty="0" smtClean="0"/>
              <a:t>Исаак Ньютон (1643-1727)</a:t>
            </a:r>
          </a:p>
          <a:p>
            <a:pPr marL="342900" indent="-342900">
              <a:buFont typeface="+mj-lt"/>
              <a:buAutoNum type="arabicPeriod"/>
            </a:pPr>
            <a:r>
              <a:rPr lang="ru-RU" dirty="0" smtClean="0"/>
              <a:t>Лобачевский Николай Иванович - человек, которого называли «Коперником геометрии»</a:t>
            </a:r>
          </a:p>
          <a:p>
            <a:pPr marL="342900" indent="-342900">
              <a:buFont typeface="+mj-lt"/>
              <a:buAutoNum type="arabicPeriod"/>
            </a:pPr>
            <a:r>
              <a:rPr lang="ru-RU" dirty="0" err="1" smtClean="0"/>
              <a:t>Жозеф</a:t>
            </a:r>
            <a:r>
              <a:rPr lang="ru-RU" dirty="0" smtClean="0"/>
              <a:t> Лагранж</a:t>
            </a:r>
          </a:p>
          <a:p>
            <a:pPr marL="342900" indent="-342900">
              <a:buFont typeface="+mj-lt"/>
              <a:buAutoNum type="arabicPeriod"/>
            </a:pPr>
            <a:r>
              <a:rPr lang="ru-RU" dirty="0" smtClean="0"/>
              <a:t> Уильям Гамильтон</a:t>
            </a:r>
          </a:p>
          <a:p>
            <a:pPr marL="342900" indent="-342900">
              <a:buFont typeface="+mj-lt"/>
              <a:buAutoNum type="arabicPeriod"/>
            </a:pPr>
            <a:r>
              <a:rPr lang="ru-RU" dirty="0" smtClean="0"/>
              <a:t>Христиан Гюйгенс</a:t>
            </a:r>
          </a:p>
          <a:p>
            <a:pPr marL="342900" indent="-342900">
              <a:buFont typeface="+mj-lt"/>
              <a:buAutoNum type="arabicPeriod"/>
            </a:pPr>
            <a:r>
              <a:rPr lang="ru-RU" dirty="0" smtClean="0"/>
              <a:t>Даниил Бернулли</a:t>
            </a:r>
          </a:p>
          <a:p>
            <a:pPr marL="342900" indent="-342900">
              <a:buFont typeface="+mj-lt"/>
              <a:buAutoNum type="arabicPeriod"/>
            </a:pPr>
            <a:r>
              <a:rPr lang="ru-RU" dirty="0" smtClean="0"/>
              <a:t>Готфрид Лейбниц</a:t>
            </a:r>
          </a:p>
          <a:p>
            <a:pPr marL="342900" indent="-342900">
              <a:buFont typeface="+mj-lt"/>
              <a:buAutoNum type="arabicPeriod"/>
            </a:pPr>
            <a:r>
              <a:rPr lang="ru-RU" dirty="0" smtClean="0"/>
              <a:t>Рене Декарт (1596-1650)</a:t>
            </a:r>
          </a:p>
          <a:p>
            <a:pPr marL="342900" indent="-342900"/>
            <a:endParaRPr lang="ru-RU" dirty="0" smtClean="0"/>
          </a:p>
          <a:p>
            <a:pPr marL="342900" indent="-342900"/>
            <a:r>
              <a:rPr lang="ru-RU" dirty="0" smtClean="0">
                <a:hlinkClick r:id="rId3"/>
              </a:rPr>
              <a:t>Подробное описание об их открытиях в области математики на сайте</a:t>
            </a:r>
            <a:endParaRPr lang="ru-RU" dirty="0" smtClean="0"/>
          </a:p>
          <a:p>
            <a:pPr marL="342900" indent="-342900">
              <a:buFont typeface="+mj-lt"/>
              <a:buAutoNum type="arabicPeriod"/>
            </a:pPr>
            <a:endParaRPr lang="ru-RU" dirty="0" smtClean="0"/>
          </a:p>
          <a:p>
            <a:endParaRPr lang="ru-RU" dirty="0" smtClean="0"/>
          </a:p>
          <a:p>
            <a:endParaRPr lang="ru-RU" dirty="0"/>
          </a:p>
        </p:txBody>
      </p:sp>
      <p:pic>
        <p:nvPicPr>
          <p:cNvPr id="2050" name="Picture 2"/>
          <p:cNvPicPr>
            <a:picLocks noChangeAspect="1" noChangeArrowheads="1"/>
          </p:cNvPicPr>
          <p:nvPr/>
        </p:nvPicPr>
        <p:blipFill>
          <a:blip r:embed="rId4" cstate="print"/>
          <a:srcRect/>
          <a:stretch>
            <a:fillRect/>
          </a:stretch>
        </p:blipFill>
        <p:spPr bwMode="auto">
          <a:xfrm>
            <a:off x="7391400" y="0"/>
            <a:ext cx="1752600" cy="2219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p:cNvPicPr>
            <a:picLocks noChangeAspect="1" noChangeArrowheads="1"/>
          </p:cNvPicPr>
          <p:nvPr/>
        </p:nvPicPr>
        <p:blipFill>
          <a:blip r:embed="rId5" cstate="print"/>
          <a:srcRect/>
          <a:stretch>
            <a:fillRect/>
          </a:stretch>
        </p:blipFill>
        <p:spPr bwMode="auto">
          <a:xfrm>
            <a:off x="3923928" y="3501008"/>
            <a:ext cx="1628775" cy="1781175"/>
          </a:xfrm>
          <a:prstGeom prst="rect">
            <a:avLst/>
          </a:prstGeom>
          <a:ln>
            <a:noFill/>
          </a:ln>
          <a:effectLst>
            <a:softEdge rad="112500"/>
          </a:effectLst>
        </p:spPr>
      </p:pic>
      <p:pic>
        <p:nvPicPr>
          <p:cNvPr id="2052" name="Picture 4"/>
          <p:cNvPicPr>
            <a:picLocks noChangeAspect="1" noChangeArrowheads="1"/>
          </p:cNvPicPr>
          <p:nvPr/>
        </p:nvPicPr>
        <p:blipFill>
          <a:blip r:embed="rId6" cstate="print"/>
          <a:srcRect/>
          <a:stretch>
            <a:fillRect/>
          </a:stretch>
        </p:blipFill>
        <p:spPr bwMode="auto">
          <a:xfrm>
            <a:off x="5724128" y="3501008"/>
            <a:ext cx="1674186" cy="1872208"/>
          </a:xfrm>
          <a:prstGeom prst="rect">
            <a:avLst/>
          </a:prstGeom>
          <a:ln>
            <a:noFill/>
          </a:ln>
          <a:effectLst>
            <a:softEdge rad="112500"/>
          </a:effectLst>
        </p:spPr>
      </p:pic>
      <p:pic>
        <p:nvPicPr>
          <p:cNvPr id="2053" name="Picture 5"/>
          <p:cNvPicPr>
            <a:picLocks noChangeAspect="1" noChangeArrowheads="1"/>
          </p:cNvPicPr>
          <p:nvPr/>
        </p:nvPicPr>
        <p:blipFill>
          <a:blip r:embed="rId7" cstate="print"/>
          <a:srcRect/>
          <a:stretch>
            <a:fillRect/>
          </a:stretch>
        </p:blipFill>
        <p:spPr bwMode="auto">
          <a:xfrm>
            <a:off x="7372350" y="2420888"/>
            <a:ext cx="1771650" cy="197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p:cNvPicPr>
            <a:picLocks noChangeAspect="1" noChangeArrowheads="1"/>
          </p:cNvPicPr>
          <p:nvPr/>
        </p:nvPicPr>
        <p:blipFill>
          <a:blip r:embed="rId8" cstate="print"/>
          <a:srcRect/>
          <a:stretch>
            <a:fillRect/>
          </a:stretch>
        </p:blipFill>
        <p:spPr bwMode="auto">
          <a:xfrm>
            <a:off x="7372350" y="4509120"/>
            <a:ext cx="1771650" cy="197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0" y="0"/>
            <a:ext cx="7308304" cy="369332"/>
          </a:xfrm>
          <a:prstGeom prst="rect">
            <a:avLst/>
          </a:prstGeom>
          <a:solidFill>
            <a:srgbClr val="FFFF00"/>
          </a:solidFill>
        </p:spPr>
        <p:txBody>
          <a:bodyPr wrap="square" rtlCol="0">
            <a:spAutoFit/>
          </a:bodyPr>
          <a:lstStyle/>
          <a:p>
            <a:r>
              <a:rPr lang="ru-RU" b="1" dirty="0" smtClean="0"/>
              <a:t>Великие математики</a:t>
            </a:r>
            <a:endParaRPr lang="ru-RU" b="1"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additive="base">
                                        <p:cTn id="2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additive="base">
                                        <p:cTn id="7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additive="base">
                                        <p:cTn id="7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9" end="9"/>
                                            </p:txEl>
                                          </p:spTgt>
                                        </p:tgtEl>
                                        <p:attrNameLst>
                                          <p:attrName>style.visibility</p:attrName>
                                        </p:attrNameLst>
                                      </p:cBhvr>
                                      <p:to>
                                        <p:strVal val="visible"/>
                                      </p:to>
                                    </p:set>
                                    <p:anim calcmode="lin" valueType="num">
                                      <p:cBhvr additive="base">
                                        <p:cTn id="8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0" end="10"/>
                                            </p:txEl>
                                          </p:spTgt>
                                        </p:tgtEl>
                                        <p:attrNameLst>
                                          <p:attrName>style.visibility</p:attrName>
                                        </p:attrNameLst>
                                      </p:cBhvr>
                                      <p:to>
                                        <p:strVal val="visible"/>
                                      </p:to>
                                    </p:set>
                                    <p:anim calcmode="lin" valueType="num">
                                      <p:cBhvr additive="base">
                                        <p:cTn id="9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1" end="11"/>
                                            </p:txEl>
                                          </p:spTgt>
                                        </p:tgtEl>
                                        <p:attrNameLst>
                                          <p:attrName>style.visibility</p:attrName>
                                        </p:attrNameLst>
                                      </p:cBhvr>
                                      <p:to>
                                        <p:strVal val="visible"/>
                                      </p:to>
                                    </p:set>
                                    <p:anim calcmode="lin" valueType="num">
                                      <p:cBhvr additive="base">
                                        <p:cTn id="9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2" end="12"/>
                                            </p:txEl>
                                          </p:spTgt>
                                        </p:tgtEl>
                                        <p:attrNameLst>
                                          <p:attrName>style.visibility</p:attrName>
                                        </p:attrNameLst>
                                      </p:cBhvr>
                                      <p:to>
                                        <p:strVal val="visible"/>
                                      </p:to>
                                    </p:set>
                                    <p:anim calcmode="lin" valueType="num">
                                      <p:cBhvr additive="base">
                                        <p:cTn id="10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13" end="13"/>
                                            </p:txEl>
                                          </p:spTgt>
                                        </p:tgtEl>
                                        <p:attrNameLst>
                                          <p:attrName>style.visibility</p:attrName>
                                        </p:attrNameLst>
                                      </p:cBhvr>
                                      <p:to>
                                        <p:strVal val="visible"/>
                                      </p:to>
                                    </p:set>
                                    <p:anim calcmode="lin" valueType="num">
                                      <p:cBhvr additive="base">
                                        <p:cTn id="10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
                                            <p:txEl>
                                              <p:pRg st="14" end="14"/>
                                            </p:txEl>
                                          </p:spTgt>
                                        </p:tgtEl>
                                        <p:attrNameLst>
                                          <p:attrName>style.visibility</p:attrName>
                                        </p:attrNameLst>
                                      </p:cBhvr>
                                      <p:to>
                                        <p:strVal val="visible"/>
                                      </p:to>
                                    </p:set>
                                    <p:anim calcmode="lin" valueType="num">
                                      <p:cBhvr additive="base">
                                        <p:cTn id="11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
                                            <p:txEl>
                                              <p:pRg st="15" end="15"/>
                                            </p:txEl>
                                          </p:spTgt>
                                        </p:tgtEl>
                                        <p:attrNameLst>
                                          <p:attrName>style.visibility</p:attrName>
                                        </p:attrNameLst>
                                      </p:cBhvr>
                                      <p:to>
                                        <p:strVal val="visible"/>
                                      </p:to>
                                    </p:set>
                                    <p:anim calcmode="lin" valueType="num">
                                      <p:cBhvr additive="base">
                                        <p:cTn id="12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
                                            <p:txEl>
                                              <p:pRg st="17" end="17"/>
                                            </p:txEl>
                                          </p:spTgt>
                                        </p:tgtEl>
                                        <p:attrNameLst>
                                          <p:attrName>style.visibility</p:attrName>
                                        </p:attrNameLst>
                                      </p:cBhvr>
                                      <p:to>
                                        <p:strVal val="visible"/>
                                      </p:to>
                                    </p:set>
                                    <p:anim calcmode="lin" valueType="num">
                                      <p:cBhvr additive="base">
                                        <p:cTn id="12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7020272" cy="764704"/>
          </a:xfrm>
          <a:solidFill>
            <a:schemeClr val="accent5">
              <a:lumMod val="60000"/>
              <a:lumOff val="40000"/>
            </a:schemeClr>
          </a:solidFill>
        </p:spPr>
        <p:txBody>
          <a:bodyPr>
            <a:normAutofit/>
          </a:bodyPr>
          <a:lstStyle/>
          <a:p>
            <a:r>
              <a:rPr lang="ru-RU" dirty="0" smtClean="0"/>
              <a:t>Вывод</a:t>
            </a:r>
            <a:endParaRPr lang="ru-RU" dirty="0"/>
          </a:p>
        </p:txBody>
      </p:sp>
      <p:sp>
        <p:nvSpPr>
          <p:cNvPr id="4" name="Содержимое 3"/>
          <p:cNvSpPr>
            <a:spLocks noGrp="1"/>
          </p:cNvSpPr>
          <p:nvPr>
            <p:ph sz="half" idx="1"/>
          </p:nvPr>
        </p:nvSpPr>
        <p:spPr/>
        <p:txBody>
          <a:bodyPr>
            <a:normAutofit/>
          </a:bodyPr>
          <a:lstStyle/>
          <a:p>
            <a:endParaRPr lang="ru-RU" dirty="0"/>
          </a:p>
        </p:txBody>
      </p:sp>
      <p:sp>
        <p:nvSpPr>
          <p:cNvPr id="5" name="Содержимое 4"/>
          <p:cNvSpPr>
            <a:spLocks noGrp="1"/>
          </p:cNvSpPr>
          <p:nvPr>
            <p:ph sz="half" idx="2"/>
          </p:nvPr>
        </p:nvSpPr>
        <p:spPr>
          <a:xfrm>
            <a:off x="4211960" y="1268761"/>
            <a:ext cx="4752528" cy="5328591"/>
          </a:xfr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txBody>
          <a:bodyPr>
            <a:normAutofit/>
          </a:bodyPr>
          <a:lstStyle/>
          <a:p>
            <a:pPr>
              <a:buNone/>
            </a:pPr>
            <a:r>
              <a:rPr lang="ru-RU" dirty="0" smtClean="0"/>
              <a:t>     Математика может во многом послужить на благо человека. Как бы ни относились люди к математике, без нее - как без рук. Математика используется повсюду и имеет огромное значение в нашей жизни! Именно поэтому нужно уметь вычислять различные примеры и находить правильные решения, ведь в жизни мы не раз будем сталкиваться с выбором пути, просчитывая все плюсы и минусы предстоящего решения…</a:t>
            </a:r>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251520" y="1794742"/>
            <a:ext cx="3240360" cy="4484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6923112" cy="922114"/>
          </a:xfrm>
        </p:spPr>
        <p:txBody>
          <a:bodyPr>
            <a:normAutofit/>
          </a:bodyPr>
          <a:lstStyle/>
          <a:p>
            <a:r>
              <a:rPr lang="ru-RU" sz="2800" b="1" u="sng" dirty="0" smtClean="0"/>
              <a:t>Список использованной литературы</a:t>
            </a:r>
            <a:endParaRPr lang="ru-RU" sz="2800" b="1" u="sng" dirty="0"/>
          </a:p>
        </p:txBody>
      </p:sp>
      <p:sp>
        <p:nvSpPr>
          <p:cNvPr id="12291" name="Rectangle 3"/>
          <p:cNvSpPr>
            <a:spLocks noGrp="1" noChangeArrowheads="1"/>
          </p:cNvSpPr>
          <p:nvPr>
            <p:ph idx="1"/>
          </p:nvPr>
        </p:nvSpPr>
        <p:spPr/>
        <p:txBody>
          <a:bodyPr>
            <a:normAutofit fontScale="62500" lnSpcReduction="20000"/>
          </a:bodyPr>
          <a:lstStyle/>
          <a:p>
            <a:pPr marL="514350" indent="-514350">
              <a:buFont typeface="+mj-lt"/>
              <a:buAutoNum type="arabicPeriod"/>
            </a:pPr>
            <a:r>
              <a:rPr lang="ru-RU" sz="2400" dirty="0" smtClean="0"/>
              <a:t>Арутюнян Е.Б., </a:t>
            </a:r>
            <a:r>
              <a:rPr lang="ru-RU" sz="2400" dirty="0" err="1" smtClean="0"/>
              <a:t>Левитас</a:t>
            </a:r>
            <a:r>
              <a:rPr lang="ru-RU" sz="2400" dirty="0" smtClean="0"/>
              <a:t> Г.Г. Занимательная математика. </a:t>
            </a:r>
          </a:p>
          <a:p>
            <a:pPr marL="514350" indent="-514350">
              <a:buFont typeface="+mj-lt"/>
              <a:buAutoNum type="arabicPeriod"/>
            </a:pPr>
            <a:r>
              <a:rPr lang="ru-RU" sz="2400" dirty="0" smtClean="0"/>
              <a:t>Волина В.В. Учимся играя.                                           </a:t>
            </a:r>
          </a:p>
          <a:p>
            <a:pPr marL="514350" indent="-514350">
              <a:buFont typeface="+mj-lt"/>
              <a:buAutoNum type="arabicPeriod"/>
            </a:pPr>
            <a:r>
              <a:rPr lang="ru-RU" sz="2400" dirty="0" smtClean="0"/>
              <a:t>Лопатина А. </a:t>
            </a:r>
            <a:r>
              <a:rPr lang="ru-RU" sz="2400" dirty="0" err="1" smtClean="0"/>
              <a:t>М.Скребцова</a:t>
            </a:r>
            <a:r>
              <a:rPr lang="ru-RU" sz="2400" dirty="0" smtClean="0"/>
              <a:t>. Как подружиться с математикой.</a:t>
            </a:r>
          </a:p>
          <a:p>
            <a:pPr marL="514350" indent="-514350">
              <a:buFont typeface="+mj-lt"/>
              <a:buAutoNum type="arabicPeriod"/>
            </a:pPr>
            <a:r>
              <a:rPr lang="ru-RU" sz="2400" dirty="0" smtClean="0">
                <a:hlinkClick r:id="rId3"/>
              </a:rPr>
              <a:t>Википедия</a:t>
            </a:r>
            <a:r>
              <a:rPr lang="ru-RU" sz="2400" dirty="0" smtClean="0"/>
              <a:t> , </a:t>
            </a:r>
            <a:r>
              <a:rPr lang="ru-RU" sz="2400" dirty="0" smtClean="0">
                <a:hlinkClick r:id="rId4"/>
              </a:rPr>
              <a:t>Яндекс</a:t>
            </a:r>
            <a:r>
              <a:rPr lang="ru-RU" sz="2400" dirty="0" smtClean="0"/>
              <a:t>, </a:t>
            </a:r>
            <a:r>
              <a:rPr lang="ru-RU" sz="2400" dirty="0" smtClean="0">
                <a:hlinkClick r:id="rId5"/>
              </a:rPr>
              <a:t>Маил.ру</a:t>
            </a:r>
            <a:endParaRPr lang="ru-RU" sz="2400" dirty="0" smtClean="0"/>
          </a:p>
          <a:p>
            <a:pPr marL="514350" indent="-514350">
              <a:buFont typeface="+mj-lt"/>
              <a:buAutoNum type="arabicPeriod"/>
            </a:pPr>
            <a:r>
              <a:rPr lang="ru-RU" sz="2400" dirty="0" smtClean="0"/>
              <a:t>Словарь русского языка XI—XVII вв. Выпуск 9 / Гл. ред. Ф. П. Филин. — М.: Наука, 1982. — С. 41.</a:t>
            </a:r>
          </a:p>
          <a:p>
            <a:pPr marL="514350" indent="-514350">
              <a:buFont typeface="+mj-lt"/>
              <a:buAutoNum type="arabicPeriod"/>
            </a:pPr>
            <a:r>
              <a:rPr lang="ru-RU" sz="2400" dirty="0" smtClean="0"/>
              <a:t>Г. И. </a:t>
            </a:r>
            <a:r>
              <a:rPr lang="ru-RU" sz="2400" dirty="0" err="1" smtClean="0"/>
              <a:t>Рузавин</a:t>
            </a:r>
            <a:r>
              <a:rPr lang="ru-RU" sz="2400" dirty="0" smtClean="0"/>
              <a:t>. О природе математического знания. М.: 1968.</a:t>
            </a:r>
          </a:p>
          <a:p>
            <a:pPr marL="514350" indent="-514350">
              <a:buFont typeface="+mj-lt"/>
              <a:buAutoNum type="arabicPeriod"/>
            </a:pPr>
            <a:r>
              <a:rPr lang="ru-RU" sz="2400" dirty="0" smtClean="0"/>
              <a:t>Курант Р., Г. </a:t>
            </a:r>
            <a:r>
              <a:rPr lang="ru-RU" sz="2400" dirty="0" err="1" smtClean="0"/>
              <a:t>Роббинс</a:t>
            </a:r>
            <a:r>
              <a:rPr lang="ru-RU" sz="2400" dirty="0" smtClean="0"/>
              <a:t>. Что такое математика? 3-e изд., </a:t>
            </a:r>
            <a:r>
              <a:rPr lang="ru-RU" sz="2400" dirty="0" err="1" smtClean="0"/>
              <a:t>испр</a:t>
            </a:r>
            <a:r>
              <a:rPr lang="ru-RU" sz="2400" dirty="0" smtClean="0"/>
              <a:t>. и доп. — М.: 2001. 568 с.</a:t>
            </a:r>
          </a:p>
          <a:p>
            <a:pPr marL="514350" indent="-514350">
              <a:buFont typeface="+mj-lt"/>
              <a:buAutoNum type="arabicPeriod"/>
            </a:pPr>
            <a:r>
              <a:rPr lang="ru-RU" sz="2400" dirty="0" smtClean="0">
                <a:hlinkClick r:id="rId6"/>
              </a:rPr>
              <a:t>История математики</a:t>
            </a:r>
            <a:endParaRPr lang="ru-RU" sz="2400" dirty="0" smtClean="0"/>
          </a:p>
          <a:p>
            <a:pPr marL="514350" indent="-514350">
              <a:buFont typeface="+mj-lt"/>
              <a:buAutoNum type="arabicPeriod"/>
            </a:pPr>
            <a:endParaRPr lang="ru-RU" sz="2400" dirty="0" smtClean="0"/>
          </a:p>
          <a:p>
            <a:pPr marL="457200" indent="-457200">
              <a:buFont typeface="+mj-lt"/>
              <a:buAutoNum type="arabicPeriod"/>
            </a:pPr>
            <a:r>
              <a:rPr lang="ru-RU" sz="2400" u="sng" dirty="0" smtClean="0">
                <a:latin typeface="Calibri" pitchFamily="34" charset="0"/>
                <a:hlinkClick r:id="rId7"/>
              </a:rPr>
              <a:t>http://ivona.bigmir.net/health/news/305486-Kachestvo-zhizni-zavisit-ot-znanija-matematiki</a:t>
            </a:r>
            <a:endParaRPr lang="ru-RU" sz="2400" dirty="0" smtClean="0">
              <a:latin typeface="Calibri" pitchFamily="34" charset="0"/>
            </a:endParaRPr>
          </a:p>
          <a:p>
            <a:pPr marL="457200" indent="-457200">
              <a:buFont typeface="+mj-lt"/>
              <a:buAutoNum type="arabicPeriod"/>
            </a:pPr>
            <a:r>
              <a:rPr lang="ru-RU" sz="2400" u="sng" dirty="0" smtClean="0">
                <a:latin typeface="Calibri" pitchFamily="34" charset="0"/>
                <a:hlinkClick r:id="rId8"/>
              </a:rPr>
              <a:t>http://archvuz.ru/numbers/2004_2/k14</a:t>
            </a:r>
            <a:endParaRPr lang="ru-RU" sz="2400" dirty="0" smtClean="0">
              <a:latin typeface="Calibri" pitchFamily="34" charset="0"/>
            </a:endParaRPr>
          </a:p>
          <a:p>
            <a:pPr marL="457200" indent="-457200">
              <a:buFont typeface="+mj-lt"/>
              <a:buAutoNum type="arabicPeriod"/>
            </a:pPr>
            <a:r>
              <a:rPr lang="ru-RU" sz="2400" u="sng" dirty="0" smtClean="0">
                <a:latin typeface="Calibri" pitchFamily="34" charset="0"/>
                <a:hlinkClick r:id="rId9"/>
              </a:rPr>
              <a:t>http://vorum.ru/questions/8112</a:t>
            </a:r>
            <a:endParaRPr lang="ru-RU" sz="2400" dirty="0" smtClean="0">
              <a:latin typeface="Calibri" pitchFamily="34" charset="0"/>
            </a:endParaRPr>
          </a:p>
          <a:p>
            <a:pPr marL="457200" indent="-457200">
              <a:buFont typeface="+mj-lt"/>
              <a:buAutoNum type="arabicPeriod"/>
            </a:pPr>
            <a:r>
              <a:rPr lang="ru-RU" sz="2400" u="sng" dirty="0" smtClean="0">
                <a:latin typeface="Calibri" pitchFamily="34" charset="0"/>
                <a:hlinkClick r:id="rId10"/>
              </a:rPr>
              <a:t>http://www.basegroup.ru/library/analysis/fuzzylogic/math/</a:t>
            </a:r>
            <a:endParaRPr lang="ru-RU" sz="2400" dirty="0" smtClean="0">
              <a:latin typeface="Calibri" pitchFamily="34" charset="0"/>
            </a:endParaRPr>
          </a:p>
          <a:p>
            <a:pPr marL="457200" indent="-457200">
              <a:buFont typeface="+mj-lt"/>
              <a:buAutoNum type="arabicPeriod"/>
            </a:pPr>
            <a:r>
              <a:rPr lang="ru-RU" sz="2400" u="sng" dirty="0" smtClean="0">
                <a:latin typeface="Calibri" pitchFamily="34" charset="0"/>
                <a:hlinkClick r:id="rId11"/>
              </a:rPr>
              <a:t>http://bse.sci-lib.com/article074306.html</a:t>
            </a:r>
            <a:endParaRPr lang="ru-RU" sz="2400" dirty="0" smtClean="0">
              <a:latin typeface="Calibri" pitchFamily="34" charset="0"/>
            </a:endParaRPr>
          </a:p>
          <a:p>
            <a:pPr marL="457200" indent="-457200">
              <a:buFont typeface="+mj-lt"/>
              <a:buAutoNum type="arabicPeriod"/>
            </a:pPr>
            <a:r>
              <a:rPr lang="ru-RU" sz="2400" u="sng" dirty="0" smtClean="0">
                <a:latin typeface="Calibri" pitchFamily="34" charset="0"/>
                <a:hlinkClick r:id="rId12"/>
              </a:rPr>
              <a:t>http://www.google.ru/imghp?hl=ru&amp;tab=wi</a:t>
            </a:r>
            <a:endParaRPr lang="ru-RU" sz="2400" dirty="0" smtClean="0">
              <a:latin typeface="Calibri" pitchFamily="34" charset="0"/>
            </a:endParaRPr>
          </a:p>
          <a:p>
            <a:pPr marL="514350" indent="-514350">
              <a:buFont typeface="+mj-lt"/>
              <a:buAutoNum type="arabicPeriod"/>
            </a:pPr>
            <a:endParaRPr lang="ru-RU" sz="2400"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2000"/>
                                        <p:tgtEl>
                                          <p:spTgt spid="1229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fade">
                                      <p:cBhvr>
                                        <p:cTn id="15" dur="2000"/>
                                        <p:tgtEl>
                                          <p:spTgt spid="1229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291">
                                            <p:txEl>
                                              <p:pRg st="2" end="2"/>
                                            </p:txEl>
                                          </p:spTgt>
                                        </p:tgtEl>
                                        <p:attrNameLst>
                                          <p:attrName>style.visibility</p:attrName>
                                        </p:attrNameLst>
                                      </p:cBhvr>
                                      <p:to>
                                        <p:strVal val="visible"/>
                                      </p:to>
                                    </p:set>
                                    <p:animEffect transition="in" filter="fade">
                                      <p:cBhvr>
                                        <p:cTn id="18" dur="2000"/>
                                        <p:tgtEl>
                                          <p:spTgt spid="1229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Effect transition="in" filter="fade">
                                      <p:cBhvr>
                                        <p:cTn id="21" dur="2000"/>
                                        <p:tgtEl>
                                          <p:spTgt spid="1229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291">
                                            <p:txEl>
                                              <p:pRg st="4" end="4"/>
                                            </p:txEl>
                                          </p:spTgt>
                                        </p:tgtEl>
                                        <p:attrNameLst>
                                          <p:attrName>style.visibility</p:attrName>
                                        </p:attrNameLst>
                                      </p:cBhvr>
                                      <p:to>
                                        <p:strVal val="visible"/>
                                      </p:to>
                                    </p:set>
                                    <p:animEffect transition="in" filter="fade">
                                      <p:cBhvr>
                                        <p:cTn id="24" dur="2000"/>
                                        <p:tgtEl>
                                          <p:spTgt spid="12291">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fade">
                                      <p:cBhvr>
                                        <p:cTn id="27" dur="2000"/>
                                        <p:tgtEl>
                                          <p:spTgt spid="12291">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291">
                                            <p:txEl>
                                              <p:pRg st="6" end="6"/>
                                            </p:txEl>
                                          </p:spTgt>
                                        </p:tgtEl>
                                        <p:attrNameLst>
                                          <p:attrName>style.visibility</p:attrName>
                                        </p:attrNameLst>
                                      </p:cBhvr>
                                      <p:to>
                                        <p:strVal val="visible"/>
                                      </p:to>
                                    </p:set>
                                    <p:animEffect transition="in" filter="fade">
                                      <p:cBhvr>
                                        <p:cTn id="30" dur="2000"/>
                                        <p:tgtEl>
                                          <p:spTgt spid="12291">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291">
                                            <p:txEl>
                                              <p:pRg st="7" end="7"/>
                                            </p:txEl>
                                          </p:spTgt>
                                        </p:tgtEl>
                                        <p:attrNameLst>
                                          <p:attrName>style.visibility</p:attrName>
                                        </p:attrNameLst>
                                      </p:cBhvr>
                                      <p:to>
                                        <p:strVal val="visible"/>
                                      </p:to>
                                    </p:set>
                                    <p:animEffect transition="in" filter="fade">
                                      <p:cBhvr>
                                        <p:cTn id="33" dur="2000"/>
                                        <p:tgtEl>
                                          <p:spTgt spid="12291">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291">
                                            <p:txEl>
                                              <p:pRg st="9" end="9"/>
                                            </p:txEl>
                                          </p:spTgt>
                                        </p:tgtEl>
                                        <p:attrNameLst>
                                          <p:attrName>style.visibility</p:attrName>
                                        </p:attrNameLst>
                                      </p:cBhvr>
                                      <p:to>
                                        <p:strVal val="visible"/>
                                      </p:to>
                                    </p:set>
                                    <p:animEffect transition="in" filter="fade">
                                      <p:cBhvr>
                                        <p:cTn id="36" dur="2000"/>
                                        <p:tgtEl>
                                          <p:spTgt spid="12291">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291">
                                            <p:txEl>
                                              <p:pRg st="10" end="10"/>
                                            </p:txEl>
                                          </p:spTgt>
                                        </p:tgtEl>
                                        <p:attrNameLst>
                                          <p:attrName>style.visibility</p:attrName>
                                        </p:attrNameLst>
                                      </p:cBhvr>
                                      <p:to>
                                        <p:strVal val="visible"/>
                                      </p:to>
                                    </p:set>
                                    <p:animEffect transition="in" filter="fade">
                                      <p:cBhvr>
                                        <p:cTn id="39" dur="2000"/>
                                        <p:tgtEl>
                                          <p:spTgt spid="12291">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291">
                                            <p:txEl>
                                              <p:pRg st="11" end="11"/>
                                            </p:txEl>
                                          </p:spTgt>
                                        </p:tgtEl>
                                        <p:attrNameLst>
                                          <p:attrName>style.visibility</p:attrName>
                                        </p:attrNameLst>
                                      </p:cBhvr>
                                      <p:to>
                                        <p:strVal val="visible"/>
                                      </p:to>
                                    </p:set>
                                    <p:animEffect transition="in" filter="fade">
                                      <p:cBhvr>
                                        <p:cTn id="42" dur="2000"/>
                                        <p:tgtEl>
                                          <p:spTgt spid="12291">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291">
                                            <p:txEl>
                                              <p:pRg st="12" end="12"/>
                                            </p:txEl>
                                          </p:spTgt>
                                        </p:tgtEl>
                                        <p:attrNameLst>
                                          <p:attrName>style.visibility</p:attrName>
                                        </p:attrNameLst>
                                      </p:cBhvr>
                                      <p:to>
                                        <p:strVal val="visible"/>
                                      </p:to>
                                    </p:set>
                                    <p:animEffect transition="in" filter="fade">
                                      <p:cBhvr>
                                        <p:cTn id="45" dur="2000"/>
                                        <p:tgtEl>
                                          <p:spTgt spid="12291">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1">
                                            <p:txEl>
                                              <p:pRg st="13" end="13"/>
                                            </p:txEl>
                                          </p:spTgt>
                                        </p:tgtEl>
                                        <p:attrNameLst>
                                          <p:attrName>style.visibility</p:attrName>
                                        </p:attrNameLst>
                                      </p:cBhvr>
                                      <p:to>
                                        <p:strVal val="visible"/>
                                      </p:to>
                                    </p:set>
                                    <p:animEffect transition="in" filter="fade">
                                      <p:cBhvr>
                                        <p:cTn id="48" dur="2000"/>
                                        <p:tgtEl>
                                          <p:spTgt spid="12291">
                                            <p:txEl>
                                              <p:pRg st="13" end="1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291">
                                            <p:txEl>
                                              <p:pRg st="14" end="14"/>
                                            </p:txEl>
                                          </p:spTgt>
                                        </p:tgtEl>
                                        <p:attrNameLst>
                                          <p:attrName>style.visibility</p:attrName>
                                        </p:attrNameLst>
                                      </p:cBhvr>
                                      <p:to>
                                        <p:strVal val="visible"/>
                                      </p:to>
                                    </p:set>
                                    <p:animEffect transition="in" filter="fade">
                                      <p:cBhvr>
                                        <p:cTn id="51" dur="2000"/>
                                        <p:tgtEl>
                                          <p:spTgt spid="1229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915816" y="0"/>
            <a:ext cx="5976664" cy="836712"/>
          </a:xfrm>
        </p:spPr>
        <p:txBody>
          <a:bodyPr>
            <a:noAutofit/>
          </a:bodyPr>
          <a:lstStyle/>
          <a:p>
            <a:r>
              <a:rPr lang="ru-RU" sz="6600" dirty="0" smtClean="0">
                <a:solidFill>
                  <a:srgbClr val="C00000"/>
                </a:solidFill>
              </a:rPr>
              <a:t>План</a:t>
            </a:r>
            <a:endParaRPr lang="ru-RU" sz="6600" dirty="0">
              <a:solidFill>
                <a:srgbClr val="C00000"/>
              </a:solidFill>
            </a:endParaRPr>
          </a:p>
        </p:txBody>
      </p:sp>
      <p:sp>
        <p:nvSpPr>
          <p:cNvPr id="12291" name="Rectangle 3"/>
          <p:cNvSpPr>
            <a:spLocks noGrp="1" noChangeArrowheads="1"/>
          </p:cNvSpPr>
          <p:nvPr>
            <p:ph idx="1"/>
          </p:nvPr>
        </p:nvSpPr>
        <p:spPr>
          <a:xfrm>
            <a:off x="251520" y="1556792"/>
            <a:ext cx="6779096" cy="3412976"/>
          </a:xfrm>
        </p:spPr>
        <p:txBody>
          <a:bodyPr>
            <a:normAutofit fontScale="25000" lnSpcReduction="20000"/>
          </a:bodyPr>
          <a:lstStyle/>
          <a:p>
            <a:pPr marL="514350" indent="-514350">
              <a:buFont typeface="+mj-lt"/>
              <a:buAutoNum type="arabicPeriod"/>
            </a:pPr>
            <a:r>
              <a:rPr lang="ru-RU" sz="7400" b="1" dirty="0" smtClean="0">
                <a:solidFill>
                  <a:srgbClr val="7030A0"/>
                </a:solidFill>
              </a:rPr>
              <a:t>Цель и задачи</a:t>
            </a:r>
          </a:p>
          <a:p>
            <a:pPr marL="514350" indent="-514350">
              <a:buFont typeface="+mj-lt"/>
              <a:buAutoNum type="arabicPeriod"/>
            </a:pPr>
            <a:r>
              <a:rPr lang="ru-RU" sz="7400" b="1" dirty="0" smtClean="0">
                <a:solidFill>
                  <a:srgbClr val="7030A0"/>
                </a:solidFill>
              </a:rPr>
              <a:t>Математика это…</a:t>
            </a:r>
          </a:p>
          <a:p>
            <a:pPr marL="514350" indent="-514350">
              <a:buFont typeface="+mj-lt"/>
              <a:buAutoNum type="arabicPeriod"/>
            </a:pPr>
            <a:r>
              <a:rPr lang="ru-RU" sz="7400" b="1" dirty="0" smtClean="0">
                <a:solidFill>
                  <a:srgbClr val="7030A0"/>
                </a:solidFill>
              </a:rPr>
              <a:t>Значение математики для общества</a:t>
            </a:r>
          </a:p>
          <a:p>
            <a:pPr marL="514350" indent="-514350">
              <a:buFont typeface="+mj-lt"/>
              <a:buAutoNum type="arabicPeriod"/>
            </a:pPr>
            <a:r>
              <a:rPr lang="ru-RU" sz="7400" b="1" dirty="0" smtClean="0">
                <a:solidFill>
                  <a:srgbClr val="7030A0"/>
                </a:solidFill>
              </a:rPr>
              <a:t>Области применения математики</a:t>
            </a:r>
          </a:p>
          <a:p>
            <a:pPr marL="514350" indent="-514350">
              <a:buFont typeface="+mj-lt"/>
              <a:buAutoNum type="arabicPeriod"/>
            </a:pPr>
            <a:r>
              <a:rPr lang="ru-RU" sz="7400" b="1" dirty="0" smtClean="0">
                <a:solidFill>
                  <a:srgbClr val="7030A0"/>
                </a:solidFill>
              </a:rPr>
              <a:t>Профессии, связанные с математикой</a:t>
            </a:r>
          </a:p>
          <a:p>
            <a:pPr marL="514350" indent="-514350">
              <a:buFont typeface="+mj-lt"/>
              <a:buAutoNum type="arabicPeriod"/>
            </a:pPr>
            <a:r>
              <a:rPr lang="ru-RU" sz="7400" b="1" dirty="0" smtClean="0">
                <a:solidFill>
                  <a:srgbClr val="7030A0"/>
                </a:solidFill>
              </a:rPr>
              <a:t>Место математики в повседневной жизни</a:t>
            </a:r>
          </a:p>
          <a:p>
            <a:pPr marL="514350" indent="-514350">
              <a:buFont typeface="+mj-lt"/>
              <a:buAutoNum type="arabicPeriod"/>
            </a:pPr>
            <a:r>
              <a:rPr lang="ru-RU" sz="7400" b="1" dirty="0" smtClean="0">
                <a:solidFill>
                  <a:srgbClr val="7030A0"/>
                </a:solidFill>
              </a:rPr>
              <a:t>Приложения…</a:t>
            </a:r>
          </a:p>
          <a:p>
            <a:pPr marL="514350" indent="-514350">
              <a:buFont typeface="+mj-lt"/>
              <a:buAutoNum type="arabicPeriod"/>
            </a:pPr>
            <a:r>
              <a:rPr lang="ru-RU" sz="7400" b="1" dirty="0" smtClean="0">
                <a:solidFill>
                  <a:srgbClr val="7030A0"/>
                </a:solidFill>
              </a:rPr>
              <a:t>Математика в пословицах и </a:t>
            </a:r>
            <a:r>
              <a:rPr lang="ru-RU" sz="7400" b="1" dirty="0" smtClean="0">
                <a:solidFill>
                  <a:srgbClr val="7030A0"/>
                </a:solidFill>
              </a:rPr>
              <a:t>поговорках</a:t>
            </a:r>
          </a:p>
          <a:p>
            <a:pPr marL="514350" indent="-514350">
              <a:buFont typeface="+mj-lt"/>
              <a:buAutoNum type="arabicPeriod"/>
            </a:pPr>
            <a:r>
              <a:rPr lang="ru-RU" sz="7400" b="1" dirty="0" smtClean="0">
                <a:solidFill>
                  <a:srgbClr val="7030A0"/>
                </a:solidFill>
              </a:rPr>
              <a:t>Великие </a:t>
            </a:r>
            <a:r>
              <a:rPr lang="ru-RU" sz="7400" b="1" dirty="0" smtClean="0">
                <a:solidFill>
                  <a:srgbClr val="7030A0"/>
                </a:solidFill>
              </a:rPr>
              <a:t>математики</a:t>
            </a:r>
          </a:p>
          <a:p>
            <a:pPr marL="514350" indent="-514350">
              <a:buFont typeface="+mj-lt"/>
              <a:buAutoNum type="arabicPeriod"/>
            </a:pPr>
            <a:r>
              <a:rPr lang="ru-RU" sz="7400" b="1" dirty="0" smtClean="0">
                <a:solidFill>
                  <a:srgbClr val="7030A0"/>
                </a:solidFill>
              </a:rPr>
              <a:t>Вывод</a:t>
            </a:r>
          </a:p>
          <a:p>
            <a:pPr marL="514350" indent="-514350">
              <a:buFont typeface="+mj-lt"/>
              <a:buAutoNum type="arabicPeriod"/>
            </a:pPr>
            <a:r>
              <a:rPr lang="ru-RU" sz="7400" b="1" dirty="0" smtClean="0">
                <a:solidFill>
                  <a:srgbClr val="7030A0"/>
                </a:solidFill>
              </a:rPr>
              <a:t>Список использованной литературы</a:t>
            </a:r>
          </a:p>
          <a:p>
            <a:pPr marL="514350" indent="-514350">
              <a:buFont typeface="+mj-lt"/>
              <a:buAutoNum type="arabicPeriod"/>
            </a:pPr>
            <a:endParaRPr lang="ru-RU" dirty="0" smtClean="0">
              <a:solidFill>
                <a:srgbClr val="7030A0"/>
              </a:solidFill>
            </a:endParaRPr>
          </a:p>
          <a:p>
            <a:pPr marL="514350" indent="-514350">
              <a:buFont typeface="+mj-lt"/>
              <a:buAutoNum type="arabicPeriod"/>
            </a:pPr>
            <a:endParaRPr lang="ru-RU" dirty="0">
              <a:solidFill>
                <a:srgbClr val="7030A0"/>
              </a:solidFill>
            </a:endParaRPr>
          </a:p>
        </p:txBody>
      </p:sp>
      <p:pic>
        <p:nvPicPr>
          <p:cNvPr id="4098" name="Picture 2"/>
          <p:cNvPicPr>
            <a:picLocks noChangeAspect="1" noChangeArrowheads="1"/>
          </p:cNvPicPr>
          <p:nvPr/>
        </p:nvPicPr>
        <p:blipFill>
          <a:blip r:embed="rId3" cstate="print"/>
          <a:srcRect/>
          <a:stretch>
            <a:fillRect/>
          </a:stretch>
        </p:blipFill>
        <p:spPr bwMode="auto">
          <a:xfrm>
            <a:off x="2987824" y="4681081"/>
            <a:ext cx="3785220" cy="2176919"/>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1">
                                            <p:txEl>
                                              <p:pRg st="7" end="7"/>
                                            </p:txEl>
                                          </p:spTgt>
                                        </p:tgtEl>
                                        <p:attrNameLst>
                                          <p:attrName>style.visibility</p:attrName>
                                        </p:attrNameLst>
                                      </p:cBhvr>
                                      <p:to>
                                        <p:strVal val="visible"/>
                                      </p:to>
                                    </p:set>
                                    <p:anim calcmode="lin" valueType="num">
                                      <p:cBhvr additive="base">
                                        <p:cTn id="49"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291">
                                            <p:txEl>
                                              <p:pRg st="8" end="8"/>
                                            </p:txEl>
                                          </p:spTgt>
                                        </p:tgtEl>
                                        <p:attrNameLst>
                                          <p:attrName>style.visibility</p:attrName>
                                        </p:attrNameLst>
                                      </p:cBhvr>
                                      <p:to>
                                        <p:strVal val="visible"/>
                                      </p:to>
                                    </p:set>
                                    <p:anim calcmode="lin" valueType="num">
                                      <p:cBhvr additive="base">
                                        <p:cTn id="55" dur="5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291">
                                            <p:txEl>
                                              <p:pRg st="9" end="9"/>
                                            </p:txEl>
                                          </p:spTgt>
                                        </p:tgtEl>
                                        <p:attrNameLst>
                                          <p:attrName>style.visibility</p:attrName>
                                        </p:attrNameLst>
                                      </p:cBhvr>
                                      <p:to>
                                        <p:strVal val="visible"/>
                                      </p:to>
                                    </p:set>
                                    <p:anim calcmode="lin" valueType="num">
                                      <p:cBhvr additive="base">
                                        <p:cTn id="61" dur="5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2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291">
                                            <p:txEl>
                                              <p:pRg st="10" end="10"/>
                                            </p:txEl>
                                          </p:spTgt>
                                        </p:tgtEl>
                                        <p:attrNameLst>
                                          <p:attrName>style.visibility</p:attrName>
                                        </p:attrNameLst>
                                      </p:cBhvr>
                                      <p:to>
                                        <p:strVal val="visible"/>
                                      </p:to>
                                    </p:set>
                                    <p:anim calcmode="lin" valueType="num">
                                      <p:cBhvr additive="base">
                                        <p:cTn id="67" dur="500" fill="hold"/>
                                        <p:tgtEl>
                                          <p:spTgt spid="1229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2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dirty="0" smtClean="0"/>
              <a:t>Цель и задачи</a:t>
            </a:r>
            <a:endParaRPr lang="ru-RU" dirty="0"/>
          </a:p>
        </p:txBody>
      </p:sp>
      <p:sp>
        <p:nvSpPr>
          <p:cNvPr id="12291" name="Rectangle 3"/>
          <p:cNvSpPr>
            <a:spLocks noGrp="1" noChangeArrowheads="1"/>
          </p:cNvSpPr>
          <p:nvPr>
            <p:ph idx="1"/>
          </p:nvPr>
        </p:nvSpPr>
        <p:spPr>
          <a:xfrm>
            <a:off x="0" y="1556792"/>
            <a:ext cx="8229600" cy="4525963"/>
          </a:xfrm>
        </p:spPr>
        <p:txBody>
          <a:bodyPr>
            <a:normAutofit/>
          </a:bodyPr>
          <a:lstStyle/>
          <a:p>
            <a:pPr>
              <a:buNone/>
            </a:pPr>
            <a:r>
              <a:rPr lang="ru-RU" dirty="0" smtClean="0">
                <a:solidFill>
                  <a:srgbClr val="C00000"/>
                </a:solidFill>
              </a:rPr>
              <a:t>Цель:</a:t>
            </a:r>
          </a:p>
          <a:p>
            <a:pPr>
              <a:buNone/>
            </a:pPr>
            <a:r>
              <a:rPr lang="ru-RU" dirty="0" smtClean="0"/>
              <a:t>Узнать, какую роль математика играет в нашей жизни и где она применяется.</a:t>
            </a:r>
          </a:p>
          <a:p>
            <a:pPr>
              <a:buNone/>
            </a:pPr>
            <a:r>
              <a:rPr lang="ru-RU" dirty="0" smtClean="0">
                <a:solidFill>
                  <a:srgbClr val="C00000"/>
                </a:solidFill>
              </a:rPr>
              <a:t>Задачи: </a:t>
            </a:r>
          </a:p>
          <a:p>
            <a:pPr marL="514350" indent="-514350">
              <a:buFont typeface="+mj-lt"/>
              <a:buAutoNum type="arabicParenR"/>
            </a:pPr>
            <a:r>
              <a:rPr lang="ru-RU" sz="2400" b="1" dirty="0" smtClean="0"/>
              <a:t>Найти источники информации</a:t>
            </a:r>
          </a:p>
          <a:p>
            <a:pPr marL="514350" indent="-514350">
              <a:buFont typeface="+mj-lt"/>
              <a:buAutoNum type="arabicParenR"/>
            </a:pPr>
            <a:r>
              <a:rPr lang="ru-RU" sz="2400" b="1" dirty="0" smtClean="0"/>
              <a:t>Изучить информацию</a:t>
            </a:r>
          </a:p>
          <a:p>
            <a:pPr marL="514350" indent="-514350">
              <a:buFont typeface="+mj-lt"/>
              <a:buAutoNum type="arabicParenR"/>
            </a:pPr>
            <a:r>
              <a:rPr lang="ru-RU" sz="2400" b="1" dirty="0" smtClean="0"/>
              <a:t>Систематизировать информацию </a:t>
            </a:r>
          </a:p>
          <a:p>
            <a:pPr marL="514350" indent="-514350">
              <a:buFont typeface="+mj-lt"/>
              <a:buAutoNum type="arabicParenR"/>
            </a:pPr>
            <a:r>
              <a:rPr lang="ru-RU" sz="2400" b="1" dirty="0" smtClean="0"/>
              <a:t>Распределить материал по пунктам плана</a:t>
            </a:r>
          </a:p>
          <a:p>
            <a:pPr marL="514350" indent="-514350">
              <a:buFont typeface="+mj-lt"/>
              <a:buAutoNum type="arabicParenR"/>
            </a:pPr>
            <a:r>
              <a:rPr lang="ru-RU" sz="2400" b="1" dirty="0" smtClean="0"/>
              <a:t>Показать приложения и список использованной литературы</a:t>
            </a:r>
          </a:p>
          <a:p>
            <a:pPr marL="514350" indent="-514350">
              <a:buFont typeface="+mj-lt"/>
              <a:buAutoNum type="arabicParenR"/>
            </a:pPr>
            <a:r>
              <a:rPr lang="ru-RU" sz="2400" b="1" dirty="0" smtClean="0"/>
              <a:t>Сформулировать вывод</a:t>
            </a:r>
          </a:p>
          <a:p>
            <a:pPr marL="514350" indent="-514350">
              <a:buFont typeface="+mj-lt"/>
              <a:buAutoNum type="arabicParenR"/>
            </a:pPr>
            <a:endParaRPr lang="ru-RU" sz="2400" b="1" dirty="0" smtClean="0"/>
          </a:p>
          <a:p>
            <a:pPr marL="514350" indent="-514350">
              <a:buFont typeface="+mj-lt"/>
              <a:buAutoNum type="arabicParenR"/>
            </a:pPr>
            <a:endParaRPr lang="ru-RU" dirty="0"/>
          </a:p>
        </p:txBody>
      </p:sp>
      <p:pic>
        <p:nvPicPr>
          <p:cNvPr id="3074" name="Picture 2"/>
          <p:cNvPicPr>
            <a:picLocks noChangeAspect="1" noChangeArrowheads="1"/>
          </p:cNvPicPr>
          <p:nvPr/>
        </p:nvPicPr>
        <p:blipFill>
          <a:blip r:embed="rId3" cstate="print"/>
          <a:srcRect/>
          <a:stretch>
            <a:fillRect/>
          </a:stretch>
        </p:blipFill>
        <p:spPr bwMode="auto">
          <a:xfrm>
            <a:off x="5436096" y="2708920"/>
            <a:ext cx="2304256" cy="1843405"/>
          </a:xfrm>
          <a:prstGeom prst="rect">
            <a:avLst/>
          </a:prstGeom>
          <a:ln>
            <a:noFill/>
          </a:ln>
          <a:effectLst>
            <a:softEdge rad="112500"/>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down)">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down)">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down)">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wipe(down)">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wipe(down)">
                                      <p:cBhvr>
                                        <p:cTn id="27" dur="50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wipe(down)">
                                      <p:cBhvr>
                                        <p:cTn id="32" dur="500"/>
                                        <p:tgtEl>
                                          <p:spTgt spid="122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wipe(down)">
                                      <p:cBhvr>
                                        <p:cTn id="37" dur="500"/>
                                        <p:tgtEl>
                                          <p:spTgt spid="122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291">
                                            <p:txEl>
                                              <p:pRg st="7" end="7"/>
                                            </p:txEl>
                                          </p:spTgt>
                                        </p:tgtEl>
                                        <p:attrNameLst>
                                          <p:attrName>style.visibility</p:attrName>
                                        </p:attrNameLst>
                                      </p:cBhvr>
                                      <p:to>
                                        <p:strVal val="visible"/>
                                      </p:to>
                                    </p:set>
                                    <p:animEffect transition="in" filter="wipe(down)">
                                      <p:cBhvr>
                                        <p:cTn id="42" dur="500"/>
                                        <p:tgtEl>
                                          <p:spTgt spid="122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291">
                                            <p:txEl>
                                              <p:pRg st="8" end="8"/>
                                            </p:txEl>
                                          </p:spTgt>
                                        </p:tgtEl>
                                        <p:attrNameLst>
                                          <p:attrName>style.visibility</p:attrName>
                                        </p:attrNameLst>
                                      </p:cBhvr>
                                      <p:to>
                                        <p:strVal val="visible"/>
                                      </p:to>
                                    </p:set>
                                    <p:animEffect transition="in" filter="wipe(down)">
                                      <p:cBhvr>
                                        <p:cTn id="47"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Прямоугольник с одним скругленным углом 4"/>
          <p:cNvSpPr/>
          <p:nvPr/>
        </p:nvSpPr>
        <p:spPr>
          <a:xfrm>
            <a:off x="395536" y="4509120"/>
            <a:ext cx="4104456" cy="2088232"/>
          </a:xfrm>
          <a:prstGeom prst="round1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179512" y="1412776"/>
            <a:ext cx="8136904" cy="29523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90" name="Rectangle 2"/>
          <p:cNvSpPr>
            <a:spLocks noGrp="1" noChangeArrowheads="1"/>
          </p:cNvSpPr>
          <p:nvPr>
            <p:ph type="title"/>
          </p:nvPr>
        </p:nvSpPr>
        <p:spPr/>
        <p:txBody>
          <a:bodyPr/>
          <a:lstStyle/>
          <a:p>
            <a:r>
              <a:rPr lang="ru-RU" dirty="0" smtClean="0"/>
              <a:t>Математика это…</a:t>
            </a:r>
            <a:endParaRPr lang="ru-RU" dirty="0"/>
          </a:p>
        </p:txBody>
      </p:sp>
      <p:sp>
        <p:nvSpPr>
          <p:cNvPr id="12291" name="Rectangle 3"/>
          <p:cNvSpPr>
            <a:spLocks noGrp="1" noChangeArrowheads="1"/>
          </p:cNvSpPr>
          <p:nvPr>
            <p:ph idx="1"/>
          </p:nvPr>
        </p:nvSpPr>
        <p:spPr>
          <a:xfrm>
            <a:off x="251520" y="1556792"/>
            <a:ext cx="8157592" cy="2664296"/>
          </a:xfrm>
          <a:noFill/>
        </p:spPr>
        <p:txBody>
          <a:bodyPr>
            <a:normAutofit/>
          </a:bodyPr>
          <a:lstStyle/>
          <a:p>
            <a:pPr>
              <a:buNone/>
            </a:pPr>
            <a:r>
              <a:rPr lang="ru-RU" b="1" i="1" dirty="0" err="1" smtClean="0">
                <a:solidFill>
                  <a:schemeClr val="accent1">
                    <a:lumMod val="75000"/>
                  </a:schemeClr>
                </a:solidFill>
              </a:rPr>
              <a:t>Матема́тика</a:t>
            </a:r>
            <a:r>
              <a:rPr lang="ru-RU" dirty="0" smtClean="0"/>
              <a:t> (от </a:t>
            </a:r>
            <a:r>
              <a:rPr lang="ru-RU" dirty="0" err="1" smtClean="0"/>
              <a:t>др.-греч</a:t>
            </a:r>
            <a:r>
              <a:rPr lang="ru-RU" dirty="0" smtClean="0"/>
              <a:t>. </a:t>
            </a:r>
            <a:r>
              <a:rPr lang="ru-RU" dirty="0" err="1" smtClean="0"/>
              <a:t>μάθημα </a:t>
            </a:r>
            <a:r>
              <a:rPr lang="ru-RU" dirty="0" smtClean="0"/>
              <a:t>— изучение, наука) — </a:t>
            </a:r>
            <a:r>
              <a:rPr lang="ru-RU" dirty="0" err="1" smtClean="0"/>
              <a:t>наука</a:t>
            </a:r>
            <a:r>
              <a:rPr lang="ru-RU" dirty="0" smtClean="0"/>
              <a:t> о структурах, порядке и отношениях, которая исторически сложилась на основе операций подсчёта, измерения и описания форм реальных </a:t>
            </a:r>
            <a:r>
              <a:rPr lang="ru-RU" dirty="0" err="1" smtClean="0"/>
              <a:t>объектов,а</a:t>
            </a:r>
            <a:r>
              <a:rPr lang="ru-RU" dirty="0" smtClean="0"/>
              <a:t> так же это- фундаментальная наука, предоставляющая (общие) языковые средства другим наукам; тем самым она выявляет их структурную взаимосвязь и способствует нахождению самых общих законов природы.</a:t>
            </a:r>
          </a:p>
          <a:p>
            <a:pPr>
              <a:buNone/>
            </a:pPr>
            <a:endParaRPr lang="ru-RU" i="1" u="sng" dirty="0" smtClean="0"/>
          </a:p>
          <a:p>
            <a:pPr>
              <a:buNone/>
            </a:pPr>
            <a:endParaRPr lang="ru-RU" i="1" u="sng" dirty="0" smtClean="0"/>
          </a:p>
          <a:p>
            <a:pPr>
              <a:buNone/>
            </a:pPr>
            <a:endParaRPr lang="ru-RU" i="1" u="sng" dirty="0" smtClean="0"/>
          </a:p>
          <a:p>
            <a:pPr>
              <a:buNone/>
            </a:pPr>
            <a:endParaRPr lang="ru-RU" i="1" u="sng" dirty="0" smtClean="0"/>
          </a:p>
        </p:txBody>
      </p:sp>
      <p:sp>
        <p:nvSpPr>
          <p:cNvPr id="6" name="TextBox 5"/>
          <p:cNvSpPr txBox="1"/>
          <p:nvPr/>
        </p:nvSpPr>
        <p:spPr>
          <a:xfrm>
            <a:off x="539552" y="4725144"/>
            <a:ext cx="3456384" cy="1631216"/>
          </a:xfrm>
          <a:prstGeom prst="rect">
            <a:avLst/>
          </a:prstGeom>
          <a:noFill/>
        </p:spPr>
        <p:txBody>
          <a:bodyPr wrap="square" rtlCol="0">
            <a:spAutoFit/>
          </a:bodyPr>
          <a:lstStyle/>
          <a:p>
            <a:pPr>
              <a:buNone/>
            </a:pPr>
            <a:r>
              <a:rPr lang="ru-RU" sz="2000" i="1" u="sng" dirty="0" smtClean="0"/>
              <a:t>Разделы математики:</a:t>
            </a:r>
          </a:p>
          <a:p>
            <a:pPr>
              <a:buNone/>
            </a:pPr>
            <a:r>
              <a:rPr lang="ru-RU" sz="2000" dirty="0" smtClean="0"/>
              <a:t>арифметика,</a:t>
            </a:r>
          </a:p>
          <a:p>
            <a:pPr>
              <a:buNone/>
            </a:pPr>
            <a:r>
              <a:rPr lang="ru-RU" sz="2000" dirty="0" smtClean="0"/>
              <a:t>элементарная алгебра</a:t>
            </a:r>
          </a:p>
          <a:p>
            <a:pPr>
              <a:buNone/>
            </a:pPr>
            <a:r>
              <a:rPr lang="ru-RU" sz="2000" dirty="0" smtClean="0"/>
              <a:t>элементарная геометрия: </a:t>
            </a:r>
          </a:p>
          <a:p>
            <a:pPr>
              <a:buNone/>
            </a:pPr>
            <a:r>
              <a:rPr lang="ru-RU" sz="2000" dirty="0" smtClean="0"/>
              <a:t>планиметрия и стереометрия</a:t>
            </a:r>
            <a:endParaRPr lang="ru-RU" sz="2000"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6635080" cy="778098"/>
          </a:xfrm>
        </p:spPr>
        <p:txBody>
          <a:bodyPr>
            <a:normAutofit/>
          </a:bodyPr>
          <a:lstStyle/>
          <a:p>
            <a:r>
              <a:rPr lang="ru-RU" sz="2800" b="1" dirty="0" smtClean="0"/>
              <a:t>Значение математики для общества</a:t>
            </a:r>
            <a:endParaRPr lang="ru-RU" sz="2800" b="1" dirty="0"/>
          </a:p>
        </p:txBody>
      </p:sp>
      <p:sp>
        <p:nvSpPr>
          <p:cNvPr id="12291" name="Rectangle 3"/>
          <p:cNvSpPr>
            <a:spLocks noGrp="1" noChangeArrowheads="1"/>
          </p:cNvSpPr>
          <p:nvPr>
            <p:ph idx="1"/>
          </p:nvPr>
        </p:nvSpPr>
        <p:spPr>
          <a:xfrm>
            <a:off x="179512" y="764704"/>
            <a:ext cx="6552728" cy="5832648"/>
          </a:xfrm>
          <a:solidFill>
            <a:schemeClr val="bg1"/>
          </a:solidFill>
        </p:spPr>
        <p:txBody>
          <a:bodyPr>
            <a:normAutofit fontScale="85000" lnSpcReduction="20000"/>
          </a:bodyPr>
          <a:lstStyle/>
          <a:p>
            <a:r>
              <a:rPr lang="ru-RU" sz="2400" dirty="0" smtClean="0"/>
              <a:t>«Математика развивает логическое мышление, умение самостоятельно решать проблемы, способность быстро уловить суть и найти к жизненной задаче наиболее подходящий и простой подход»</a:t>
            </a:r>
          </a:p>
          <a:p>
            <a:r>
              <a:rPr lang="ru-RU" sz="2400" dirty="0" smtClean="0"/>
              <a:t>Не одной мне известно, что математика очень важная наука, которая применяется во многих сферах нашей жизни: начиная от бытовых задач и заканчивая всевозможными делами, решающимися на работе.</a:t>
            </a:r>
          </a:p>
          <a:p>
            <a:r>
              <a:rPr lang="ru-RU" sz="2400" dirty="0" smtClean="0"/>
              <a:t>Благодаря математическим знаниям и навыкам мы решаем не только арифметические задачи. Это наука позволяет развивать гибкость ума, что нужно для принятия объективного решения любой задачи. Эта не только задачи математического характера, но и различные жизненные ситуации, требующие рассмотрения «под разными углами». </a:t>
            </a:r>
          </a:p>
          <a:p>
            <a:r>
              <a:rPr lang="ru-RU" sz="2400" dirty="0" smtClean="0"/>
              <a:t>Ещё одной важнейшей причиной нужды человечества в математике является воспитание в человеке способности понимать смысл поставленной перед ним задачи, умение правильно, логично рассуждать, усвоить навыки алгоритмического мышления. Каждому надо научиться анализировать, отличать гипотезу от факта, критиковать, понимать смысл поставленной задачи, схематизировать, отчётливо выражать свои мысли и т. п., а с другой стороны - развить воображение и интуицию.</a:t>
            </a:r>
            <a:endParaRPr lang="ru-RU" sz="2400" dirty="0"/>
          </a:p>
        </p:txBody>
      </p:sp>
      <p:pic>
        <p:nvPicPr>
          <p:cNvPr id="5122" name="Picture 2"/>
          <p:cNvPicPr>
            <a:picLocks noChangeAspect="1" noChangeArrowheads="1"/>
          </p:cNvPicPr>
          <p:nvPr/>
        </p:nvPicPr>
        <p:blipFill>
          <a:blip r:embed="rId3" cstate="print"/>
          <a:srcRect/>
          <a:stretch>
            <a:fillRect/>
          </a:stretch>
        </p:blipFill>
        <p:spPr bwMode="auto">
          <a:xfrm>
            <a:off x="6804248" y="0"/>
            <a:ext cx="2339752" cy="3789040"/>
          </a:xfrm>
          <a:prstGeom prst="rect">
            <a:avLst/>
          </a:prstGeom>
          <a:ln>
            <a:noFill/>
          </a:ln>
          <a:effectLst>
            <a:softEdge rad="112500"/>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fade">
                                      <p:cBhvr>
                                        <p:cTn id="7" dur="2000"/>
                                        <p:tgtEl>
                                          <p:spTgt spid="1229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20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2000"/>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fade">
                                      <p:cBhvr>
                                        <p:cTn id="22" dur="2000"/>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fade">
                                      <p:cBhvr>
                                        <p:cTn id="27" dur="2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188640"/>
            <a:ext cx="6696744" cy="692696"/>
          </a:xfrm>
          <a:solidFill>
            <a:schemeClr val="bg1"/>
          </a:solidFill>
        </p:spPr>
        <p:txBody>
          <a:bodyPr>
            <a:normAutofit/>
          </a:bodyPr>
          <a:lstStyle/>
          <a:p>
            <a:r>
              <a:rPr lang="ru-RU"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Области применения математики</a:t>
            </a:r>
            <a:endParaRPr lang="ru-RU" sz="3200" dirty="0"/>
          </a:p>
        </p:txBody>
      </p:sp>
      <p:sp>
        <p:nvSpPr>
          <p:cNvPr id="12291" name="Rectangle 3"/>
          <p:cNvSpPr>
            <a:spLocks noGrp="1" noChangeArrowheads="1"/>
          </p:cNvSpPr>
          <p:nvPr>
            <p:ph idx="1"/>
          </p:nvPr>
        </p:nvSpPr>
        <p:spPr>
          <a:xfrm>
            <a:off x="0" y="1844825"/>
            <a:ext cx="4067944" cy="3456383"/>
          </a:xfrm>
        </p:spPr>
        <p:txBody>
          <a:bodyPr>
            <a:normAutofit/>
          </a:bodyPr>
          <a:lstStyle/>
          <a:p>
            <a:pPr marL="571500" indent="-571500">
              <a:buNone/>
            </a:pPr>
            <a:r>
              <a:rPr lang="ru-RU" u="sng" dirty="0" smtClean="0"/>
              <a:t>Математика в :</a:t>
            </a:r>
          </a:p>
          <a:p>
            <a:pPr marL="571500" indent="-571500">
              <a:buFont typeface="+mj-lt"/>
              <a:buAutoNum type="romanUcPeriod"/>
            </a:pPr>
            <a:r>
              <a:rPr lang="ru-RU" dirty="0" smtClean="0"/>
              <a:t>Кулинарии</a:t>
            </a:r>
          </a:p>
          <a:p>
            <a:pPr marL="571500" indent="-571500">
              <a:buFont typeface="+mj-lt"/>
              <a:buAutoNum type="romanUcPeriod"/>
            </a:pPr>
            <a:r>
              <a:rPr lang="ru-RU" dirty="0" smtClean="0"/>
              <a:t>Торговле</a:t>
            </a:r>
          </a:p>
          <a:p>
            <a:pPr marL="571500" indent="-571500">
              <a:buFont typeface="+mj-lt"/>
              <a:buAutoNum type="romanUcPeriod"/>
            </a:pPr>
            <a:r>
              <a:rPr lang="ru-RU" dirty="0" smtClean="0"/>
              <a:t>Раскрое одежды</a:t>
            </a:r>
          </a:p>
          <a:p>
            <a:pPr marL="571500" indent="-571500">
              <a:buFont typeface="+mj-lt"/>
              <a:buAutoNum type="romanUcPeriod"/>
            </a:pPr>
            <a:r>
              <a:rPr lang="ru-RU" dirty="0" smtClean="0"/>
              <a:t>Строительстве</a:t>
            </a:r>
          </a:p>
          <a:p>
            <a:pPr marL="571500" indent="-571500">
              <a:buFont typeface="+mj-lt"/>
              <a:buAutoNum type="romanUcPeriod"/>
            </a:pPr>
            <a:endParaRPr lang="ru-RU" dirty="0"/>
          </a:p>
        </p:txBody>
      </p:sp>
      <p:sp>
        <p:nvSpPr>
          <p:cNvPr id="4" name="TextBox 3"/>
          <p:cNvSpPr txBox="1"/>
          <p:nvPr/>
        </p:nvSpPr>
        <p:spPr>
          <a:xfrm>
            <a:off x="251520" y="1052736"/>
            <a:ext cx="6480720" cy="646331"/>
          </a:xfrm>
          <a:prstGeom prst="rect">
            <a:avLst/>
          </a:prstGeom>
          <a:solidFill>
            <a:srgbClr val="0070C0"/>
          </a:solidFill>
        </p:spPr>
        <p:txBody>
          <a:bodyPr wrap="square" rtlCol="0">
            <a:spAutoFit/>
          </a:bodyPr>
          <a:lstStyle/>
          <a:p>
            <a:r>
              <a:rPr lang="ru-RU" dirty="0" smtClean="0">
                <a:solidFill>
                  <a:schemeClr val="bg1"/>
                </a:solidFill>
              </a:rPr>
              <a:t>Приведу примеры, как используются математические знания в кулинарии, торговле, в раскрое одежды и в строительстве.</a:t>
            </a:r>
            <a:endParaRPr lang="ru-RU" dirty="0">
              <a:solidFill>
                <a:schemeClr val="bg1"/>
              </a:solidFill>
            </a:endParaRPr>
          </a:p>
        </p:txBody>
      </p:sp>
      <p:pic>
        <p:nvPicPr>
          <p:cNvPr id="6146" name="Picture 2"/>
          <p:cNvPicPr>
            <a:picLocks noChangeAspect="1" noChangeArrowheads="1"/>
          </p:cNvPicPr>
          <p:nvPr/>
        </p:nvPicPr>
        <p:blipFill>
          <a:blip r:embed="rId3" cstate="print"/>
          <a:srcRect/>
          <a:stretch>
            <a:fillRect/>
          </a:stretch>
        </p:blipFill>
        <p:spPr bwMode="auto">
          <a:xfrm>
            <a:off x="6407696" y="4581128"/>
            <a:ext cx="2736304" cy="1942776"/>
          </a:xfrm>
          <a:prstGeom prst="rect">
            <a:avLst/>
          </a:prstGeom>
          <a:ln>
            <a:noFill/>
          </a:ln>
          <a:effectLst>
            <a:softEdge rad="112500"/>
          </a:effectLst>
        </p:spPr>
      </p:pic>
      <p:pic>
        <p:nvPicPr>
          <p:cNvPr id="6148" name="Picture 4"/>
          <p:cNvPicPr>
            <a:picLocks noChangeAspect="1" noChangeArrowheads="1"/>
          </p:cNvPicPr>
          <p:nvPr/>
        </p:nvPicPr>
        <p:blipFill>
          <a:blip r:embed="rId4" cstate="print"/>
          <a:srcRect/>
          <a:stretch>
            <a:fillRect/>
          </a:stretch>
        </p:blipFill>
        <p:spPr bwMode="auto">
          <a:xfrm>
            <a:off x="6660232" y="1124744"/>
            <a:ext cx="2267744" cy="3504695"/>
          </a:xfrm>
          <a:prstGeom prst="rect">
            <a:avLst/>
          </a:prstGeom>
          <a:ln>
            <a:noFill/>
          </a:ln>
          <a:effectLst>
            <a:softEdge rad="112500"/>
          </a:effectLst>
        </p:spPr>
      </p:pic>
      <p:pic>
        <p:nvPicPr>
          <p:cNvPr id="6149" name="Picture 5"/>
          <p:cNvPicPr>
            <a:picLocks noChangeAspect="1" noChangeArrowheads="1"/>
          </p:cNvPicPr>
          <p:nvPr/>
        </p:nvPicPr>
        <p:blipFill>
          <a:blip r:embed="rId5" cstate="print"/>
          <a:srcRect/>
          <a:stretch>
            <a:fillRect/>
          </a:stretch>
        </p:blipFill>
        <p:spPr bwMode="auto">
          <a:xfrm>
            <a:off x="3347864" y="4941168"/>
            <a:ext cx="2664296" cy="1744810"/>
          </a:xfrm>
          <a:prstGeom prst="rect">
            <a:avLst/>
          </a:prstGeom>
          <a:ln>
            <a:noFill/>
          </a:ln>
          <a:effectLst>
            <a:softEdge rad="112500"/>
          </a:effectLst>
        </p:spPr>
      </p:pic>
      <p:pic>
        <p:nvPicPr>
          <p:cNvPr id="6150" name="Picture 6"/>
          <p:cNvPicPr>
            <a:picLocks noChangeAspect="1" noChangeArrowheads="1"/>
          </p:cNvPicPr>
          <p:nvPr/>
        </p:nvPicPr>
        <p:blipFill>
          <a:blip r:embed="rId6" cstate="print"/>
          <a:srcRect/>
          <a:stretch>
            <a:fillRect/>
          </a:stretch>
        </p:blipFill>
        <p:spPr bwMode="auto">
          <a:xfrm>
            <a:off x="323528" y="4721760"/>
            <a:ext cx="2915816" cy="2136240"/>
          </a:xfrm>
          <a:prstGeom prst="rect">
            <a:avLst/>
          </a:prstGeom>
          <a:ln>
            <a:noFill/>
          </a:ln>
          <a:effectLst>
            <a:softEdge rad="112500"/>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0" end="0"/>
                                            </p:txEl>
                                          </p:spTgt>
                                        </p:tgtEl>
                                        <p:attrNameLst>
                                          <p:attrName>style.visibility</p:attrName>
                                        </p:attrNameLst>
                                      </p:cBhvr>
                                      <p:to>
                                        <p:strVal val="visible"/>
                                      </p:to>
                                    </p:set>
                                    <p:anim calcmode="lin" valueType="num">
                                      <p:cBhvr additive="base">
                                        <p:cTn id="19"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1" end="1"/>
                                            </p:txEl>
                                          </p:spTgt>
                                        </p:tgtEl>
                                        <p:attrNameLst>
                                          <p:attrName>style.visibility</p:attrName>
                                        </p:attrNameLst>
                                      </p:cBhvr>
                                      <p:to>
                                        <p:strVal val="visible"/>
                                      </p:to>
                                    </p:set>
                                    <p:anim calcmode="lin" valueType="num">
                                      <p:cBhvr additive="base">
                                        <p:cTn id="25"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2" end="2"/>
                                            </p:txEl>
                                          </p:spTgt>
                                        </p:tgtEl>
                                        <p:attrNameLst>
                                          <p:attrName>style.visibility</p:attrName>
                                        </p:attrNameLst>
                                      </p:cBhvr>
                                      <p:to>
                                        <p:strVal val="visible"/>
                                      </p:to>
                                    </p:set>
                                    <p:anim calcmode="lin" valueType="num">
                                      <p:cBhvr additive="base">
                                        <p:cTn id="31"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3" end="3"/>
                                            </p:txEl>
                                          </p:spTgt>
                                        </p:tgtEl>
                                        <p:attrNameLst>
                                          <p:attrName>style.visibility</p:attrName>
                                        </p:attrNameLst>
                                      </p:cBhvr>
                                      <p:to>
                                        <p:strVal val="visible"/>
                                      </p:to>
                                    </p:set>
                                    <p:anim calcmode="lin" valueType="num">
                                      <p:cBhvr additive="base">
                                        <p:cTn id="37"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4" end="4"/>
                                            </p:txEl>
                                          </p:spTgt>
                                        </p:tgtEl>
                                        <p:attrNameLst>
                                          <p:attrName>style.visibility</p:attrName>
                                        </p:attrNameLst>
                                      </p:cBhvr>
                                      <p:to>
                                        <p:strVal val="visible"/>
                                      </p:to>
                                    </p:set>
                                    <p:anim calcmode="lin" valueType="num">
                                      <p:cBhvr additive="base">
                                        <p:cTn id="43"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404664"/>
            <a:ext cx="7067128" cy="706090"/>
          </a:xfrm>
        </p:spPr>
        <p:txBody>
          <a:bodyPr>
            <a:normAutofit/>
          </a:bodyPr>
          <a:lstStyle/>
          <a:p>
            <a:pPr marL="857250" indent="-857250"/>
            <a:r>
              <a:rPr lang="en-US" dirty="0" smtClean="0"/>
              <a:t>I.</a:t>
            </a:r>
            <a:r>
              <a:rPr lang="ru-RU" dirty="0" smtClean="0"/>
              <a:t>Математика в кулинарии</a:t>
            </a:r>
            <a:endParaRPr lang="ru-RU" dirty="0"/>
          </a:p>
        </p:txBody>
      </p:sp>
      <p:sp>
        <p:nvSpPr>
          <p:cNvPr id="12291" name="Rectangle 3"/>
          <p:cNvSpPr>
            <a:spLocks noGrp="1" noChangeArrowheads="1"/>
          </p:cNvSpPr>
          <p:nvPr>
            <p:ph idx="1"/>
          </p:nvPr>
        </p:nvSpPr>
        <p:spPr>
          <a:xfrm>
            <a:off x="251520" y="1196752"/>
            <a:ext cx="5112568" cy="5328592"/>
          </a:xfrm>
          <a:gradFill flip="none" rotWithShape="1">
            <a:gsLst>
              <a:gs pos="0">
                <a:srgbClr val="FF3399"/>
              </a:gs>
              <a:gs pos="25000">
                <a:srgbClr val="FF6633"/>
              </a:gs>
              <a:gs pos="50000">
                <a:srgbClr val="FFFF00"/>
              </a:gs>
              <a:gs pos="75000">
                <a:srgbClr val="01A78F"/>
              </a:gs>
              <a:gs pos="100000">
                <a:srgbClr val="3366FF"/>
              </a:gs>
            </a:gsLst>
            <a:lin ang="5400000" scaled="1"/>
            <a:tileRect/>
          </a:gradFill>
        </p:spPr>
        <p:txBody>
          <a:bodyPr>
            <a:normAutofit lnSpcReduction="10000"/>
          </a:bodyPr>
          <a:lstStyle/>
          <a:p>
            <a:pPr>
              <a:buNone/>
            </a:pPr>
            <a:r>
              <a:rPr lang="ru-RU" sz="2400" b="1" dirty="0" smtClean="0">
                <a:solidFill>
                  <a:srgbClr val="002060"/>
                </a:solidFill>
              </a:rPr>
              <a:t>     Математика в кулинарии имеет большое значение, так как для приготовления любого блюда должен соблюдаться рецепт. В рецепте указывается точное соотношение продуктов, которое необходимо соблюдать в процессе приготовления. При взвешивании продуктов в кулинарии используются математические величины масса и объём. Единицы времени играют далеко не последнюю роль в приготовлении блюд.  Приготовленные блюда нужно умело делить на порции, в чём нам опять же поможет математика.</a:t>
            </a:r>
            <a:endParaRPr lang="ru-RU" sz="2400" b="1" dirty="0">
              <a:solidFill>
                <a:srgbClr val="002060"/>
              </a:solidFill>
            </a:endParaRPr>
          </a:p>
        </p:txBody>
      </p:sp>
      <p:pic>
        <p:nvPicPr>
          <p:cNvPr id="9218" name="Picture 2"/>
          <p:cNvPicPr>
            <a:picLocks noChangeAspect="1" noChangeArrowheads="1"/>
          </p:cNvPicPr>
          <p:nvPr/>
        </p:nvPicPr>
        <p:blipFill>
          <a:blip r:embed="rId3" cstate="print"/>
          <a:srcRect/>
          <a:stretch>
            <a:fillRect/>
          </a:stretch>
        </p:blipFill>
        <p:spPr bwMode="auto">
          <a:xfrm>
            <a:off x="5727891" y="1196752"/>
            <a:ext cx="3416109" cy="2498030"/>
          </a:xfrm>
          <a:prstGeom prst="rect">
            <a:avLst/>
          </a:prstGeom>
          <a:ln>
            <a:noFill/>
          </a:ln>
          <a:effectLst>
            <a:softEdge rad="112500"/>
          </a:effectLst>
        </p:spPr>
      </p:pic>
      <p:pic>
        <p:nvPicPr>
          <p:cNvPr id="9219" name="Picture 3"/>
          <p:cNvPicPr>
            <a:picLocks noChangeAspect="1" noChangeArrowheads="1"/>
          </p:cNvPicPr>
          <p:nvPr/>
        </p:nvPicPr>
        <p:blipFill>
          <a:blip r:embed="rId4" cstate="print"/>
          <a:srcRect/>
          <a:stretch>
            <a:fillRect/>
          </a:stretch>
        </p:blipFill>
        <p:spPr bwMode="auto">
          <a:xfrm>
            <a:off x="5633610" y="3789040"/>
            <a:ext cx="3510390" cy="280831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ppt_x"/>
                                          </p:val>
                                        </p:tav>
                                        <p:tav tm="100000">
                                          <p:val>
                                            <p:strVal val="#ppt_x"/>
                                          </p:val>
                                        </p:tav>
                                      </p:tavLst>
                                    </p:anim>
                                    <p:anim calcmode="lin" valueType="num">
                                      <p:cBhvr additive="base">
                                        <p:cTn id="1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188640"/>
            <a:ext cx="6347048" cy="994122"/>
          </a:xfrm>
        </p:spPr>
        <p:txBody>
          <a:bodyPr>
            <a:normAutofit/>
          </a:bodyPr>
          <a:lstStyle/>
          <a:p>
            <a:r>
              <a:rPr lang="en-US" dirty="0" smtClean="0"/>
              <a:t>III.</a:t>
            </a:r>
            <a:r>
              <a:rPr lang="ru-RU" dirty="0" smtClean="0"/>
              <a:t>Математика в раскрое одежды</a:t>
            </a:r>
            <a:endParaRPr lang="ru-RU" dirty="0"/>
          </a:p>
        </p:txBody>
      </p:sp>
      <p:sp>
        <p:nvSpPr>
          <p:cNvPr id="12291" name="Rectangle 3"/>
          <p:cNvSpPr>
            <a:spLocks noGrp="1" noChangeArrowheads="1"/>
          </p:cNvSpPr>
          <p:nvPr>
            <p:ph idx="1"/>
          </p:nvPr>
        </p:nvSpPr>
        <p:spPr>
          <a:xfrm>
            <a:off x="251520" y="1412776"/>
            <a:ext cx="4824536" cy="5256584"/>
          </a:xfrm>
          <a:solidFill>
            <a:srgbClr val="92D050"/>
          </a:solidFill>
        </p:spPr>
        <p:txBody>
          <a:bodyPr>
            <a:normAutofit lnSpcReduction="10000"/>
          </a:bodyPr>
          <a:lstStyle/>
          <a:p>
            <a:pPr>
              <a:buNone/>
            </a:pPr>
            <a:r>
              <a:rPr lang="ru-RU" dirty="0" smtClean="0"/>
              <a:t>     Прежде чем сшить одежду, необходимо снять все мерки с человека, и тут не обойтись без математики. Сантиметровой лентой нужно сделать замеры (длину рукавов, ширину, длину костюма или платья и другое), записывая их в тетрадь. Потом по журналу мод нужно выбрать фасон одежды и по ранее замеренным цифрам мерки рассчитать и начертить выкройку.  При помощи математических расчётов оставим запас ткани на припуск и подгиб, только после этого делаем раскрой ткани для шитья из него одежды.                                       </a:t>
            </a:r>
          </a:p>
          <a:p>
            <a:pPr>
              <a:buNone/>
            </a:pPr>
            <a:r>
              <a:rPr lang="ru-RU" dirty="0" smtClean="0">
                <a:solidFill>
                  <a:srgbClr val="FFFF00"/>
                </a:solidFill>
              </a:rPr>
              <a:t>Как говорится, семь раз отмерь, </a:t>
            </a:r>
          </a:p>
          <a:p>
            <a:pPr>
              <a:buNone/>
            </a:pPr>
            <a:r>
              <a:rPr lang="ru-RU" dirty="0" smtClean="0">
                <a:solidFill>
                  <a:srgbClr val="FFFF00"/>
                </a:solidFill>
              </a:rPr>
              <a:t>один раз отрежь.</a:t>
            </a:r>
            <a:endParaRPr lang="ru-RU" dirty="0">
              <a:solidFill>
                <a:srgbClr val="FFFF00"/>
              </a:solidFill>
            </a:endParaRPr>
          </a:p>
        </p:txBody>
      </p:sp>
      <p:pic>
        <p:nvPicPr>
          <p:cNvPr id="7170" name="Picture 2"/>
          <p:cNvPicPr>
            <a:picLocks noChangeAspect="1" noChangeArrowheads="1"/>
          </p:cNvPicPr>
          <p:nvPr/>
        </p:nvPicPr>
        <p:blipFill>
          <a:blip r:embed="rId3" cstate="print"/>
          <a:srcRect/>
          <a:stretch>
            <a:fillRect/>
          </a:stretch>
        </p:blipFill>
        <p:spPr bwMode="auto">
          <a:xfrm>
            <a:off x="6479705" y="0"/>
            <a:ext cx="2664295" cy="3828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4"/>
          <p:cNvPicPr>
            <a:picLocks noChangeAspect="1" noChangeArrowheads="1"/>
          </p:cNvPicPr>
          <p:nvPr/>
        </p:nvPicPr>
        <p:blipFill>
          <a:blip r:embed="rId4" cstate="print"/>
          <a:srcRect/>
          <a:stretch>
            <a:fillRect/>
          </a:stretch>
        </p:blipFill>
        <p:spPr bwMode="auto">
          <a:xfrm>
            <a:off x="6780659" y="4017934"/>
            <a:ext cx="2363341" cy="2840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 calcmode="lin" valueType="num">
                                      <p:cBhvr>
                                        <p:cTn id="7" dur="500" fill="hold"/>
                                        <p:tgtEl>
                                          <p:spTgt spid="12291">
                                            <p:bg/>
                                          </p:spTgt>
                                        </p:tgtEl>
                                        <p:attrNameLst>
                                          <p:attrName>ppt_w</p:attrName>
                                        </p:attrNameLst>
                                      </p:cBhvr>
                                      <p:tavLst>
                                        <p:tav tm="0">
                                          <p:val>
                                            <p:fltVal val="0"/>
                                          </p:val>
                                        </p:tav>
                                        <p:tav tm="100000">
                                          <p:val>
                                            <p:strVal val="#ppt_w"/>
                                          </p:val>
                                        </p:tav>
                                      </p:tavLst>
                                    </p:anim>
                                    <p:anim calcmode="lin" valueType="num">
                                      <p:cBhvr>
                                        <p:cTn id="8" dur="500" fill="hold"/>
                                        <p:tgtEl>
                                          <p:spTgt spid="12291">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p:cTn id="13"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29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p:cTn id="19"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229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p:cTn id="25"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229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anim calcmode="lin" valueType="num">
                                      <p:cBhvr>
                                        <p:cTn id="31" dur="500" fill="hold"/>
                                        <p:tgtEl>
                                          <p:spTgt spid="7170"/>
                                        </p:tgtEl>
                                        <p:attrNameLst>
                                          <p:attrName>ppt_w</p:attrName>
                                        </p:attrNameLst>
                                      </p:cBhvr>
                                      <p:tavLst>
                                        <p:tav tm="0">
                                          <p:val>
                                            <p:fltVal val="0"/>
                                          </p:val>
                                        </p:tav>
                                        <p:tav tm="100000">
                                          <p:val>
                                            <p:strVal val="#ppt_w"/>
                                          </p:val>
                                        </p:tav>
                                      </p:tavLst>
                                    </p:anim>
                                    <p:anim calcmode="lin" valueType="num">
                                      <p:cBhvr>
                                        <p:cTn id="32" dur="500" fill="hold"/>
                                        <p:tgtEl>
                                          <p:spTgt spid="7170"/>
                                        </p:tgtEl>
                                        <p:attrNameLst>
                                          <p:attrName>ppt_h</p:attrName>
                                        </p:attrNameLst>
                                      </p:cBhvr>
                                      <p:tavLst>
                                        <p:tav tm="0">
                                          <p:val>
                                            <p:fltVal val="0"/>
                                          </p:val>
                                        </p:tav>
                                        <p:tav tm="100000">
                                          <p:val>
                                            <p:strVal val="#ppt_h"/>
                                          </p:val>
                                        </p:tav>
                                      </p:tavLst>
                                    </p:anim>
                                    <p:animEffect transition="in" filter="fade">
                                      <p:cBhvr>
                                        <p:cTn id="33" dur="500"/>
                                        <p:tgtEl>
                                          <p:spTgt spid="717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7172"/>
                                        </p:tgtEl>
                                        <p:attrNameLst>
                                          <p:attrName>style.visibility</p:attrName>
                                        </p:attrNameLst>
                                      </p:cBhvr>
                                      <p:to>
                                        <p:strVal val="visible"/>
                                      </p:to>
                                    </p:set>
                                    <p:anim calcmode="lin" valueType="num">
                                      <p:cBhvr>
                                        <p:cTn id="38" dur="500" fill="hold"/>
                                        <p:tgtEl>
                                          <p:spTgt spid="7172"/>
                                        </p:tgtEl>
                                        <p:attrNameLst>
                                          <p:attrName>ppt_w</p:attrName>
                                        </p:attrNameLst>
                                      </p:cBhvr>
                                      <p:tavLst>
                                        <p:tav tm="0">
                                          <p:val>
                                            <p:fltVal val="0"/>
                                          </p:val>
                                        </p:tav>
                                        <p:tav tm="100000">
                                          <p:val>
                                            <p:strVal val="#ppt_w"/>
                                          </p:val>
                                        </p:tav>
                                      </p:tavLst>
                                    </p:anim>
                                    <p:anim calcmode="lin" valueType="num">
                                      <p:cBhvr>
                                        <p:cTn id="39" dur="500" fill="hold"/>
                                        <p:tgtEl>
                                          <p:spTgt spid="7172"/>
                                        </p:tgtEl>
                                        <p:attrNameLst>
                                          <p:attrName>ppt_h</p:attrName>
                                        </p:attrNameLst>
                                      </p:cBhvr>
                                      <p:tavLst>
                                        <p:tav tm="0">
                                          <p:val>
                                            <p:fltVal val="0"/>
                                          </p:val>
                                        </p:tav>
                                        <p:tav tm="100000">
                                          <p:val>
                                            <p:strVal val="#ppt_h"/>
                                          </p:val>
                                        </p:tav>
                                      </p:tavLst>
                                    </p:anim>
                                    <p:animEffect transition="in" filter="fade">
                                      <p:cBhvr>
                                        <p:cTn id="4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6372200" cy="648072"/>
          </a:xfrm>
        </p:spPr>
        <p:txBody>
          <a:bodyPr>
            <a:normAutofit/>
          </a:bodyPr>
          <a:lstStyle/>
          <a:p>
            <a:r>
              <a:rPr lang="en-US" sz="3200" dirty="0" smtClean="0"/>
              <a:t>IV.</a:t>
            </a:r>
            <a:r>
              <a:rPr lang="ru-RU" sz="3200" dirty="0" smtClean="0"/>
              <a:t>Математика в строительстве</a:t>
            </a:r>
            <a:endParaRPr lang="ru-RU" sz="3200" dirty="0"/>
          </a:p>
        </p:txBody>
      </p:sp>
      <p:sp>
        <p:nvSpPr>
          <p:cNvPr id="12291" name="Rectangle 3"/>
          <p:cNvSpPr>
            <a:spLocks noGrp="1" noChangeArrowheads="1"/>
          </p:cNvSpPr>
          <p:nvPr>
            <p:ph idx="1"/>
          </p:nvPr>
        </p:nvSpPr>
        <p:spPr>
          <a:xfrm>
            <a:off x="251520" y="764704"/>
            <a:ext cx="4320480" cy="5256584"/>
          </a:xfrm>
          <a:gradFill>
            <a:gsLst>
              <a:gs pos="0">
                <a:srgbClr val="5E9EFF"/>
              </a:gs>
              <a:gs pos="39999">
                <a:srgbClr val="85C2FF"/>
              </a:gs>
              <a:gs pos="70000">
                <a:srgbClr val="C4D6EB"/>
              </a:gs>
              <a:gs pos="100000">
                <a:srgbClr val="FFEBFA"/>
              </a:gs>
            </a:gsLst>
            <a:lin ang="5400000" scaled="0"/>
          </a:gradFill>
        </p:spPr>
        <p:txBody>
          <a:bodyPr>
            <a:normAutofit lnSpcReduction="10000"/>
          </a:bodyPr>
          <a:lstStyle/>
          <a:p>
            <a:pPr>
              <a:buNone/>
            </a:pPr>
            <a:r>
              <a:rPr lang="ru-RU" dirty="0" smtClean="0"/>
              <a:t>     В строительстве без математики никак не обойтись. Посудите сами: Надо уметь измерять высоту, ширину, длину предметов? Надо. Надо уметь вычислять размеры дверей, окон, комнат, квартир? Надо. Как подсчитать количество нужного строительного материала, если не знаешь математику? Никак! Математику применяли ещё задолго до нашей эры. В Древнем Вавилоне при помощи математических расчётов строили водопроводы и подавали в дома воду. В Древнем Египте по математическим расчётам строили пирамиды. </a:t>
            </a:r>
            <a:endParaRPr lang="ru-RU" dirty="0"/>
          </a:p>
        </p:txBody>
      </p:sp>
      <p:pic>
        <p:nvPicPr>
          <p:cNvPr id="10242" name="Picture 2"/>
          <p:cNvPicPr>
            <a:picLocks noChangeAspect="1" noChangeArrowheads="1"/>
          </p:cNvPicPr>
          <p:nvPr/>
        </p:nvPicPr>
        <p:blipFill>
          <a:blip r:embed="rId3" cstate="print"/>
          <a:srcRect/>
          <a:stretch>
            <a:fillRect/>
          </a:stretch>
        </p:blipFill>
        <p:spPr bwMode="auto">
          <a:xfrm>
            <a:off x="7092280" y="3573016"/>
            <a:ext cx="2051720" cy="1836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3" name="Picture 3"/>
          <p:cNvPicPr>
            <a:picLocks noChangeAspect="1" noChangeArrowheads="1"/>
          </p:cNvPicPr>
          <p:nvPr/>
        </p:nvPicPr>
        <p:blipFill>
          <a:blip r:embed="rId4" cstate="print"/>
          <a:srcRect/>
          <a:stretch>
            <a:fillRect/>
          </a:stretch>
        </p:blipFill>
        <p:spPr bwMode="auto">
          <a:xfrm>
            <a:off x="4716016" y="4725144"/>
            <a:ext cx="2232248" cy="1918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4" name="Picture 4"/>
          <p:cNvPicPr>
            <a:picLocks noChangeAspect="1" noChangeArrowheads="1"/>
          </p:cNvPicPr>
          <p:nvPr/>
        </p:nvPicPr>
        <p:blipFill>
          <a:blip r:embed="rId5" cstate="print"/>
          <a:srcRect/>
          <a:stretch>
            <a:fillRect/>
          </a:stretch>
        </p:blipFill>
        <p:spPr bwMode="auto">
          <a:xfrm>
            <a:off x="5148064" y="620688"/>
            <a:ext cx="3649588" cy="2737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heel(4)">
                                      <p:cBhvr>
                                        <p:cTn id="7" dur="2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additive="base">
                                        <p:cTn id="12" dur="500" fill="hold"/>
                                        <p:tgtEl>
                                          <p:spTgt spid="10244"/>
                                        </p:tgtEl>
                                        <p:attrNameLst>
                                          <p:attrName>ppt_x</p:attrName>
                                        </p:attrNameLst>
                                      </p:cBhvr>
                                      <p:tavLst>
                                        <p:tav tm="0">
                                          <p:val>
                                            <p:strVal val="#ppt_x"/>
                                          </p:val>
                                        </p:tav>
                                        <p:tav tm="100000">
                                          <p:val>
                                            <p:strVal val="#ppt_x"/>
                                          </p:val>
                                        </p:tav>
                                      </p:tavLst>
                                    </p:anim>
                                    <p:anim calcmode="lin" valueType="num">
                                      <p:cBhvr additive="base">
                                        <p:cTn id="13"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42"/>
                                        </p:tgtEl>
                                        <p:attrNameLst>
                                          <p:attrName>style.visibility</p:attrName>
                                        </p:attrNameLst>
                                      </p:cBhvr>
                                      <p:to>
                                        <p:strVal val="visible"/>
                                      </p:to>
                                    </p:set>
                                    <p:anim calcmode="lin" valueType="num">
                                      <p:cBhvr additive="base">
                                        <p:cTn id="18" dur="500" fill="hold"/>
                                        <p:tgtEl>
                                          <p:spTgt spid="10242"/>
                                        </p:tgtEl>
                                        <p:attrNameLst>
                                          <p:attrName>ppt_x</p:attrName>
                                        </p:attrNameLst>
                                      </p:cBhvr>
                                      <p:tavLst>
                                        <p:tav tm="0">
                                          <p:val>
                                            <p:strVal val="#ppt_x"/>
                                          </p:val>
                                        </p:tav>
                                        <p:tav tm="100000">
                                          <p:val>
                                            <p:strVal val="#ppt_x"/>
                                          </p:val>
                                        </p:tav>
                                      </p:tavLst>
                                    </p:anim>
                                    <p:anim calcmode="lin" valueType="num">
                                      <p:cBhvr additive="base">
                                        <p:cTn id="19"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43"/>
                                        </p:tgtEl>
                                        <p:attrNameLst>
                                          <p:attrName>style.visibility</p:attrName>
                                        </p:attrNameLst>
                                      </p:cBhvr>
                                      <p:to>
                                        <p:strVal val="visible"/>
                                      </p:to>
                                    </p:set>
                                    <p:anim calcmode="lin" valueType="num">
                                      <p:cBhvr additive="base">
                                        <p:cTn id="24" dur="500" fill="hold"/>
                                        <p:tgtEl>
                                          <p:spTgt spid="10243"/>
                                        </p:tgtEl>
                                        <p:attrNameLst>
                                          <p:attrName>ppt_x</p:attrName>
                                        </p:attrNameLst>
                                      </p:cBhvr>
                                      <p:tavLst>
                                        <p:tav tm="0">
                                          <p:val>
                                            <p:strVal val="#ppt_x"/>
                                          </p:val>
                                        </p:tav>
                                        <p:tav tm="100000">
                                          <p:val>
                                            <p:strVal val="#ppt_x"/>
                                          </p:val>
                                        </p:tav>
                                      </p:tavLst>
                                    </p:anim>
                                    <p:anim calcmode="lin" valueType="num">
                                      <p:cBhvr additive="base">
                                        <p:cTn id="25"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TotalTime>
  <Words>1451</Words>
  <Application>Microsoft Office PowerPoint</Application>
  <PresentationFormat>Экран (4:3)</PresentationFormat>
  <Paragraphs>123</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Calibri Light</vt:lpstr>
      <vt:lpstr>Consolas</vt:lpstr>
      <vt:lpstr>Courier New</vt:lpstr>
      <vt:lpstr>Wingdings</vt:lpstr>
      <vt:lpstr>Тема Office</vt:lpstr>
      <vt:lpstr>Математика вокруг нас</vt:lpstr>
      <vt:lpstr>План</vt:lpstr>
      <vt:lpstr>Цель и задачи</vt:lpstr>
      <vt:lpstr>Математика это…</vt:lpstr>
      <vt:lpstr>Значение математики для общества</vt:lpstr>
      <vt:lpstr>Области применения математики</vt:lpstr>
      <vt:lpstr>I.Математика в кулинарии</vt:lpstr>
      <vt:lpstr>III.Математика в раскрое одежды</vt:lpstr>
      <vt:lpstr>IV.Математика в строительстве</vt:lpstr>
      <vt:lpstr>Профессии, связанные с математикой</vt:lpstr>
      <vt:lpstr>Место математики в повседневной жизни</vt:lpstr>
      <vt:lpstr>……</vt:lpstr>
      <vt:lpstr>Математика в пословицах и поговорках</vt:lpstr>
      <vt:lpstr>Презентация PowerPoint</vt:lpstr>
      <vt:lpstr>Вывод</vt:lpstr>
      <vt:lpstr>Список использованной литературы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в жизни</dc:title>
  <dc:creator>Надежда</dc:creator>
  <cp:lastModifiedBy>Надежда</cp:lastModifiedBy>
  <cp:revision>29</cp:revision>
  <dcterms:modified xsi:type="dcterms:W3CDTF">2024-10-07T18:19:16Z</dcterms:modified>
</cp:coreProperties>
</file>