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57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A22C-8F0E-4022-A54D-A51DAFC135A9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98E50-2599-49A6-BC4A-6B2B171B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7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98E50-2599-49A6-BC4A-6B2B171B80A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1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3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8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8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80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66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5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9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69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0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B4C807-5832-4546-96B9-366EFBB3DF2B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76A0AF-7A2D-48B1-9030-8A52122193D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6735" y="786913"/>
            <a:ext cx="6685613" cy="3035645"/>
          </a:xfr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Польза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физических занятий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здоровья 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3652" y="5276539"/>
            <a:ext cx="9054059" cy="84673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 рамках реализации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регионального проекта 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Школа – центр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физической культуры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и здорового образа жизни»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4" y="704398"/>
            <a:ext cx="3804234" cy="320067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08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0539" y="410546"/>
            <a:ext cx="10058400" cy="10258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Упражнение </a:t>
            </a:r>
            <a:r>
              <a:rPr lang="ru-RU" sz="3600" dirty="0" smtClean="0">
                <a:latin typeface="+mn-lt"/>
              </a:rPr>
              <a:t>№2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>«Наклон </a:t>
            </a:r>
            <a:r>
              <a:rPr lang="ru-RU" sz="3600" dirty="0">
                <a:latin typeface="+mn-lt"/>
              </a:rPr>
              <a:t>туловища </a:t>
            </a:r>
            <a:r>
              <a:rPr lang="ru-RU" sz="3600" dirty="0" smtClean="0">
                <a:latin typeface="+mn-lt"/>
              </a:rPr>
              <a:t>вниз из положения стоя»</a:t>
            </a:r>
            <a:endParaRPr lang="ru-RU" sz="3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893" t="2402" r="9587" b="1"/>
          <a:stretch/>
        </p:blipFill>
        <p:spPr>
          <a:xfrm>
            <a:off x="3172407" y="1619731"/>
            <a:ext cx="6214189" cy="508758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73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4865" y="443118"/>
            <a:ext cx="921864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spc="-50" dirty="0">
                <a:solidFill>
                  <a:srgbClr val="000000"/>
                </a:solidFill>
              </a:rPr>
              <a:t>Упражнение </a:t>
            </a:r>
            <a:r>
              <a:rPr lang="ru-RU" sz="3600" spc="-50" dirty="0" smtClean="0">
                <a:solidFill>
                  <a:srgbClr val="000000"/>
                </a:solidFill>
              </a:rPr>
              <a:t>№3</a:t>
            </a:r>
            <a:r>
              <a:rPr lang="ru-RU" sz="3600" spc="-50" dirty="0">
                <a:solidFill>
                  <a:srgbClr val="000000"/>
                </a:solidFill>
              </a:rPr>
              <a:t/>
            </a:r>
            <a:br>
              <a:rPr lang="ru-RU" sz="3600" spc="-50" dirty="0">
                <a:solidFill>
                  <a:srgbClr val="000000"/>
                </a:solidFill>
              </a:rPr>
            </a:br>
            <a:r>
              <a:rPr lang="ru-RU" sz="3600" spc="-50" dirty="0" smtClean="0">
                <a:solidFill>
                  <a:srgbClr val="000000"/>
                </a:solidFill>
              </a:rPr>
              <a:t>«Подъем рук над собой вверх»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47" y="1793996"/>
            <a:ext cx="6724879" cy="448589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85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253" y="437280"/>
            <a:ext cx="938659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spc="-50" dirty="0">
                <a:solidFill>
                  <a:srgbClr val="000000"/>
                </a:solidFill>
              </a:rPr>
              <a:t>Упражнение </a:t>
            </a:r>
            <a:r>
              <a:rPr lang="ru-RU" sz="3600" spc="-50" dirty="0" smtClean="0">
                <a:solidFill>
                  <a:srgbClr val="000000"/>
                </a:solidFill>
              </a:rPr>
              <a:t>№4</a:t>
            </a:r>
            <a:r>
              <a:rPr lang="ru-RU" sz="3600" spc="-50" dirty="0">
                <a:solidFill>
                  <a:srgbClr val="000000"/>
                </a:solidFill>
              </a:rPr>
              <a:t/>
            </a:r>
            <a:br>
              <a:rPr lang="ru-RU" sz="3600" spc="-50" dirty="0">
                <a:solidFill>
                  <a:srgbClr val="000000"/>
                </a:solidFill>
              </a:rPr>
            </a:br>
            <a:r>
              <a:rPr lang="ru-RU" sz="3600" spc="-50" dirty="0" smtClean="0">
                <a:solidFill>
                  <a:srgbClr val="000000"/>
                </a:solidFill>
              </a:rPr>
              <a:t>«Сгибание и разгибание рук в упоре лёжа»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8" y="2253537"/>
            <a:ext cx="10974341" cy="39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843" y="642554"/>
            <a:ext cx="945502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spc="-50" dirty="0">
                <a:solidFill>
                  <a:srgbClr val="000000"/>
                </a:solidFill>
              </a:rPr>
              <a:t>Упражнение </a:t>
            </a:r>
            <a:r>
              <a:rPr lang="ru-RU" sz="3600" spc="-50" dirty="0" smtClean="0">
                <a:solidFill>
                  <a:srgbClr val="000000"/>
                </a:solidFill>
              </a:rPr>
              <a:t>№5</a:t>
            </a:r>
            <a:r>
              <a:rPr lang="ru-RU" sz="3600" spc="-50" dirty="0">
                <a:solidFill>
                  <a:srgbClr val="000000"/>
                </a:solidFill>
              </a:rPr>
              <a:t/>
            </a:r>
            <a:br>
              <a:rPr lang="ru-RU" sz="3600" spc="-50" dirty="0">
                <a:solidFill>
                  <a:srgbClr val="000000"/>
                </a:solidFill>
              </a:rPr>
            </a:br>
            <a:r>
              <a:rPr lang="ru-RU" sz="3600" spc="-50" dirty="0" smtClean="0">
                <a:solidFill>
                  <a:srgbClr val="000000"/>
                </a:solidFill>
              </a:rPr>
              <a:t>«Подъём туловища из положения лёжа»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-163" r="50408"/>
          <a:stretch/>
        </p:blipFill>
        <p:spPr>
          <a:xfrm>
            <a:off x="7651102" y="2486484"/>
            <a:ext cx="4292081" cy="36436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6" y="2710350"/>
            <a:ext cx="7082389" cy="31959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2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636" y="569625"/>
            <a:ext cx="7973544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По определению Всемирной Организации Здравоохранения-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ЗДОРОВЬЕ – </a:t>
            </a:r>
          </a:p>
          <a:p>
            <a:pPr algn="ctr"/>
            <a:r>
              <a:rPr lang="ru-RU" sz="4000" dirty="0" smtClean="0"/>
              <a:t>это состояние полного </a:t>
            </a:r>
          </a:p>
          <a:p>
            <a:pPr algn="ctr"/>
            <a:r>
              <a:rPr lang="ru-RU" sz="4000" dirty="0" smtClean="0"/>
              <a:t>физического, психического </a:t>
            </a:r>
          </a:p>
          <a:p>
            <a:pPr algn="ctr"/>
            <a:r>
              <a:rPr lang="ru-RU" sz="4000" dirty="0" smtClean="0"/>
              <a:t>и социального благополучия</a:t>
            </a:r>
            <a:endParaRPr lang="ru-RU" sz="4000" dirty="0"/>
          </a:p>
        </p:txBody>
      </p:sp>
      <p:pic>
        <p:nvPicPr>
          <p:cNvPr id="2" name="Рисунок 1" descr="H:\День здоровья\IMG_48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7" y="3228392"/>
            <a:ext cx="3862873" cy="30890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42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51" y="508287"/>
            <a:ext cx="9436359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/>
              <a:t>По данным Министерства </a:t>
            </a:r>
          </a:p>
          <a:p>
            <a:pPr>
              <a:lnSpc>
                <a:spcPct val="150000"/>
              </a:lnSpc>
            </a:pPr>
            <a:r>
              <a:rPr lang="ru-RU" sz="4000" dirty="0" smtClean="0"/>
              <a:t>здравоохранения России,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b="1" dirty="0" smtClean="0"/>
              <a:t>14%- </a:t>
            </a:r>
            <a:r>
              <a:rPr lang="ru-RU" sz="4000" dirty="0" smtClean="0"/>
              <a:t>школьников здоровы,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b="1" dirty="0" smtClean="0"/>
              <a:t>50%- </a:t>
            </a:r>
            <a:r>
              <a:rPr lang="ru-RU" sz="4000" dirty="0" smtClean="0"/>
              <a:t>имеют функциональные отклонения,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b="1" dirty="0" smtClean="0"/>
              <a:t>35-40% </a:t>
            </a:r>
            <a:r>
              <a:rPr lang="ru-RU" sz="4000" dirty="0" smtClean="0"/>
              <a:t>-хронически больны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09" y="340336"/>
            <a:ext cx="3829120" cy="274710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10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531" y="512699"/>
            <a:ext cx="9965094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36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акторы, влияющие на состояние</a:t>
            </a:r>
            <a:r>
              <a:rPr lang="ru-RU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здоровья:</a:t>
            </a:r>
            <a:endParaRPr lang="ru-RU" sz="3600" b="1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25% </a:t>
            </a:r>
            <a:r>
              <a:rPr lang="ru-RU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наследственность и уровень развития медицины;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25% </a:t>
            </a:r>
            <a:r>
              <a:rPr lang="ru-RU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экологические факторы;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 </a:t>
            </a:r>
            <a:r>
              <a:rPr lang="ru-RU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образ жизни.</a:t>
            </a:r>
            <a:endParaRPr lang="ru-RU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130" y="2636358"/>
            <a:ext cx="3098616" cy="345673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72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122" y="1194317"/>
            <a:ext cx="1007706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r>
              <a:rPr lang="ru-RU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настоящее время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70% </a:t>
            </a:r>
            <a:r>
              <a:rPr lang="ru-RU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детей страдают гиподинамией. </a:t>
            </a: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Двигательная активность с первых лет обучения снижается на 50% и в дальнейшем продолжает неуклонно падать. </a:t>
            </a:r>
          </a:p>
          <a:p>
            <a:pPr marL="57150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около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ru-RU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призывников не достигают необходимого уровня физического развития.</a:t>
            </a:r>
            <a:endParaRPr lang="ru-RU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1581" r="16691"/>
          <a:stretch/>
        </p:blipFill>
        <p:spPr>
          <a:xfrm>
            <a:off x="422987" y="563896"/>
            <a:ext cx="1760376" cy="240323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84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364" y="959794"/>
            <a:ext cx="6096000" cy="3690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«Ничто так не разрушает человека, </a:t>
            </a: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как продолжительное физическое бездействие»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792" y="373223"/>
            <a:ext cx="4109575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0335" y="1887902"/>
            <a:ext cx="6158203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«Умеренно и своевременно занимающийся физическими упражнениями человек не нуждается ни в каком лечении»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8" y="593127"/>
            <a:ext cx="4823197" cy="545187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1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208" y="140475"/>
            <a:ext cx="11439331" cy="5940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sz="3200" b="1" dirty="0" smtClean="0"/>
              <a:t>1. </a:t>
            </a:r>
            <a:r>
              <a:rPr lang="ru-RU" sz="3200" dirty="0" smtClean="0"/>
              <a:t>Физическая активность предупреждает возникновение многих болезней сердца, улучшается газообмен в легких.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2.	Под влиянием тренировок улучшается функция поджелудочной железы, вырабатывающей инсулин, благодаря чему нормализуются условия накопления и расходования энергии организма.</a:t>
            </a:r>
          </a:p>
          <a:p>
            <a:pPr algn="just"/>
            <a:r>
              <a:rPr lang="ru-RU" sz="3200" dirty="0"/>
              <a:t>3</a:t>
            </a:r>
            <a:r>
              <a:rPr lang="ru-RU" sz="3200" dirty="0" smtClean="0"/>
              <a:t>.	Под влиянием тренировок-жиры не откладываются в сосудах мертвым грузом, а расходуются.</a:t>
            </a:r>
          </a:p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	Систематические занятия физическими упражнениями способны исправить многие физические дефекты организма ребенка как врождённые, так и приобретённые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76" y="1699774"/>
            <a:ext cx="7096570" cy="48876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95739" y="336161"/>
            <a:ext cx="10058400" cy="11398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Упражнение №1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«Планка в упоре на локтях с подъемом ног»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5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170</Words>
  <Application>Microsoft Office PowerPoint</Application>
  <PresentationFormat>Широкоэкранный</PresentationFormat>
  <Paragraphs>35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Ретро</vt:lpstr>
      <vt:lpstr>Польза физических занятий  для здоровья 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№1 «Планка в упоре на локтях с подъемом ног»</vt:lpstr>
      <vt:lpstr>Упражнение №2 «Наклон туловища вниз из положения стоя»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физических занятий для здоровья школьника</dc:title>
  <dc:creator>дом</dc:creator>
  <cp:lastModifiedBy>дом</cp:lastModifiedBy>
  <cp:revision>12</cp:revision>
  <dcterms:created xsi:type="dcterms:W3CDTF">2020-01-09T13:27:19Z</dcterms:created>
  <dcterms:modified xsi:type="dcterms:W3CDTF">2020-01-09T15:12:46Z</dcterms:modified>
</cp:coreProperties>
</file>