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5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16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1213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56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528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59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26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51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82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6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93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04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83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08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24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87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F9D6F-6CC4-4CC7-81E9-96DFA7356CD9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232B15-2237-48DB-87B2-1B1658EF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80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978053" cy="1646302"/>
          </a:xfrm>
        </p:spPr>
        <p:txBody>
          <a:bodyPr/>
          <a:lstStyle/>
          <a:p>
            <a:r>
              <a:rPr lang="ru-RU" dirty="0" smtClean="0"/>
              <a:t>Решение задач на тему «Линейные программы»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856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780" y="1270000"/>
            <a:ext cx="9389775" cy="211763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 сезон весенних распродаж, стоимость зимней одежды снижается. Сколько будет стоить пуховик, если весной его продают с 30% скидкой. Составить программу для решения задачи.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17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Итог урока: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71324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Сегодня я на уроке…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89951" y="4014651"/>
            <a:ext cx="96249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/>
              <a:t>Домашнее задание: «Написать программу для нахождения площади прямоугольного треугольника через его катеты.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73880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Найти соответствие между служебным словом и действием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433600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Program           </a:t>
            </a:r>
            <a:r>
              <a:rPr lang="ru-RU" sz="3600" dirty="0" smtClean="0"/>
              <a:t>тип переменных</a:t>
            </a:r>
            <a:endParaRPr lang="en-US" sz="3600" dirty="0" smtClean="0"/>
          </a:p>
          <a:p>
            <a:r>
              <a:rPr lang="en-US" sz="3600" dirty="0" err="1" smtClean="0"/>
              <a:t>Var</a:t>
            </a:r>
            <a:r>
              <a:rPr lang="ru-RU" sz="3600" dirty="0" smtClean="0"/>
              <a:t>                   начало</a:t>
            </a:r>
            <a:endParaRPr lang="en-US" sz="3600" dirty="0" smtClean="0"/>
          </a:p>
          <a:p>
            <a:r>
              <a:rPr lang="en-US" sz="3600" dirty="0" smtClean="0"/>
              <a:t>Begin</a:t>
            </a:r>
            <a:r>
              <a:rPr lang="ru-RU" sz="3600" dirty="0" smtClean="0"/>
              <a:t>               вывод на экран</a:t>
            </a:r>
            <a:endParaRPr lang="en-US" sz="3600" dirty="0" smtClean="0"/>
          </a:p>
          <a:p>
            <a:r>
              <a:rPr lang="en-US" sz="3600" dirty="0" smtClean="0"/>
              <a:t>End</a:t>
            </a:r>
            <a:r>
              <a:rPr lang="ru-RU" sz="3600" dirty="0" smtClean="0"/>
              <a:t>                  ввод с клавиатуры                     </a:t>
            </a:r>
            <a:endParaRPr lang="en-US" sz="3600" dirty="0" smtClean="0"/>
          </a:p>
          <a:p>
            <a:r>
              <a:rPr lang="en-US" sz="3600" dirty="0" err="1" smtClean="0"/>
              <a:t>Writeln</a:t>
            </a:r>
            <a:r>
              <a:rPr lang="ru-RU" sz="3600" dirty="0" smtClean="0"/>
              <a:t>             конец</a:t>
            </a:r>
            <a:endParaRPr lang="en-US" sz="3600" dirty="0" smtClean="0"/>
          </a:p>
          <a:p>
            <a:r>
              <a:rPr lang="en-US" sz="3600" dirty="0" err="1" smtClean="0"/>
              <a:t>Readln</a:t>
            </a:r>
            <a:r>
              <a:rPr lang="ru-RU" sz="3600" dirty="0" smtClean="0"/>
              <a:t>              название программы</a:t>
            </a:r>
            <a:endParaRPr lang="en-US" sz="3600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62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Записать на язык Паскаль математическое выражение: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898912"/>
              </p:ext>
            </p:extLst>
          </p:nvPr>
        </p:nvGraphicFramePr>
        <p:xfrm>
          <a:off x="677690" y="2564220"/>
          <a:ext cx="8596312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Уравнение" r:id="rId3" imgW="1676160" imgH="419040" progId="Equation.3">
                  <p:embed/>
                </p:oleObj>
              </mc:Choice>
              <mc:Fallback>
                <p:oleObj name="Уравнение" r:id="rId3" imgW="16761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7690" y="2564220"/>
                        <a:ext cx="8596312" cy="214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997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>
                <a:solidFill>
                  <a:schemeClr val="tx1"/>
                </a:solidFill>
              </a:rPr>
              <a:t>Какое значение будут иметь переменные</a:t>
            </a:r>
            <a:r>
              <a:rPr lang="ru-RU" altLang="ru-RU" sz="2400" b="1" i="1" dirty="0">
                <a:solidFill>
                  <a:schemeClr val="tx1"/>
                </a:solidFill>
              </a:rPr>
              <a:t> </a:t>
            </a:r>
            <a:r>
              <a:rPr lang="en-US" altLang="ru-RU" sz="2400" b="1" i="1" dirty="0">
                <a:solidFill>
                  <a:schemeClr val="tx1"/>
                </a:solidFill>
              </a:rPr>
              <a:t>c</a:t>
            </a:r>
            <a:r>
              <a:rPr lang="ru-RU" altLang="ru-RU" sz="2400" b="1" dirty="0">
                <a:solidFill>
                  <a:schemeClr val="tx1"/>
                </a:solidFill>
              </a:rPr>
              <a:t> и </a:t>
            </a:r>
            <a:r>
              <a:rPr lang="ru-RU" altLang="ru-RU" sz="2400" b="1" i="1" dirty="0">
                <a:solidFill>
                  <a:schemeClr val="tx1"/>
                </a:solidFill>
              </a:rPr>
              <a:t>b</a:t>
            </a:r>
            <a:r>
              <a:rPr lang="ru-RU" altLang="ru-RU" sz="2400" b="1" dirty="0">
                <a:solidFill>
                  <a:schemeClr val="tx1"/>
                </a:solidFill>
              </a:rPr>
              <a:t> после следующих операторов присваивания?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11087"/>
            <a:ext cx="8596668" cy="4430276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4000" dirty="0">
                <a:solidFill>
                  <a:schemeClr val="tx1"/>
                </a:solidFill>
              </a:rPr>
              <a:t>с := 5; 	</a:t>
            </a:r>
            <a:r>
              <a:rPr lang="en-US" altLang="ru-RU" sz="4000" dirty="0">
                <a:solidFill>
                  <a:schemeClr val="tx1"/>
                </a:solidFill>
              </a:rPr>
              <a:t>b</a:t>
            </a:r>
            <a:r>
              <a:rPr lang="ru-RU" altLang="ru-RU" sz="4000" dirty="0">
                <a:solidFill>
                  <a:schemeClr val="tx1"/>
                </a:solidFill>
              </a:rPr>
              <a:t> := 3;</a:t>
            </a:r>
            <a:endParaRPr lang="en-US" altLang="ru-RU" sz="4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ru-RU" sz="4000" dirty="0">
                <a:solidFill>
                  <a:schemeClr val="tx1"/>
                </a:solidFill>
              </a:rPr>
              <a:t>c</a:t>
            </a:r>
            <a:r>
              <a:rPr lang="ru-RU" altLang="ru-RU" sz="4000" dirty="0">
                <a:solidFill>
                  <a:schemeClr val="tx1"/>
                </a:solidFill>
              </a:rPr>
              <a:t> := 2 * </a:t>
            </a:r>
            <a:r>
              <a:rPr lang="en-US" altLang="ru-RU" sz="4000" dirty="0">
                <a:solidFill>
                  <a:schemeClr val="tx1"/>
                </a:solidFill>
              </a:rPr>
              <a:t>c</a:t>
            </a:r>
            <a:r>
              <a:rPr lang="ru-RU" altLang="ru-RU" sz="4000" dirty="0">
                <a:solidFill>
                  <a:schemeClr val="tx1"/>
                </a:solidFill>
              </a:rPr>
              <a:t> + </a:t>
            </a:r>
            <a:r>
              <a:rPr lang="en-US" altLang="ru-RU" sz="4000" dirty="0">
                <a:solidFill>
                  <a:schemeClr val="tx1"/>
                </a:solidFill>
              </a:rPr>
              <a:t>b</a:t>
            </a:r>
            <a:r>
              <a:rPr lang="ru-RU" altLang="ru-RU" sz="4000" dirty="0">
                <a:solidFill>
                  <a:schemeClr val="tx1"/>
                </a:solidFill>
              </a:rPr>
              <a:t>;</a:t>
            </a:r>
            <a:endParaRPr lang="en-US" altLang="ru-RU" sz="4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ru-RU" sz="4000" dirty="0">
                <a:solidFill>
                  <a:schemeClr val="tx1"/>
                </a:solidFill>
              </a:rPr>
              <a:t>b</a:t>
            </a:r>
            <a:r>
              <a:rPr lang="ru-RU" altLang="ru-RU" sz="4000" dirty="0">
                <a:solidFill>
                  <a:schemeClr val="tx1"/>
                </a:solidFill>
              </a:rPr>
              <a:t> := </a:t>
            </a:r>
            <a:r>
              <a:rPr lang="en-US" altLang="ru-RU" sz="4000" dirty="0">
                <a:solidFill>
                  <a:schemeClr val="tx1"/>
                </a:solidFill>
              </a:rPr>
              <a:t>c</a:t>
            </a:r>
            <a:r>
              <a:rPr lang="ru-RU" altLang="ru-RU" sz="4000" dirty="0">
                <a:solidFill>
                  <a:schemeClr val="tx1"/>
                </a:solidFill>
              </a:rPr>
              <a:t> + 2 * </a:t>
            </a:r>
            <a:r>
              <a:rPr lang="en-US" altLang="ru-RU" sz="4000" dirty="0">
                <a:solidFill>
                  <a:schemeClr val="tx1"/>
                </a:solidFill>
              </a:rPr>
              <a:t>b</a:t>
            </a:r>
            <a:r>
              <a:rPr lang="ru-RU" altLang="ru-RU" sz="4000" dirty="0">
                <a:solidFill>
                  <a:schemeClr val="tx1"/>
                </a:solidFill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57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Найти ошибки в программе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1675622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smtClean="0"/>
              <a:t>Program </a:t>
            </a:r>
            <a:r>
              <a:rPr lang="ru-RU" altLang="ru-RU" sz="2800" b="1" dirty="0" smtClean="0"/>
              <a:t>вычислить выражение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var</a:t>
            </a:r>
            <a:r>
              <a:rPr lang="en-US" altLang="ru-RU" sz="2800" b="1" dirty="0" smtClean="0"/>
              <a:t>    c, a : integer;</a:t>
            </a:r>
            <a:r>
              <a:rPr lang="ru-RU" altLang="ru-RU" sz="2800" b="1" dirty="0" smtClean="0"/>
              <a:t> </a:t>
            </a:r>
            <a:r>
              <a:rPr lang="en-US" altLang="ru-RU" sz="2800" b="1" dirty="0" smtClean="0"/>
              <a:t> d : </a:t>
            </a:r>
            <a:r>
              <a:rPr lang="ru-RU" altLang="ru-RU" sz="2800" b="1" dirty="0" err="1" smtClean="0"/>
              <a:t>integer</a:t>
            </a:r>
            <a:r>
              <a:rPr lang="en-US" altLang="ru-RU" sz="2800" b="1" dirty="0" smtClean="0"/>
              <a:t>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/>
              <a:t>b</a:t>
            </a:r>
            <a:r>
              <a:rPr lang="en-US" altLang="ru-RU" sz="2800" b="1" dirty="0" smtClean="0"/>
              <a:t>egin</a:t>
            </a:r>
            <a:endParaRPr lang="ru-RU" altLang="ru-RU" sz="2800" b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smtClean="0"/>
              <a:t>d</a:t>
            </a:r>
            <a:r>
              <a:rPr lang="ru-RU" altLang="ru-RU" sz="2800" b="1" dirty="0" smtClean="0"/>
              <a:t>:=2*</a:t>
            </a:r>
            <a:r>
              <a:rPr lang="en-US" altLang="ru-RU" sz="2800" b="1" dirty="0" smtClean="0"/>
              <a:t>c</a:t>
            </a:r>
            <a:r>
              <a:rPr lang="ru-RU" altLang="ru-RU" sz="2800" b="1" dirty="0" smtClean="0"/>
              <a:t>/(</a:t>
            </a:r>
            <a:r>
              <a:rPr lang="en-US" altLang="ru-RU" sz="2800" b="1" dirty="0" smtClean="0"/>
              <a:t>a</a:t>
            </a:r>
            <a:r>
              <a:rPr lang="ru-RU" altLang="ru-RU" sz="2800" b="1" dirty="0" smtClean="0"/>
              <a:t>+2;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writeln</a:t>
            </a:r>
            <a:r>
              <a:rPr lang="ru-RU" altLang="ru-RU" sz="2800" b="1" dirty="0" smtClean="0"/>
              <a:t> (</a:t>
            </a:r>
            <a:r>
              <a:rPr lang="en-US" altLang="ru-RU" sz="2800" b="1" dirty="0" smtClean="0">
                <a:sym typeface="Symbol" panose="05050102010706020507" pitchFamily="18" charset="2"/>
              </a:rPr>
              <a:t></a:t>
            </a:r>
            <a:r>
              <a:rPr lang="ru-RU" altLang="ru-RU" sz="2800" b="1" dirty="0" smtClean="0"/>
              <a:t> Значение </a:t>
            </a:r>
            <a:r>
              <a:rPr lang="en-US" altLang="ru-RU" sz="2800" b="1" dirty="0" smtClean="0"/>
              <a:t>d</a:t>
            </a:r>
            <a:r>
              <a:rPr lang="en-US" altLang="ru-RU" sz="2800" b="1" dirty="0" smtClean="0">
                <a:sym typeface="Symbol" panose="05050102010706020507" pitchFamily="18" charset="2"/>
              </a:rPr>
              <a:t></a:t>
            </a:r>
            <a:r>
              <a:rPr lang="en-US" altLang="ru-RU" sz="2800" b="1" dirty="0" smtClean="0"/>
              <a:t> </a:t>
            </a:r>
            <a:r>
              <a:rPr lang="ru-RU" altLang="ru-RU" sz="2800" b="1" dirty="0" smtClean="0"/>
              <a:t> , = ,</a:t>
            </a:r>
            <a:r>
              <a:rPr lang="en-US" altLang="ru-RU" sz="2800" b="1" dirty="0" smtClean="0"/>
              <a:t>d</a:t>
            </a:r>
            <a:r>
              <a:rPr lang="ru-RU" altLang="ru-RU" sz="2800" b="1" dirty="0" smtClean="0"/>
              <a:t>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smtClean="0"/>
              <a:t>end</a:t>
            </a:r>
            <a:endParaRPr lang="ru-RU" alt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1696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chemeClr val="tx1"/>
                </a:solidFill>
              </a:rPr>
              <a:t>Проверь решение:</a:t>
            </a: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4399" y="1675622"/>
            <a:ext cx="80293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smtClean="0"/>
              <a:t>Program </a:t>
            </a:r>
            <a:r>
              <a:rPr lang="ru-RU" altLang="ru-RU" sz="2800" b="1" dirty="0" err="1" smtClean="0"/>
              <a:t>вычислить_выражение</a:t>
            </a:r>
            <a:r>
              <a:rPr lang="ru-RU" altLang="ru-RU" sz="2800" b="1" dirty="0" smtClean="0"/>
              <a:t>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var</a:t>
            </a:r>
            <a:r>
              <a:rPr lang="en-US" altLang="ru-RU" sz="2800" b="1" dirty="0" smtClean="0"/>
              <a:t>    c, a : integer;</a:t>
            </a:r>
            <a:r>
              <a:rPr lang="ru-RU" altLang="ru-RU" sz="2800" b="1" dirty="0" smtClean="0"/>
              <a:t> </a:t>
            </a:r>
            <a:r>
              <a:rPr lang="en-US" altLang="ru-RU" sz="2800" b="1" dirty="0" smtClean="0"/>
              <a:t> d : </a:t>
            </a:r>
            <a:r>
              <a:rPr lang="en-US" altLang="ru-RU" sz="2800" b="1" dirty="0" smtClean="0"/>
              <a:t>real</a:t>
            </a:r>
            <a:r>
              <a:rPr lang="en-US" altLang="ru-RU" sz="2800" b="1" dirty="0" smtClean="0"/>
              <a:t>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smtClean="0"/>
              <a:t>b</a:t>
            </a:r>
            <a:r>
              <a:rPr lang="en-US" altLang="ru-RU" sz="2800" b="1" dirty="0" smtClean="0"/>
              <a:t>egin</a:t>
            </a:r>
            <a:endParaRPr lang="ru-RU" altLang="ru-RU" sz="2800" b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Writeln</a:t>
            </a:r>
            <a:r>
              <a:rPr lang="en-US" altLang="ru-RU" sz="2800" b="1" dirty="0" smtClean="0"/>
              <a:t> (‘c=‘);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Readln</a:t>
            </a:r>
            <a:r>
              <a:rPr lang="en-US" altLang="ru-RU" sz="2800" b="1" dirty="0" smtClean="0"/>
              <a:t> (c);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Writeln</a:t>
            </a:r>
            <a:r>
              <a:rPr lang="en-US" altLang="ru-RU" sz="2800" b="1" dirty="0" smtClean="0"/>
              <a:t> (‘a=‘);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Readln</a:t>
            </a:r>
            <a:r>
              <a:rPr lang="en-US" altLang="ru-RU" sz="2800" b="1" dirty="0" smtClean="0"/>
              <a:t> (a);</a:t>
            </a:r>
            <a:endParaRPr lang="ru-RU" altLang="ru-RU" sz="2800" b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smtClean="0"/>
              <a:t>d</a:t>
            </a:r>
            <a:r>
              <a:rPr lang="ru-RU" altLang="ru-RU" sz="2800" b="1" dirty="0" smtClean="0"/>
              <a:t>:=2*</a:t>
            </a:r>
            <a:r>
              <a:rPr lang="en-US" altLang="ru-RU" sz="2800" b="1" dirty="0" smtClean="0"/>
              <a:t>c</a:t>
            </a:r>
            <a:r>
              <a:rPr lang="ru-RU" altLang="ru-RU" sz="2800" b="1" dirty="0" smtClean="0"/>
              <a:t>/(</a:t>
            </a:r>
            <a:r>
              <a:rPr lang="en-US" altLang="ru-RU" sz="2800" b="1" dirty="0" smtClean="0"/>
              <a:t>a</a:t>
            </a:r>
            <a:r>
              <a:rPr lang="ru-RU" altLang="ru-RU" sz="2800" b="1" dirty="0" smtClean="0"/>
              <a:t>+2);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err="1" smtClean="0"/>
              <a:t>writeln</a:t>
            </a:r>
            <a:r>
              <a:rPr lang="ru-RU" altLang="ru-RU" sz="2800" b="1" dirty="0" smtClean="0"/>
              <a:t> (</a:t>
            </a:r>
            <a:r>
              <a:rPr lang="en-US" altLang="ru-RU" sz="2800" b="1" dirty="0" smtClean="0">
                <a:sym typeface="Symbol" panose="05050102010706020507" pitchFamily="18" charset="2"/>
              </a:rPr>
              <a:t></a:t>
            </a:r>
            <a:r>
              <a:rPr lang="ru-RU" altLang="ru-RU" sz="2800" b="1" dirty="0" smtClean="0"/>
              <a:t> Значение </a:t>
            </a:r>
            <a:r>
              <a:rPr lang="en-US" altLang="ru-RU" sz="2800" b="1" dirty="0" smtClean="0"/>
              <a:t>d=</a:t>
            </a:r>
            <a:r>
              <a:rPr lang="en-US" altLang="ru-RU" sz="2800" b="1" dirty="0" smtClean="0">
                <a:sym typeface="Symbol" panose="05050102010706020507" pitchFamily="18" charset="2"/>
              </a:rPr>
              <a:t></a:t>
            </a:r>
            <a:r>
              <a:rPr lang="en-US" altLang="ru-RU" sz="2800" b="1" dirty="0" smtClean="0"/>
              <a:t> </a:t>
            </a:r>
            <a:r>
              <a:rPr lang="ru-RU" altLang="ru-RU" sz="2800" b="1" dirty="0" smtClean="0"/>
              <a:t>,</a:t>
            </a:r>
            <a:r>
              <a:rPr lang="en-US" altLang="ru-RU" sz="2800" b="1" dirty="0" smtClean="0"/>
              <a:t>d</a:t>
            </a:r>
            <a:r>
              <a:rPr lang="ru-RU" altLang="ru-RU" sz="2800" b="1" dirty="0" smtClean="0"/>
              <a:t>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ru-RU" sz="2800" b="1" dirty="0" smtClean="0"/>
              <a:t>end.</a:t>
            </a:r>
            <a:endParaRPr lang="ru-RU" alt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66914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Решение задач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Задача 1: «Покупка в магазине»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</a:rPr>
              <a:t>Человек делает в магазине покупки. Определите сколько денег у него останется после покупки в магазине перчаток стоимостью А руб., портфеля стоимостью B руб. и галстука стоимостью D руб. Все исходные данные задаются с клавиатуры</a:t>
            </a:r>
          </a:p>
        </p:txBody>
      </p:sp>
    </p:spTree>
    <p:extLst>
      <p:ext uri="{BB962C8B-B14F-4D97-AF65-F5344CB8AC3E}">
        <p14:creationId xmlns:p14="http://schemas.microsoft.com/office/powerpoint/2010/main" val="32946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919288" y="188913"/>
            <a:ext cx="8208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dirty="0" smtClean="0">
                <a:solidFill>
                  <a:srgbClr val="FF66FF"/>
                </a:solidFill>
              </a:rPr>
              <a:t>Исходные </a:t>
            </a:r>
            <a:r>
              <a:rPr lang="ru-RU" altLang="ru-RU" dirty="0">
                <a:solidFill>
                  <a:srgbClr val="FF66FF"/>
                </a:solidFill>
              </a:rPr>
              <a:t>данные:</a:t>
            </a:r>
          </a:p>
        </p:txBody>
      </p:sp>
      <p:graphicFrame>
        <p:nvGraphicFramePr>
          <p:cNvPr id="515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27458"/>
              </p:ext>
            </p:extLst>
          </p:nvPr>
        </p:nvGraphicFramePr>
        <p:xfrm>
          <a:off x="569505" y="1120096"/>
          <a:ext cx="9036050" cy="2765521"/>
        </p:xfrm>
        <a:graphic>
          <a:graphicData uri="http://schemas.openxmlformats.org/drawingml/2006/table">
            <a:tbl>
              <a:tblPr/>
              <a:tblGrid>
                <a:gridCol w="1763713"/>
                <a:gridCol w="5224462"/>
                <a:gridCol w="2047875"/>
              </a:tblGrid>
              <a:tr h="5189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1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Переменная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Смысловое значение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тип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1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a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 -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стоимость перчаток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вещественный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25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b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 -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стоимость галстука 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вещественный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4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d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 -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стоимость портфеля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вещественный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9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 </a:t>
                      </a: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-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количество денег у человека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вещественный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5" name="Text Box 24"/>
          <p:cNvSpPr txBox="1">
            <a:spLocks noChangeArrowheads="1"/>
          </p:cNvSpPr>
          <p:nvPr/>
        </p:nvSpPr>
        <p:spPr bwMode="auto">
          <a:xfrm>
            <a:off x="8956675" y="4811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9246" name="Text Box 61"/>
          <p:cNvSpPr txBox="1">
            <a:spLocks noChangeArrowheads="1"/>
          </p:cNvSpPr>
          <p:nvPr/>
        </p:nvSpPr>
        <p:spPr bwMode="auto">
          <a:xfrm>
            <a:off x="508500" y="4232276"/>
            <a:ext cx="43926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rgbClr val="FF66FF"/>
                </a:solidFill>
              </a:rPr>
              <a:t>Результат:</a:t>
            </a:r>
          </a:p>
        </p:txBody>
      </p:sp>
      <p:sp>
        <p:nvSpPr>
          <p:cNvPr id="90174" name="Text Box 62"/>
          <p:cNvSpPr txBox="1">
            <a:spLocks noChangeArrowheads="1"/>
          </p:cNvSpPr>
          <p:nvPr/>
        </p:nvSpPr>
        <p:spPr bwMode="auto">
          <a:xfrm>
            <a:off x="329112" y="4995069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alt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количество денег, которое останется </a:t>
            </a:r>
            <a:r>
              <a:rPr lang="ru-RU" altLang="ru-RU" dirty="0"/>
              <a:t>– </a:t>
            </a:r>
            <a:r>
              <a:rPr lang="ru-RU" alt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вещ.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7142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22" y="305663"/>
            <a:ext cx="8596668" cy="625189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ru-RU" sz="2800" b="1" dirty="0">
                <a:solidFill>
                  <a:schemeClr val="tx1"/>
                </a:solidFill>
              </a:rPr>
              <a:t>Program </a:t>
            </a:r>
            <a:r>
              <a:rPr lang="en-US" altLang="ru-RU" sz="2800" b="1" dirty="0" err="1">
                <a:solidFill>
                  <a:schemeClr val="tx1"/>
                </a:solidFill>
              </a:rPr>
              <a:t>pokupka</a:t>
            </a:r>
            <a:r>
              <a:rPr lang="en-US" altLang="ru-RU" sz="2800" b="1" dirty="0">
                <a:solidFill>
                  <a:schemeClr val="tx1"/>
                </a:solidFill>
              </a:rPr>
              <a:t>;</a:t>
            </a:r>
            <a:endParaRPr lang="ru-RU" altLang="ru-RU" sz="28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nn-NO" sz="2800" b="1" dirty="0">
                <a:solidFill>
                  <a:schemeClr val="tx1"/>
                </a:solidFill>
              </a:rPr>
              <a:t>Var  a, b, d, s</a:t>
            </a:r>
            <a:r>
              <a:rPr lang="nn-NO" sz="2800" b="1" dirty="0" smtClean="0">
                <a:solidFill>
                  <a:schemeClr val="tx1"/>
                </a:solidFill>
              </a:rPr>
              <a:t>, c: </a:t>
            </a:r>
            <a:r>
              <a:rPr lang="nn-NO" sz="2800" b="1" dirty="0">
                <a:solidFill>
                  <a:schemeClr val="tx1"/>
                </a:solidFill>
              </a:rPr>
              <a:t>real</a:t>
            </a:r>
            <a:r>
              <a:rPr lang="nn-NO" sz="2800" b="1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nn-NO" sz="2800" b="1" dirty="0">
                <a:solidFill>
                  <a:schemeClr val="tx1"/>
                </a:solidFill>
              </a:rPr>
              <a:t>Begin</a:t>
            </a:r>
          </a:p>
          <a:p>
            <a:pPr>
              <a:spcBef>
                <a:spcPts val="0"/>
              </a:spcBef>
            </a:pPr>
            <a:r>
              <a:rPr lang="en-US" altLang="ru-RU" sz="2800" b="1" dirty="0" err="1" smtClean="0">
                <a:solidFill>
                  <a:schemeClr val="tx1"/>
                </a:solidFill>
              </a:rPr>
              <a:t>Writeln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>
                <a:solidFill>
                  <a:schemeClr val="tx1"/>
                </a:solidFill>
              </a:rPr>
              <a:t>(’C</a:t>
            </a:r>
            <a:r>
              <a:rPr lang="ru-RU" altLang="ru-RU" sz="2800" b="1" dirty="0" err="1">
                <a:solidFill>
                  <a:schemeClr val="tx1"/>
                </a:solidFill>
              </a:rPr>
              <a:t>колько</a:t>
            </a:r>
            <a:r>
              <a:rPr lang="ru-RU" altLang="ru-RU" sz="2800" b="1" dirty="0">
                <a:solidFill>
                  <a:schemeClr val="tx1"/>
                </a:solidFill>
              </a:rPr>
              <a:t> стоят  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перчатки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=‘);</a:t>
            </a:r>
          </a:p>
          <a:p>
            <a:pPr>
              <a:spcBef>
                <a:spcPts val="0"/>
              </a:spcBef>
            </a:pPr>
            <a:r>
              <a:rPr lang="en-US" sz="2800" b="1" dirty="0" err="1" smtClean="0">
                <a:solidFill>
                  <a:schemeClr val="tx1"/>
                </a:solidFill>
              </a:rPr>
              <a:t>Readln</a:t>
            </a:r>
            <a:r>
              <a:rPr lang="en-US" sz="2800" b="1" dirty="0" smtClean="0">
                <a:solidFill>
                  <a:schemeClr val="tx1"/>
                </a:solidFill>
              </a:rPr>
              <a:t> (a);</a:t>
            </a:r>
          </a:p>
          <a:p>
            <a:pPr>
              <a:spcBef>
                <a:spcPts val="0"/>
              </a:spcBef>
            </a:pPr>
            <a:r>
              <a:rPr lang="en-US" sz="2800" b="1" dirty="0" err="1" smtClean="0">
                <a:solidFill>
                  <a:schemeClr val="tx1"/>
                </a:solidFill>
              </a:rPr>
              <a:t>Writeln</a:t>
            </a:r>
            <a:r>
              <a:rPr lang="en-US" sz="2800" b="1" dirty="0" smtClean="0">
                <a:solidFill>
                  <a:schemeClr val="tx1"/>
                </a:solidFill>
              </a:rPr>
              <a:t> (‘</a:t>
            </a:r>
            <a:r>
              <a:rPr lang="ru-RU" sz="2800" b="1" dirty="0" smtClean="0">
                <a:solidFill>
                  <a:schemeClr val="tx1"/>
                </a:solidFill>
              </a:rPr>
              <a:t>сколько стоит галстук=</a:t>
            </a:r>
            <a:r>
              <a:rPr lang="en-US" sz="2800" b="1" dirty="0" smtClean="0">
                <a:solidFill>
                  <a:schemeClr val="tx1"/>
                </a:solidFill>
              </a:rPr>
              <a:t>’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  <a:r>
              <a:rPr lang="en-US" sz="2800" b="1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2800" b="1" dirty="0" err="1" smtClean="0">
                <a:solidFill>
                  <a:schemeClr val="tx1"/>
                </a:solidFill>
              </a:rPr>
              <a:t>Readln</a:t>
            </a:r>
            <a:r>
              <a:rPr lang="en-US" sz="2800" b="1" dirty="0" smtClean="0">
                <a:solidFill>
                  <a:schemeClr val="tx1"/>
                </a:solidFill>
              </a:rPr>
              <a:t> (b);</a:t>
            </a:r>
          </a:p>
          <a:p>
            <a:pPr>
              <a:spcBef>
                <a:spcPts val="0"/>
              </a:spcBef>
            </a:pPr>
            <a:r>
              <a:rPr lang="en-US" sz="2800" b="1" dirty="0" err="1" smtClean="0">
                <a:solidFill>
                  <a:schemeClr val="tx1"/>
                </a:solidFill>
              </a:rPr>
              <a:t>Writeln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en-US" sz="2800" b="1" dirty="0" smtClean="0">
                <a:solidFill>
                  <a:schemeClr val="tx1"/>
                </a:solidFill>
              </a:rPr>
              <a:t>‘</a:t>
            </a:r>
            <a:r>
              <a:rPr lang="ru-RU" sz="2800" b="1" dirty="0" smtClean="0">
                <a:solidFill>
                  <a:schemeClr val="tx1"/>
                </a:solidFill>
              </a:rPr>
              <a:t>сколько стоит портфель=</a:t>
            </a:r>
            <a:r>
              <a:rPr lang="en-US" sz="2800" b="1" dirty="0" smtClean="0">
                <a:solidFill>
                  <a:schemeClr val="tx1"/>
                </a:solidFill>
              </a:rPr>
              <a:t>’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  <a:r>
              <a:rPr lang="en-US" sz="2800" b="1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2800" b="1" dirty="0" err="1" smtClean="0">
                <a:solidFill>
                  <a:schemeClr val="tx1"/>
                </a:solidFill>
              </a:rPr>
              <a:t>Readln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en-US" sz="2800" b="1" dirty="0" smtClean="0">
                <a:solidFill>
                  <a:schemeClr val="tx1"/>
                </a:solidFill>
              </a:rPr>
              <a:t>d);</a:t>
            </a:r>
          </a:p>
          <a:p>
            <a:pPr>
              <a:spcBef>
                <a:spcPts val="0"/>
              </a:spcBef>
            </a:pPr>
            <a:r>
              <a:rPr lang="en-US" sz="2800" b="1" dirty="0" err="1">
                <a:solidFill>
                  <a:schemeClr val="tx1"/>
                </a:solidFill>
              </a:rPr>
              <a:t>W</a:t>
            </a:r>
            <a:r>
              <a:rPr lang="en-US" sz="2800" b="1" dirty="0" err="1" smtClean="0">
                <a:solidFill>
                  <a:schemeClr val="tx1"/>
                </a:solidFill>
              </a:rPr>
              <a:t>riteln</a:t>
            </a:r>
            <a:r>
              <a:rPr lang="en-US" sz="2800" b="1" dirty="0" smtClean="0">
                <a:solidFill>
                  <a:schemeClr val="tx1"/>
                </a:solidFill>
              </a:rPr>
              <a:t> (‘</a:t>
            </a:r>
            <a:r>
              <a:rPr lang="ru-RU" sz="2800" b="1" dirty="0" smtClean="0">
                <a:solidFill>
                  <a:schemeClr val="tx1"/>
                </a:solidFill>
              </a:rPr>
              <a:t>сколько у человека денег=</a:t>
            </a:r>
            <a:r>
              <a:rPr lang="en-US" sz="2800" b="1" dirty="0" smtClean="0">
                <a:solidFill>
                  <a:schemeClr val="tx1"/>
                </a:solidFill>
              </a:rPr>
              <a:t>’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  <a:r>
              <a:rPr lang="en-US" sz="2800" b="1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2800" b="1" dirty="0" err="1" smtClean="0">
                <a:solidFill>
                  <a:schemeClr val="tx1"/>
                </a:solidFill>
              </a:rPr>
              <a:t>Readln</a:t>
            </a:r>
            <a:r>
              <a:rPr lang="en-US" sz="2800" b="1" dirty="0" smtClean="0">
                <a:solidFill>
                  <a:schemeClr val="tx1"/>
                </a:solidFill>
              </a:rPr>
              <a:t> (s);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C:=s-a-b-d;</a:t>
            </a:r>
          </a:p>
          <a:p>
            <a:pPr>
              <a:spcBef>
                <a:spcPts val="0"/>
              </a:spcBef>
            </a:pPr>
            <a:r>
              <a:rPr lang="en-US" sz="2800" b="1" dirty="0" err="1" smtClean="0">
                <a:solidFill>
                  <a:schemeClr val="tx1"/>
                </a:solidFill>
              </a:rPr>
              <a:t>Writeln</a:t>
            </a:r>
            <a:r>
              <a:rPr lang="en-US" sz="2800" b="1" dirty="0" smtClean="0">
                <a:solidFill>
                  <a:schemeClr val="tx1"/>
                </a:solidFill>
              </a:rPr>
              <a:t>(‘</a:t>
            </a:r>
            <a:r>
              <a:rPr lang="ru-RU" sz="2800" b="1" dirty="0" smtClean="0">
                <a:solidFill>
                  <a:schemeClr val="tx1"/>
                </a:solidFill>
              </a:rPr>
              <a:t>у человека осталось=</a:t>
            </a:r>
            <a:r>
              <a:rPr lang="en-US" sz="2800" b="1" dirty="0" smtClean="0">
                <a:solidFill>
                  <a:schemeClr val="tx1"/>
                </a:solidFill>
              </a:rPr>
              <a:t>’C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  <a:r>
              <a:rPr lang="en-US" sz="2800" b="1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End.</a:t>
            </a:r>
          </a:p>
          <a:p>
            <a:endParaRPr lang="en-US" b="1" dirty="0" smtClean="0"/>
          </a:p>
          <a:p>
            <a:endParaRPr lang="nn-NO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56883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370</Words>
  <Application>Microsoft Office PowerPoint</Application>
  <PresentationFormat>Широкоэкранный</PresentationFormat>
  <Paragraphs>71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Symbol</vt:lpstr>
      <vt:lpstr>Tahoma</vt:lpstr>
      <vt:lpstr>Trebuchet MS</vt:lpstr>
      <vt:lpstr>Wingdings 3</vt:lpstr>
      <vt:lpstr>Грань</vt:lpstr>
      <vt:lpstr>Microsoft Equation 3.0</vt:lpstr>
      <vt:lpstr>Решение задач на тему «Линейные программы»</vt:lpstr>
      <vt:lpstr>Найти соответствие между служебным словом и действием</vt:lpstr>
      <vt:lpstr>Записать на язык Паскаль математическое выражение:</vt:lpstr>
      <vt:lpstr>Какое значение будут иметь переменные c и b после следующих операторов присваивания? </vt:lpstr>
      <vt:lpstr>Найти ошибки в программе</vt:lpstr>
      <vt:lpstr>Проверь решение:</vt:lpstr>
      <vt:lpstr>Решение задач Задача 1: «Покупка в магазине»</vt:lpstr>
      <vt:lpstr>Презентация PowerPoint</vt:lpstr>
      <vt:lpstr>Презентация PowerPoint</vt:lpstr>
      <vt:lpstr>Задача 2</vt:lpstr>
      <vt:lpstr>Итог урока: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на тему «Линейные программы»</dc:title>
  <dc:creator>User</dc:creator>
  <cp:lastModifiedBy>User</cp:lastModifiedBy>
  <cp:revision>10</cp:revision>
  <dcterms:created xsi:type="dcterms:W3CDTF">2021-01-25T13:20:56Z</dcterms:created>
  <dcterms:modified xsi:type="dcterms:W3CDTF">2021-01-25T15:23:44Z</dcterms:modified>
</cp:coreProperties>
</file>